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82" r:id="rId2"/>
    <p:sldId id="283" r:id="rId3"/>
    <p:sldId id="284" r:id="rId4"/>
    <p:sldId id="264" r:id="rId5"/>
    <p:sldId id="265" r:id="rId6"/>
    <p:sldId id="266" r:id="rId7"/>
    <p:sldId id="267" r:id="rId8"/>
    <p:sldId id="268" r:id="rId9"/>
    <p:sldId id="269" r:id="rId10"/>
    <p:sldId id="270" r:id="rId11"/>
    <p:sldId id="271" r:id="rId12"/>
    <p:sldId id="272" r:id="rId13"/>
    <p:sldId id="274" r:id="rId14"/>
    <p:sldId id="299" r:id="rId15"/>
    <p:sldId id="300" r:id="rId16"/>
    <p:sldId id="302" r:id="rId17"/>
    <p:sldId id="297" r:id="rId18"/>
    <p:sldId id="323" r:id="rId19"/>
    <p:sldId id="275" r:id="rId20"/>
    <p:sldId id="278" r:id="rId21"/>
    <p:sldId id="279" r:id="rId22"/>
    <p:sldId id="281" r:id="rId23"/>
    <p:sldId id="276" r:id="rId2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52" autoAdjust="0"/>
  </p:normalViewPr>
  <p:slideViewPr>
    <p:cSldViewPr>
      <p:cViewPr varScale="1">
        <p:scale>
          <a:sx n="100" d="100"/>
          <a:sy n="100" d="100"/>
        </p:scale>
        <p:origin x="183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1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EF782D5E-94F4-40D9-943A-B8636E999DDC}" type="datetimeFigureOut">
              <a:rPr lang="en-US" smtClean="0"/>
              <a:t>5/31/2017</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BC78F4A4-C92C-43E5-AC49-5494178F81E5}" type="slidenum">
              <a:rPr lang="en-US" smtClean="0"/>
              <a:t>‹#›</a:t>
            </a:fld>
            <a:endParaRPr lang="en-US"/>
          </a:p>
        </p:txBody>
      </p:sp>
    </p:spTree>
    <p:extLst>
      <p:ext uri="{BB962C8B-B14F-4D97-AF65-F5344CB8AC3E}">
        <p14:creationId xmlns:p14="http://schemas.microsoft.com/office/powerpoint/2010/main" val="3514169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78F4A4-C92C-43E5-AC49-5494178F81E5}" type="slidenum">
              <a:rPr lang="en-US" smtClean="0"/>
              <a:t>1</a:t>
            </a:fld>
            <a:endParaRPr lang="en-US"/>
          </a:p>
        </p:txBody>
      </p:sp>
    </p:spTree>
    <p:extLst>
      <p:ext uri="{BB962C8B-B14F-4D97-AF65-F5344CB8AC3E}">
        <p14:creationId xmlns:p14="http://schemas.microsoft.com/office/powerpoint/2010/main" val="1545632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1FC482E1-88C5-4C1B-B752-643F26F7A71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119098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1FC482E1-88C5-4C1B-B752-643F26F7A71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107978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1FC482E1-88C5-4C1B-B752-643F26F7A71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09676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482E1-88C5-4C1B-B752-643F26F7A712}" type="slidenum">
              <a:rPr lang="en-US" smtClean="0"/>
              <a:pPr/>
              <a:t>13</a:t>
            </a:fld>
            <a:endParaRPr lang="en-US" dirty="0"/>
          </a:p>
        </p:txBody>
      </p:sp>
    </p:spTree>
    <p:extLst>
      <p:ext uri="{BB962C8B-B14F-4D97-AF65-F5344CB8AC3E}">
        <p14:creationId xmlns:p14="http://schemas.microsoft.com/office/powerpoint/2010/main" val="3566594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78F4A4-C92C-43E5-AC49-5494178F81E5}" type="slidenum">
              <a:rPr lang="en-US" smtClean="0"/>
              <a:t>14</a:t>
            </a:fld>
            <a:endParaRPr lang="en-US"/>
          </a:p>
        </p:txBody>
      </p:sp>
    </p:spTree>
    <p:extLst>
      <p:ext uri="{BB962C8B-B14F-4D97-AF65-F5344CB8AC3E}">
        <p14:creationId xmlns:p14="http://schemas.microsoft.com/office/powerpoint/2010/main" val="2050598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78F4A4-C92C-43E5-AC49-5494178F81E5}" type="slidenum">
              <a:rPr lang="en-US" smtClean="0"/>
              <a:t>15</a:t>
            </a:fld>
            <a:endParaRPr lang="en-US"/>
          </a:p>
        </p:txBody>
      </p:sp>
    </p:spTree>
    <p:extLst>
      <p:ext uri="{BB962C8B-B14F-4D97-AF65-F5344CB8AC3E}">
        <p14:creationId xmlns:p14="http://schemas.microsoft.com/office/powerpoint/2010/main" val="1343454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482E1-88C5-4C1B-B752-643F26F7A712}" type="slidenum">
              <a:rPr lang="en-US" smtClean="0"/>
              <a:pPr/>
              <a:t>16</a:t>
            </a:fld>
            <a:endParaRPr lang="en-US" dirty="0"/>
          </a:p>
        </p:txBody>
      </p:sp>
    </p:spTree>
    <p:extLst>
      <p:ext uri="{BB962C8B-B14F-4D97-AF65-F5344CB8AC3E}">
        <p14:creationId xmlns:p14="http://schemas.microsoft.com/office/powerpoint/2010/main" val="3539339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78F4A4-C92C-43E5-AC49-5494178F81E5}" type="slidenum">
              <a:rPr lang="en-US" smtClean="0"/>
              <a:t>17</a:t>
            </a:fld>
            <a:endParaRPr lang="en-US"/>
          </a:p>
        </p:txBody>
      </p:sp>
    </p:spTree>
    <p:extLst>
      <p:ext uri="{BB962C8B-B14F-4D97-AF65-F5344CB8AC3E}">
        <p14:creationId xmlns:p14="http://schemas.microsoft.com/office/powerpoint/2010/main" val="337609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78F4A4-C92C-43E5-AC49-5494178F81E5}" type="slidenum">
              <a:rPr lang="en-US" smtClean="0"/>
              <a:t>18</a:t>
            </a:fld>
            <a:endParaRPr lang="en-US"/>
          </a:p>
        </p:txBody>
      </p:sp>
    </p:spTree>
    <p:extLst>
      <p:ext uri="{BB962C8B-B14F-4D97-AF65-F5344CB8AC3E}">
        <p14:creationId xmlns:p14="http://schemas.microsoft.com/office/powerpoint/2010/main" val="2599142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78F4A4-C92C-43E5-AC49-5494178F81E5}" type="slidenum">
              <a:rPr lang="en-US" smtClean="0"/>
              <a:t>19</a:t>
            </a:fld>
            <a:endParaRPr lang="en-US"/>
          </a:p>
        </p:txBody>
      </p:sp>
    </p:spTree>
    <p:extLst>
      <p:ext uri="{BB962C8B-B14F-4D97-AF65-F5344CB8AC3E}">
        <p14:creationId xmlns:p14="http://schemas.microsoft.com/office/powerpoint/2010/main" val="120921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78F4A4-C92C-43E5-AC49-5494178F81E5}" type="slidenum">
              <a:rPr lang="en-US" smtClean="0"/>
              <a:t>2</a:t>
            </a:fld>
            <a:endParaRPr lang="en-US"/>
          </a:p>
        </p:txBody>
      </p:sp>
    </p:spTree>
    <p:extLst>
      <p:ext uri="{BB962C8B-B14F-4D97-AF65-F5344CB8AC3E}">
        <p14:creationId xmlns:p14="http://schemas.microsoft.com/office/powerpoint/2010/main" val="3497470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78F4A4-C92C-43E5-AC49-5494178F81E5}" type="slidenum">
              <a:rPr lang="en-US" smtClean="0"/>
              <a:t>20</a:t>
            </a:fld>
            <a:endParaRPr lang="en-US"/>
          </a:p>
        </p:txBody>
      </p:sp>
    </p:spTree>
    <p:extLst>
      <p:ext uri="{BB962C8B-B14F-4D97-AF65-F5344CB8AC3E}">
        <p14:creationId xmlns:p14="http://schemas.microsoft.com/office/powerpoint/2010/main" val="3728704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78F4A4-C92C-43E5-AC49-5494178F81E5}" type="slidenum">
              <a:rPr lang="en-US" smtClean="0"/>
              <a:t>21</a:t>
            </a:fld>
            <a:endParaRPr lang="en-US"/>
          </a:p>
        </p:txBody>
      </p:sp>
    </p:spTree>
    <p:extLst>
      <p:ext uri="{BB962C8B-B14F-4D97-AF65-F5344CB8AC3E}">
        <p14:creationId xmlns:p14="http://schemas.microsoft.com/office/powerpoint/2010/main" val="1647278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78F4A4-C92C-43E5-AC49-5494178F81E5}" type="slidenum">
              <a:rPr lang="en-US" smtClean="0"/>
              <a:t>22</a:t>
            </a:fld>
            <a:endParaRPr lang="en-US"/>
          </a:p>
        </p:txBody>
      </p:sp>
    </p:spTree>
    <p:extLst>
      <p:ext uri="{BB962C8B-B14F-4D97-AF65-F5344CB8AC3E}">
        <p14:creationId xmlns:p14="http://schemas.microsoft.com/office/powerpoint/2010/main" val="212028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78F4A4-C92C-43E5-AC49-5494178F81E5}" type="slidenum">
              <a:rPr lang="en-US" smtClean="0"/>
              <a:t>23</a:t>
            </a:fld>
            <a:endParaRPr lang="en-US"/>
          </a:p>
        </p:txBody>
      </p:sp>
    </p:spTree>
    <p:extLst>
      <p:ext uri="{BB962C8B-B14F-4D97-AF65-F5344CB8AC3E}">
        <p14:creationId xmlns:p14="http://schemas.microsoft.com/office/powerpoint/2010/main" val="269575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78F4A4-C92C-43E5-AC49-5494178F81E5}" type="slidenum">
              <a:rPr lang="en-US" smtClean="0"/>
              <a:t>3</a:t>
            </a:fld>
            <a:endParaRPr lang="en-US"/>
          </a:p>
        </p:txBody>
      </p:sp>
    </p:spTree>
    <p:extLst>
      <p:ext uri="{BB962C8B-B14F-4D97-AF65-F5344CB8AC3E}">
        <p14:creationId xmlns:p14="http://schemas.microsoft.com/office/powerpoint/2010/main" val="631650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hangingPunct="0">
              <a:spcAft>
                <a:spcPts val="1852"/>
              </a:spcAft>
              <a:buClr>
                <a:srgbClr val="0096D2"/>
              </a:buClr>
              <a:buSzPct val="90000"/>
              <a:defRPr/>
            </a:pPr>
            <a:endParaRPr lang="en-US" spc="-83" dirty="0">
              <a:ln>
                <a:solidFill>
                  <a:srgbClr val="000000">
                    <a:alpha val="15000"/>
                  </a:srgbClr>
                </a:solidFill>
              </a:ln>
              <a:solidFill>
                <a:srgbClr val="020812"/>
              </a:solidFill>
              <a:effectLst>
                <a:outerShdw blurRad="38100" dist="38100" dir="2700000" algn="tl">
                  <a:srgbClr val="000000">
                    <a:alpha val="43137"/>
                  </a:srgbClr>
                </a:outerShdw>
              </a:effectLst>
              <a:latin typeface="Arial" pitchFamily="34" charset="0"/>
            </a:endParaRPr>
          </a:p>
        </p:txBody>
      </p:sp>
      <p:sp>
        <p:nvSpPr>
          <p:cNvPr id="4" name="Slide Number Placeholder 3"/>
          <p:cNvSpPr>
            <a:spLocks noGrp="1"/>
          </p:cNvSpPr>
          <p:nvPr>
            <p:ph type="sldNum" sz="quarter" idx="10"/>
          </p:nvPr>
        </p:nvSpPr>
        <p:spPr/>
        <p:txBody>
          <a:bodyPr/>
          <a:lstStyle/>
          <a:p>
            <a:fld id="{1FC482E1-88C5-4C1B-B752-643F26F7A71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562773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78F4A4-C92C-43E5-AC49-5494178F81E5}" type="slidenum">
              <a:rPr lang="en-US" smtClean="0"/>
              <a:t>5</a:t>
            </a:fld>
            <a:endParaRPr lang="en-US"/>
          </a:p>
        </p:txBody>
      </p:sp>
    </p:spTree>
    <p:extLst>
      <p:ext uri="{BB962C8B-B14F-4D97-AF65-F5344CB8AC3E}">
        <p14:creationId xmlns:p14="http://schemas.microsoft.com/office/powerpoint/2010/main" val="36328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hangingPunct="0">
              <a:spcAft>
                <a:spcPts val="1852"/>
              </a:spcAft>
              <a:buClr>
                <a:srgbClr val="0096D2"/>
              </a:buClr>
              <a:buSzPct val="90000"/>
              <a:defRPr/>
            </a:pPr>
            <a:endParaRPr lang="en-US" spc="-83" dirty="0">
              <a:ln>
                <a:solidFill>
                  <a:srgbClr val="000000">
                    <a:alpha val="15000"/>
                  </a:srgbClr>
                </a:solidFill>
              </a:ln>
              <a:solidFill>
                <a:srgbClr val="020812"/>
              </a:solidFill>
              <a:effectLst>
                <a:outerShdw blurRad="38100" dist="38100" dir="2700000" algn="tl">
                  <a:srgbClr val="000000">
                    <a:alpha val="43137"/>
                  </a:srgbClr>
                </a:outerShdw>
              </a:effectLst>
              <a:latin typeface="Arial" pitchFamily="34" charset="0"/>
            </a:endParaRPr>
          </a:p>
        </p:txBody>
      </p:sp>
      <p:sp>
        <p:nvSpPr>
          <p:cNvPr id="4" name="Slide Number Placeholder 3"/>
          <p:cNvSpPr>
            <a:spLocks noGrp="1"/>
          </p:cNvSpPr>
          <p:nvPr>
            <p:ph type="sldNum" sz="quarter" idx="10"/>
          </p:nvPr>
        </p:nvSpPr>
        <p:spPr/>
        <p:txBody>
          <a:bodyPr/>
          <a:lstStyle/>
          <a:p>
            <a:fld id="{1FC482E1-88C5-4C1B-B752-643F26F7A71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68910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78F4A4-C92C-43E5-AC49-5494178F81E5}" type="slidenum">
              <a:rPr lang="en-US" smtClean="0"/>
              <a:t>7</a:t>
            </a:fld>
            <a:endParaRPr lang="en-US"/>
          </a:p>
        </p:txBody>
      </p:sp>
    </p:spTree>
    <p:extLst>
      <p:ext uri="{BB962C8B-B14F-4D97-AF65-F5344CB8AC3E}">
        <p14:creationId xmlns:p14="http://schemas.microsoft.com/office/powerpoint/2010/main" val="4177315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78F4A4-C92C-43E5-AC49-5494178F81E5}" type="slidenum">
              <a:rPr lang="en-US" smtClean="0"/>
              <a:t>8</a:t>
            </a:fld>
            <a:endParaRPr lang="en-US"/>
          </a:p>
        </p:txBody>
      </p:sp>
    </p:spTree>
    <p:extLst>
      <p:ext uri="{BB962C8B-B14F-4D97-AF65-F5344CB8AC3E}">
        <p14:creationId xmlns:p14="http://schemas.microsoft.com/office/powerpoint/2010/main" val="87561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482E1-88C5-4C1B-B752-643F26F7A712}" type="slidenum">
              <a:rPr lang="en-US" smtClean="0"/>
              <a:pPr/>
              <a:t>9</a:t>
            </a:fld>
            <a:endParaRPr lang="en-US" dirty="0"/>
          </a:p>
        </p:txBody>
      </p:sp>
    </p:spTree>
    <p:extLst>
      <p:ext uri="{BB962C8B-B14F-4D97-AF65-F5344CB8AC3E}">
        <p14:creationId xmlns:p14="http://schemas.microsoft.com/office/powerpoint/2010/main" val="448587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53144" cy="686485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92840" y="421746"/>
            <a:ext cx="3023616" cy="1219200"/>
          </a:xfrm>
          <a:prstGeom prst="rect">
            <a:avLst/>
          </a:prstGeom>
        </p:spPr>
      </p:pic>
      <p:sp>
        <p:nvSpPr>
          <p:cNvPr id="2" name="Title 1"/>
          <p:cNvSpPr>
            <a:spLocks noGrp="1"/>
          </p:cNvSpPr>
          <p:nvPr>
            <p:ph type="ctrTitle"/>
          </p:nvPr>
        </p:nvSpPr>
        <p:spPr>
          <a:xfrm>
            <a:off x="1160729" y="1943035"/>
            <a:ext cx="5486400" cy="1446550"/>
          </a:xfrm>
        </p:spPr>
        <p:txBody>
          <a:bodyPr wrap="square" anchor="b">
            <a:spAutoFit/>
          </a:bodyPr>
          <a:lstStyle>
            <a:lvl1pPr algn="l">
              <a:defRPr sz="44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60729" y="3586463"/>
            <a:ext cx="5486400" cy="338554"/>
          </a:xfrm>
        </p:spPr>
        <p:txBody>
          <a:bodyPr wrap="square">
            <a:spAutoFit/>
          </a:bodyPr>
          <a:lstStyle>
            <a:lvl1pPr marL="0" indent="0" algn="l">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1" name="TextBox 10"/>
          <p:cNvSpPr txBox="1"/>
          <p:nvPr userDrawn="1"/>
        </p:nvSpPr>
        <p:spPr>
          <a:xfrm>
            <a:off x="362607" y="6621522"/>
            <a:ext cx="1752403" cy="184666"/>
          </a:xfrm>
          <a:prstGeom prst="rect">
            <a:avLst/>
          </a:prstGeom>
          <a:noFill/>
        </p:spPr>
        <p:txBody>
          <a:bodyPr wrap="none" rtlCol="0">
            <a:spAutoFit/>
          </a:bodyPr>
          <a:lstStyle/>
          <a:p>
            <a:r>
              <a:rPr lang="en-US" sz="600" dirty="0">
                <a:solidFill>
                  <a:srgbClr val="4B4B4B"/>
                </a:solidFill>
              </a:rPr>
              <a:t>© 2016 IHS </a:t>
            </a:r>
            <a:r>
              <a:rPr lang="en-US" sz="600" dirty="0" err="1">
                <a:solidFill>
                  <a:srgbClr val="4B4B4B"/>
                </a:solidFill>
              </a:rPr>
              <a:t>Markit</a:t>
            </a:r>
            <a:r>
              <a:rPr lang="en-US" sz="600" dirty="0">
                <a:solidFill>
                  <a:srgbClr val="4B4B4B"/>
                </a:solidFill>
              </a:rPr>
              <a:t>. All Rights Reserved.</a:t>
            </a:r>
          </a:p>
        </p:txBody>
      </p:sp>
      <p:sp>
        <p:nvSpPr>
          <p:cNvPr id="6" name="Text Placeholder 5"/>
          <p:cNvSpPr>
            <a:spLocks noGrp="1"/>
          </p:cNvSpPr>
          <p:nvPr>
            <p:ph type="body" sz="quarter" idx="11"/>
          </p:nvPr>
        </p:nvSpPr>
        <p:spPr>
          <a:xfrm>
            <a:off x="1160728" y="3925017"/>
            <a:ext cx="3413125" cy="276999"/>
          </a:xfrm>
        </p:spPr>
        <p:txBody>
          <a:bodyPr>
            <a:spAutoFit/>
          </a:bodyPr>
          <a:lstStyle>
            <a:lvl1pPr marL="0" indent="0">
              <a:buNone/>
              <a:defRPr sz="1200"/>
            </a:lvl1pPr>
          </a:lstStyle>
          <a:p>
            <a:pPr lvl="0"/>
            <a:r>
              <a:rPr lang="en-US" dirty="0" smtClean="0"/>
              <a:t>Click to edit Master text styles</a:t>
            </a:r>
          </a:p>
        </p:txBody>
      </p:sp>
    </p:spTree>
    <p:extLst>
      <p:ext uri="{BB962C8B-B14F-4D97-AF65-F5344CB8AC3E}">
        <p14:creationId xmlns:p14="http://schemas.microsoft.com/office/powerpoint/2010/main" val="181758980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8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6710" y="962025"/>
            <a:ext cx="4104163" cy="830997"/>
          </a:xfrm>
        </p:spPr>
        <p:txBody>
          <a:bodyPr wrap="square" anchor="t" anchorCtr="0">
            <a:spAutoFit/>
          </a:bodyPr>
          <a:lstStyle>
            <a:lvl1pPr>
              <a:lnSpc>
                <a:spcPct val="100000"/>
              </a:lnSpc>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56708" y="1755648"/>
            <a:ext cx="4104165" cy="313932"/>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56709" y="2249424"/>
            <a:ext cx="4104165" cy="382752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solidFill>
                  <a:srgbClr val="FFFFFF"/>
                </a:solidFill>
              </a:rPr>
              <a:pPr/>
              <a:t>‹#›</a:t>
            </a:fld>
            <a:endParaRPr lang="en-US">
              <a:solidFill>
                <a:srgbClr val="FFFFFF"/>
              </a:solidFill>
            </a:endParaRPr>
          </a:p>
        </p:txBody>
      </p:sp>
      <p:sp>
        <p:nvSpPr>
          <p:cNvPr id="8" name="Chart Placeholder 7"/>
          <p:cNvSpPr>
            <a:spLocks noGrp="1"/>
          </p:cNvSpPr>
          <p:nvPr>
            <p:ph type="chart" sz="quarter" idx="13"/>
          </p:nvPr>
        </p:nvSpPr>
        <p:spPr>
          <a:xfrm>
            <a:off x="4697412" y="962025"/>
            <a:ext cx="3989388" cy="5114925"/>
          </a:xfrm>
        </p:spPr>
        <p:txBody>
          <a:bodyPr/>
          <a:lstStyle>
            <a:lvl1pPr marL="0" indent="0">
              <a:buNone/>
              <a:defRPr cap="all" baseline="0"/>
            </a:lvl1pPr>
          </a:lstStyle>
          <a:p>
            <a:endParaRPr lang="en-US" dirty="0"/>
          </a:p>
        </p:txBody>
      </p:sp>
    </p:spTree>
    <p:extLst>
      <p:ext uri="{BB962C8B-B14F-4D97-AF65-F5344CB8AC3E}">
        <p14:creationId xmlns:p14="http://schemas.microsoft.com/office/powerpoint/2010/main" val="294212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4704619B-9823-F845-874B-2390AC991BC7}" type="slidenum">
              <a:rPr lang="en-US" smtClean="0">
                <a:solidFill>
                  <a:srgbClr val="FFFFFF"/>
                </a:solidFill>
              </a:rPr>
              <a:pPr/>
              <a:t>‹#›</a:t>
            </a:fld>
            <a:endParaRPr lang="en-US">
              <a:solidFill>
                <a:srgbClr val="FFFFFF"/>
              </a:solidFill>
            </a:endParaRPr>
          </a:p>
        </p:txBody>
      </p:sp>
      <p:sp>
        <p:nvSpPr>
          <p:cNvPr id="8" name="Text Placeholder 7"/>
          <p:cNvSpPr>
            <a:spLocks noGrp="1"/>
          </p:cNvSpPr>
          <p:nvPr>
            <p:ph type="body" sz="quarter" idx="13"/>
          </p:nvPr>
        </p:nvSpPr>
        <p:spPr>
          <a:xfrm>
            <a:off x="352753" y="1389888"/>
            <a:ext cx="8460170" cy="338554"/>
          </a:xfrm>
        </p:spPr>
        <p:txBody>
          <a:bodyPr wrap="square">
            <a:spAutoFit/>
          </a:bodyPr>
          <a:lstStyle>
            <a:lvl1pPr marL="0" indent="0">
              <a:lnSpc>
                <a:spcPct val="100000"/>
              </a:lnSpc>
              <a:buNone/>
              <a:defRPr sz="1600"/>
            </a:lvl1pPr>
          </a:lstStyle>
          <a:p>
            <a:pPr lvl="0"/>
            <a:r>
              <a:rPr lang="en-US" dirty="0" smtClean="0"/>
              <a:t>Click to edit Master text styles</a:t>
            </a:r>
          </a:p>
        </p:txBody>
      </p:sp>
      <p:sp>
        <p:nvSpPr>
          <p:cNvPr id="7" name="Chart Placeholder 7"/>
          <p:cNvSpPr>
            <a:spLocks noGrp="1"/>
          </p:cNvSpPr>
          <p:nvPr>
            <p:ph type="chart" sz="quarter" idx="14"/>
          </p:nvPr>
        </p:nvSpPr>
        <p:spPr>
          <a:xfrm>
            <a:off x="457200" y="1887266"/>
            <a:ext cx="8229600" cy="4189684"/>
          </a:xfrm>
        </p:spPr>
        <p:txBody>
          <a:bodyPr/>
          <a:lstStyle>
            <a:lvl1pPr marL="0" indent="0">
              <a:buNone/>
              <a:defRPr cap="all" baseline="0"/>
            </a:lvl1pPr>
          </a:lstStyle>
          <a:p>
            <a:endParaRPr lang="en-US" dirty="0"/>
          </a:p>
        </p:txBody>
      </p:sp>
    </p:spTree>
    <p:extLst>
      <p:ext uri="{BB962C8B-B14F-4D97-AF65-F5344CB8AC3E}">
        <p14:creationId xmlns:p14="http://schemas.microsoft.com/office/powerpoint/2010/main" val="323926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356710" y="962025"/>
            <a:ext cx="4104163" cy="830997"/>
          </a:xfrm>
        </p:spPr>
        <p:txBody>
          <a:bodyPr wrap="square"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6708" y="1755648"/>
            <a:ext cx="4104165" cy="338554"/>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56709" y="2249424"/>
            <a:ext cx="4104165" cy="3686293"/>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solidFill>
                  <a:srgbClr val="FFFFFF"/>
                </a:solidFill>
              </a:rPr>
              <a:pPr/>
              <a:t>‹#›</a:t>
            </a:fld>
            <a:endParaRPr lang="en-US">
              <a:solidFill>
                <a:srgbClr val="FFFFFF"/>
              </a:solidFill>
            </a:endParaRPr>
          </a:p>
        </p:txBody>
      </p:sp>
      <p:sp>
        <p:nvSpPr>
          <p:cNvPr id="7" name="Picture Placeholder 6"/>
          <p:cNvSpPr>
            <a:spLocks noGrp="1"/>
          </p:cNvSpPr>
          <p:nvPr>
            <p:ph type="pic" sz="quarter" idx="13"/>
          </p:nvPr>
        </p:nvSpPr>
        <p:spPr>
          <a:xfrm>
            <a:off x="4686300" y="962025"/>
            <a:ext cx="4000500" cy="4973692"/>
          </a:xfrm>
          <a:solidFill>
            <a:schemeClr val="bg1">
              <a:lumMod val="95000"/>
            </a:schemeClr>
          </a:solidFill>
        </p:spPr>
        <p:txBody>
          <a:bodyPr/>
          <a:lstStyle>
            <a:lvl1pPr marL="0" indent="0">
              <a:buNone/>
              <a:defRPr cap="all" baseline="0"/>
            </a:lvl1pPr>
          </a:lstStyle>
          <a:p>
            <a:endParaRPr lang="en-US"/>
          </a:p>
        </p:txBody>
      </p:sp>
      <p:sp>
        <p:nvSpPr>
          <p:cNvPr id="10" name="Text Placeholder 2"/>
          <p:cNvSpPr>
            <a:spLocks noGrp="1"/>
          </p:cNvSpPr>
          <p:nvPr>
            <p:ph type="body" idx="14" hasCustomPrompt="1"/>
          </p:nvPr>
        </p:nvSpPr>
        <p:spPr>
          <a:xfrm>
            <a:off x="4582635" y="6076950"/>
            <a:ext cx="4206641" cy="246221"/>
          </a:xfrm>
        </p:spPr>
        <p:txBody>
          <a:bodyPr wrap="square" anchor="t" anchorCtr="0">
            <a:spAutoFit/>
          </a:bodyPr>
          <a:lstStyle>
            <a:lvl1pPr marL="0" indent="0">
              <a:buNone/>
              <a:defRPr sz="10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302027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 Text and Full Page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685800"/>
            <a:ext cx="9144000" cy="6172200"/>
          </a:xfrm>
          <a:solidFill>
            <a:schemeClr val="tx2">
              <a:lumMod val="20000"/>
              <a:lumOff val="80000"/>
            </a:schemeClr>
          </a:solidFill>
        </p:spPr>
        <p:txBody>
          <a:bodyPr/>
          <a:lstStyle>
            <a:lvl1pPr marL="0" indent="0">
              <a:buNone/>
              <a:defRPr cap="all" baseline="0"/>
            </a:lvl1pPr>
          </a:lstStyle>
          <a:p>
            <a:endParaRPr lang="en-US"/>
          </a:p>
        </p:txBody>
      </p:sp>
      <p:sp>
        <p:nvSpPr>
          <p:cNvPr id="6" name="Rectangle 5"/>
          <p:cNvSpPr/>
          <p:nvPr userDrawn="1"/>
        </p:nvSpPr>
        <p:spPr>
          <a:xfrm>
            <a:off x="0" y="685800"/>
            <a:ext cx="4572000" cy="61722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356710" y="962025"/>
            <a:ext cx="4104163" cy="830997"/>
          </a:xfrm>
        </p:spPr>
        <p:txBody>
          <a:bodyPr wrap="square" anchor="t" anchorCtr="0">
            <a:spAutoFit/>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56708" y="1755648"/>
            <a:ext cx="4104165" cy="338554"/>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56709" y="2249424"/>
            <a:ext cx="4104165" cy="384022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solidFill>
                  <a:srgbClr val="FFFFFF"/>
                </a:solidFill>
              </a:rPr>
              <a:pPr/>
              <a:t>‹#›</a:t>
            </a:fld>
            <a:endParaRPr lang="en-US">
              <a:solidFill>
                <a:srgbClr val="FFFFFF"/>
              </a:solidFill>
            </a:endParaRPr>
          </a:p>
        </p:txBody>
      </p:sp>
      <p:sp>
        <p:nvSpPr>
          <p:cNvPr id="10" name="TextBox 9"/>
          <p:cNvSpPr txBox="1"/>
          <p:nvPr userDrawn="1"/>
        </p:nvSpPr>
        <p:spPr>
          <a:xfrm>
            <a:off x="362607" y="6621522"/>
            <a:ext cx="1752403" cy="184666"/>
          </a:xfrm>
          <a:prstGeom prst="rect">
            <a:avLst/>
          </a:prstGeom>
          <a:noFill/>
        </p:spPr>
        <p:txBody>
          <a:bodyPr wrap="none" rtlCol="0">
            <a:spAutoFit/>
          </a:bodyPr>
          <a:lstStyle/>
          <a:p>
            <a:r>
              <a:rPr lang="en-US" sz="600" dirty="0">
                <a:solidFill>
                  <a:srgbClr val="4B4B4B"/>
                </a:solidFill>
              </a:rPr>
              <a:t>© 2016 IHS </a:t>
            </a:r>
            <a:r>
              <a:rPr lang="en-US" sz="600" dirty="0" err="1">
                <a:solidFill>
                  <a:srgbClr val="4B4B4B"/>
                </a:solidFill>
              </a:rPr>
              <a:t>Markit</a:t>
            </a:r>
            <a:r>
              <a:rPr lang="en-US" sz="600" dirty="0">
                <a:solidFill>
                  <a:srgbClr val="4B4B4B"/>
                </a:solidFill>
              </a:rPr>
              <a:t>. All Rights Reserved.</a:t>
            </a:r>
          </a:p>
        </p:txBody>
      </p:sp>
    </p:spTree>
    <p:extLst>
      <p:ext uri="{BB962C8B-B14F-4D97-AF65-F5344CB8AC3E}">
        <p14:creationId xmlns:p14="http://schemas.microsoft.com/office/powerpoint/2010/main" val="2415908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Full Page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685800"/>
            <a:ext cx="9144000" cy="6172200"/>
          </a:xfrm>
          <a:solidFill>
            <a:schemeClr val="tx2">
              <a:lumMod val="20000"/>
              <a:lumOff val="80000"/>
            </a:schemeClr>
          </a:solidFill>
        </p:spPr>
        <p:txBody>
          <a:bodyPr/>
          <a:lstStyle>
            <a:lvl1pPr marL="0" indent="0">
              <a:buNone/>
              <a:defRPr cap="all" baseline="0"/>
            </a:lvl1pPr>
          </a:lstStyle>
          <a:p>
            <a:endParaRPr lang="en-US"/>
          </a:p>
        </p:txBody>
      </p:sp>
      <p:sp>
        <p:nvSpPr>
          <p:cNvPr id="6" name="Rectangle 5"/>
          <p:cNvSpPr/>
          <p:nvPr userDrawn="1"/>
        </p:nvSpPr>
        <p:spPr>
          <a:xfrm>
            <a:off x="0" y="3311746"/>
            <a:ext cx="9144000" cy="30821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Slide Number Placeholder 8"/>
          <p:cNvSpPr>
            <a:spLocks noGrp="1"/>
          </p:cNvSpPr>
          <p:nvPr>
            <p:ph type="sldNum" sz="quarter" idx="12"/>
          </p:nvPr>
        </p:nvSpPr>
        <p:spPr/>
        <p:txBody>
          <a:bodyPr/>
          <a:lstStyle/>
          <a:p>
            <a:fld id="{4704619B-9823-F845-874B-2390AC991BC7}" type="slidenum">
              <a:rPr lang="en-US" smtClean="0">
                <a:solidFill>
                  <a:srgbClr val="FFFFFF"/>
                </a:solidFill>
              </a:rPr>
              <a:pPr/>
              <a:t>‹#›</a:t>
            </a:fld>
            <a:endParaRPr lang="en-US">
              <a:solidFill>
                <a:srgbClr val="FFFFFF"/>
              </a:solidFill>
            </a:endParaRPr>
          </a:p>
        </p:txBody>
      </p:sp>
      <p:sp>
        <p:nvSpPr>
          <p:cNvPr id="2" name="Title 1"/>
          <p:cNvSpPr>
            <a:spLocks noGrp="1"/>
          </p:cNvSpPr>
          <p:nvPr>
            <p:ph type="title"/>
          </p:nvPr>
        </p:nvSpPr>
        <p:spPr>
          <a:xfrm>
            <a:off x="356710" y="3700498"/>
            <a:ext cx="8416798" cy="424732"/>
          </a:xfrm>
        </p:spPr>
        <p:txBody>
          <a:bodyPr wrap="square"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6708" y="4127211"/>
            <a:ext cx="8416802" cy="313932"/>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56709" y="4590288"/>
            <a:ext cx="8416799" cy="1110751"/>
          </a:xfrm>
        </p:spPr>
        <p:txBody>
          <a:bodyPr/>
          <a:lstStyle>
            <a:lvl1pPr marL="0" indent="0">
              <a:buNone/>
              <a:defRPr/>
            </a:lvl1pPr>
          </a:lstStyle>
          <a:p>
            <a:pPr lvl="0"/>
            <a:r>
              <a:rPr lang="en-US" dirty="0" smtClean="0"/>
              <a:t>Click to edit Master text styles</a:t>
            </a:r>
          </a:p>
        </p:txBody>
      </p:sp>
      <p:sp>
        <p:nvSpPr>
          <p:cNvPr id="10" name="TextBox 9"/>
          <p:cNvSpPr txBox="1"/>
          <p:nvPr userDrawn="1"/>
        </p:nvSpPr>
        <p:spPr>
          <a:xfrm>
            <a:off x="362607" y="6621522"/>
            <a:ext cx="1752403" cy="184666"/>
          </a:xfrm>
          <a:prstGeom prst="rect">
            <a:avLst/>
          </a:prstGeom>
          <a:noFill/>
        </p:spPr>
        <p:txBody>
          <a:bodyPr wrap="none" rtlCol="0">
            <a:spAutoFit/>
          </a:bodyPr>
          <a:lstStyle/>
          <a:p>
            <a:r>
              <a:rPr lang="en-US" sz="600" dirty="0">
                <a:solidFill>
                  <a:srgbClr val="4B4B4B"/>
                </a:solidFill>
              </a:rPr>
              <a:t>© 2016 IHS </a:t>
            </a:r>
            <a:r>
              <a:rPr lang="en-US" sz="600" dirty="0" err="1">
                <a:solidFill>
                  <a:srgbClr val="4B4B4B"/>
                </a:solidFill>
              </a:rPr>
              <a:t>Markit</a:t>
            </a:r>
            <a:r>
              <a:rPr lang="en-US" sz="600" dirty="0">
                <a:solidFill>
                  <a:srgbClr val="4B4B4B"/>
                </a:solidFill>
              </a:rPr>
              <a:t>. All Rights Reserved.</a:t>
            </a:r>
          </a:p>
        </p:txBody>
      </p:sp>
    </p:spTree>
    <p:extLst>
      <p:ext uri="{BB962C8B-B14F-4D97-AF65-F5344CB8AC3E}">
        <p14:creationId xmlns:p14="http://schemas.microsoft.com/office/powerpoint/2010/main" val="1330687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4704619B-9823-F845-874B-2390AC991BC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3593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04619B-9823-F845-874B-2390AC991BC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02104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613144" y="6448345"/>
            <a:ext cx="2062544" cy="365125"/>
          </a:xfrm>
        </p:spPr>
        <p:txBody>
          <a:bodyPr/>
          <a:lstStyle>
            <a:lvl1pPr>
              <a:defRPr baseline="0"/>
            </a:lvl1pPr>
          </a:lstStyle>
          <a:p>
            <a:fld id="{24C46141-E31C-41A4-BE53-0A6DFD9041A4}" type="slidenum">
              <a:rPr lang="en-US" smtClean="0"/>
              <a:pPr/>
              <a:t>‹#›</a:t>
            </a:fld>
            <a:endParaRPr lang="en-US" dirty="0"/>
          </a:p>
        </p:txBody>
      </p:sp>
      <p:sp>
        <p:nvSpPr>
          <p:cNvPr id="5" name="Footer Placeholder 4"/>
          <p:cNvSpPr>
            <a:spLocks noGrp="1"/>
          </p:cNvSpPr>
          <p:nvPr>
            <p:ph type="ftr" sz="quarter" idx="13"/>
          </p:nvPr>
        </p:nvSpPr>
        <p:spPr>
          <a:xfrm>
            <a:off x="468313" y="188914"/>
            <a:ext cx="7775575" cy="215900"/>
          </a:xfrm>
          <a:prstGeom prst="rect">
            <a:avLst/>
          </a:prstGeom>
        </p:spPr>
        <p:txBody>
          <a:bodyPr/>
          <a:lstStyle/>
          <a:p>
            <a:r>
              <a:rPr lang="en-US" dirty="0" smtClean="0"/>
              <a:t>Presentation Name / Month 2015</a:t>
            </a:r>
            <a:endParaRPr lang="en-US" dirty="0"/>
          </a:p>
        </p:txBody>
      </p:sp>
    </p:spTree>
    <p:extLst>
      <p:ext uri="{BB962C8B-B14F-4D97-AF65-F5344CB8AC3E}">
        <p14:creationId xmlns:p14="http://schemas.microsoft.com/office/powerpoint/2010/main" val="1535530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4704619B-9823-F845-874B-2390AC991BC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3906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4704619B-9823-F845-874B-2390AC991BC7}" type="slidenum">
              <a:rPr lang="en-US" smtClean="0">
                <a:solidFill>
                  <a:srgbClr val="FFFFFF"/>
                </a:solidFill>
              </a:rPr>
              <a:pPr/>
              <a:t>‹#›</a:t>
            </a:fld>
            <a:endParaRPr lang="en-US">
              <a:solidFill>
                <a:srgbClr val="FFFFFF"/>
              </a:solidFill>
            </a:endParaRPr>
          </a:p>
        </p:txBody>
      </p:sp>
      <p:sp>
        <p:nvSpPr>
          <p:cNvPr id="8" name="Text Placeholder 7"/>
          <p:cNvSpPr>
            <a:spLocks noGrp="1"/>
          </p:cNvSpPr>
          <p:nvPr>
            <p:ph type="body" sz="quarter" idx="13"/>
          </p:nvPr>
        </p:nvSpPr>
        <p:spPr>
          <a:xfrm>
            <a:off x="352753" y="1389888"/>
            <a:ext cx="8460170" cy="338554"/>
          </a:xfrm>
        </p:spPr>
        <p:txBody>
          <a:bodyPr wrap="square">
            <a:spAutoFit/>
          </a:bodyPr>
          <a:lstStyle>
            <a:lvl1pPr marL="0" indent="0">
              <a:lnSpc>
                <a:spcPct val="100000"/>
              </a:lnSpc>
              <a:buNone/>
              <a:defRPr sz="1600"/>
            </a:lvl1pPr>
          </a:lstStyle>
          <a:p>
            <a:pPr lvl="0"/>
            <a:r>
              <a:rPr lang="en-US" dirty="0" smtClean="0"/>
              <a:t>Click to edit Master text styles</a:t>
            </a:r>
          </a:p>
        </p:txBody>
      </p:sp>
    </p:spTree>
    <p:extLst>
      <p:ext uri="{BB962C8B-B14F-4D97-AF65-F5344CB8AC3E}">
        <p14:creationId xmlns:p14="http://schemas.microsoft.com/office/powerpoint/2010/main" val="2262670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53144" cy="6864858"/>
          </a:xfrm>
          <a:prstGeom prst="rect">
            <a:avLst/>
          </a:prstGeom>
        </p:spPr>
      </p:pic>
      <p:sp>
        <p:nvSpPr>
          <p:cNvPr id="2" name="Title 1"/>
          <p:cNvSpPr>
            <a:spLocks noGrp="1"/>
          </p:cNvSpPr>
          <p:nvPr>
            <p:ph type="title"/>
          </p:nvPr>
        </p:nvSpPr>
        <p:spPr>
          <a:xfrm>
            <a:off x="388241" y="2869349"/>
            <a:ext cx="5943600" cy="553998"/>
          </a:xfrm>
        </p:spPr>
        <p:txBody>
          <a:bodyPr wrap="square" anchor="b">
            <a:spAutoFit/>
          </a:bodyPr>
          <a:lstStyle>
            <a:lvl1pPr>
              <a:lnSpc>
                <a:spcPct val="100000"/>
              </a:lnSpc>
              <a:defRPr sz="30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8242" y="3570649"/>
            <a:ext cx="5943600" cy="338554"/>
          </a:xfrm>
        </p:spPr>
        <p:txBody>
          <a:bodyPr wrap="square">
            <a:spAutoFit/>
          </a:bodyPr>
          <a:lstStyle>
            <a:lvl1pPr marL="0" indent="0">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4704619B-9823-F845-874B-2390AC991BC7}" type="slidenum">
              <a:rPr lang="en-US" smtClean="0">
                <a:solidFill>
                  <a:srgbClr val="FFFFFF"/>
                </a:solidFill>
              </a:rPr>
              <a:pPr/>
              <a:t>‹#›</a:t>
            </a:fld>
            <a:endParaRPr lang="en-US">
              <a:solidFill>
                <a:srgbClr val="FFFFFF"/>
              </a:solidFil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24178" y="42339"/>
            <a:ext cx="1499616" cy="609600"/>
          </a:xfrm>
          <a:prstGeom prst="rect">
            <a:avLst/>
          </a:prstGeom>
        </p:spPr>
      </p:pic>
      <p:sp>
        <p:nvSpPr>
          <p:cNvPr id="16" name="TextBox 15"/>
          <p:cNvSpPr txBox="1"/>
          <p:nvPr userDrawn="1"/>
        </p:nvSpPr>
        <p:spPr>
          <a:xfrm>
            <a:off x="362607" y="6621522"/>
            <a:ext cx="1752403" cy="184666"/>
          </a:xfrm>
          <a:prstGeom prst="rect">
            <a:avLst/>
          </a:prstGeom>
          <a:noFill/>
        </p:spPr>
        <p:txBody>
          <a:bodyPr wrap="none" rtlCol="0">
            <a:spAutoFit/>
          </a:bodyPr>
          <a:lstStyle/>
          <a:p>
            <a:r>
              <a:rPr lang="en-US" sz="600" dirty="0">
                <a:solidFill>
                  <a:srgbClr val="FFFFFF"/>
                </a:solidFill>
              </a:rPr>
              <a:t>© 2016 IHS </a:t>
            </a:r>
            <a:r>
              <a:rPr lang="en-US" sz="600" dirty="0" err="1">
                <a:solidFill>
                  <a:srgbClr val="FFFFFF"/>
                </a:solidFill>
              </a:rPr>
              <a:t>Markit</a:t>
            </a:r>
            <a:r>
              <a:rPr lang="en-US" sz="600" dirty="0">
                <a:solidFill>
                  <a:srgbClr val="FFFFFF"/>
                </a:solidFill>
              </a:rPr>
              <a:t>. All Rights Reserved.</a:t>
            </a:r>
          </a:p>
        </p:txBody>
      </p:sp>
    </p:spTree>
    <p:extLst>
      <p:ext uri="{BB962C8B-B14F-4D97-AF65-F5344CB8AC3E}">
        <p14:creationId xmlns:p14="http://schemas.microsoft.com/office/powerpoint/2010/main" val="229471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53144" cy="6864858"/>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25111" y="41896"/>
            <a:ext cx="1499616" cy="609600"/>
          </a:xfrm>
          <a:prstGeom prst="rect">
            <a:avLst/>
          </a:prstGeom>
        </p:spPr>
      </p:pic>
      <p:sp>
        <p:nvSpPr>
          <p:cNvPr id="2" name="Title 1"/>
          <p:cNvSpPr>
            <a:spLocks noGrp="1"/>
          </p:cNvSpPr>
          <p:nvPr>
            <p:ph type="title"/>
          </p:nvPr>
        </p:nvSpPr>
        <p:spPr>
          <a:xfrm>
            <a:off x="388241" y="2869349"/>
            <a:ext cx="5943600" cy="553998"/>
          </a:xfrm>
        </p:spPr>
        <p:txBody>
          <a:bodyPr wrap="square" anchor="b">
            <a:spAutoFit/>
          </a:bodyPr>
          <a:lstStyle>
            <a:lvl1pPr>
              <a:lnSpc>
                <a:spcPct val="100000"/>
              </a:lnSpc>
              <a:defRPr sz="3000">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8242" y="3570649"/>
            <a:ext cx="5943600" cy="338554"/>
          </a:xfrm>
        </p:spPr>
        <p:txBody>
          <a:bodyPr wrap="square">
            <a:spAutoFit/>
          </a:bodyPr>
          <a:lstStyle>
            <a:lvl1pPr marL="0" indent="0">
              <a:lnSpc>
                <a:spcPct val="100000"/>
              </a:lnSpc>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704619B-9823-F845-874B-2390AC991BC7}" type="slidenum">
              <a:rPr lang="en-US" smtClean="0">
                <a:solidFill>
                  <a:srgbClr val="4B4B4B"/>
                </a:solidFill>
              </a:rPr>
              <a:pPr/>
              <a:t>‹#›</a:t>
            </a:fld>
            <a:endParaRPr lang="en-US">
              <a:solidFill>
                <a:srgbClr val="4B4B4B"/>
              </a:solidFill>
            </a:endParaRPr>
          </a:p>
        </p:txBody>
      </p:sp>
      <p:sp>
        <p:nvSpPr>
          <p:cNvPr id="12" name="TextBox 11"/>
          <p:cNvSpPr txBox="1"/>
          <p:nvPr userDrawn="1"/>
        </p:nvSpPr>
        <p:spPr>
          <a:xfrm>
            <a:off x="362607" y="6621522"/>
            <a:ext cx="1752403" cy="184666"/>
          </a:xfrm>
          <a:prstGeom prst="rect">
            <a:avLst/>
          </a:prstGeom>
          <a:noFill/>
        </p:spPr>
        <p:txBody>
          <a:bodyPr wrap="none" rtlCol="0">
            <a:spAutoFit/>
          </a:bodyPr>
          <a:lstStyle/>
          <a:p>
            <a:r>
              <a:rPr lang="en-US" sz="600" dirty="0">
                <a:solidFill>
                  <a:srgbClr val="4B4B4B"/>
                </a:solidFill>
              </a:rPr>
              <a:t>© 2016 IHS </a:t>
            </a:r>
            <a:r>
              <a:rPr lang="en-US" sz="600" dirty="0" err="1">
                <a:solidFill>
                  <a:srgbClr val="4B4B4B"/>
                </a:solidFill>
              </a:rPr>
              <a:t>Markit</a:t>
            </a:r>
            <a:r>
              <a:rPr lang="en-US" sz="600" dirty="0">
                <a:solidFill>
                  <a:srgbClr val="4B4B4B"/>
                </a:solidFill>
              </a:rPr>
              <a:t>. All Rights Reserved.</a:t>
            </a:r>
          </a:p>
        </p:txBody>
      </p:sp>
    </p:spTree>
    <p:extLst>
      <p:ext uri="{BB962C8B-B14F-4D97-AF65-F5344CB8AC3E}">
        <p14:creationId xmlns:p14="http://schemas.microsoft.com/office/powerpoint/2010/main" val="3362358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52753" y="1884363"/>
            <a:ext cx="4116772" cy="4192587"/>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96151" y="1884363"/>
            <a:ext cx="4116772" cy="4192587"/>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4704619B-9823-F845-874B-2390AC991BC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40842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6710" y="962025"/>
            <a:ext cx="8456214" cy="461665"/>
          </a:xfrm>
        </p:spPr>
        <p:txBody>
          <a:bodyPr wrap="square" anchor="t" anchorCtr="0">
            <a:spAutoFit/>
          </a:bodyPr>
          <a:lstStyle>
            <a:lvl1pPr>
              <a:lnSpc>
                <a:spcPct val="100000"/>
              </a:lnSpc>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56707" y="1389888"/>
            <a:ext cx="8458200" cy="338554"/>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56709" y="1884363"/>
            <a:ext cx="4104165" cy="4192587"/>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5"/>
          <p:cNvSpPr>
            <a:spLocks noGrp="1"/>
          </p:cNvSpPr>
          <p:nvPr>
            <p:ph sz="quarter" idx="4"/>
          </p:nvPr>
        </p:nvSpPr>
        <p:spPr>
          <a:xfrm>
            <a:off x="4697413" y="1884363"/>
            <a:ext cx="4115511" cy="4192587"/>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1810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with 2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6710" y="962025"/>
            <a:ext cx="4104163" cy="461665"/>
          </a:xfrm>
        </p:spPr>
        <p:txBody>
          <a:bodyPr wrap="square" anchor="t" anchorCtr="0">
            <a:spAutoFit/>
          </a:bodyPr>
          <a:lstStyle>
            <a:lvl1pPr>
              <a:lnSpc>
                <a:spcPct val="100000"/>
              </a:lnSpc>
              <a:defRPr/>
            </a:lvl1pPr>
          </a:lstStyle>
          <a:p>
            <a:r>
              <a:rPr lang="en-US" dirty="0" smtClean="0"/>
              <a:t>Master title style</a:t>
            </a:r>
            <a:endParaRPr lang="en-US" dirty="0"/>
          </a:p>
        </p:txBody>
      </p:sp>
      <p:sp>
        <p:nvSpPr>
          <p:cNvPr id="3" name="Text Placeholder 2"/>
          <p:cNvSpPr>
            <a:spLocks noGrp="1"/>
          </p:cNvSpPr>
          <p:nvPr>
            <p:ph type="body" idx="1"/>
          </p:nvPr>
        </p:nvSpPr>
        <p:spPr>
          <a:xfrm>
            <a:off x="356708" y="1389888"/>
            <a:ext cx="4104165" cy="338554"/>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56709" y="1884363"/>
            <a:ext cx="4104165" cy="4192587"/>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97413" y="1389888"/>
            <a:ext cx="4115511" cy="338554"/>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97413" y="1884363"/>
            <a:ext cx="4115511" cy="4192587"/>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solidFill>
                  <a:srgbClr val="FFFFFF"/>
                </a:solidFill>
              </a:rPr>
              <a:pPr/>
              <a:t>‹#›</a:t>
            </a:fld>
            <a:endParaRPr lang="en-US">
              <a:solidFill>
                <a:srgbClr val="FFFFFF"/>
              </a:solidFill>
            </a:endParaRPr>
          </a:p>
        </p:txBody>
      </p:sp>
      <p:sp>
        <p:nvSpPr>
          <p:cNvPr id="10" name="Text Placeholder 4"/>
          <p:cNvSpPr>
            <a:spLocks noGrp="1"/>
          </p:cNvSpPr>
          <p:nvPr>
            <p:ph type="body" sz="quarter" idx="13" hasCustomPrompt="1"/>
          </p:nvPr>
        </p:nvSpPr>
        <p:spPr>
          <a:xfrm>
            <a:off x="4697413" y="962025"/>
            <a:ext cx="4115511" cy="461665"/>
          </a:xfrm>
        </p:spPr>
        <p:txBody>
          <a:bodyPr wrap="square" anchor="t" anchorCtr="0">
            <a:spAutoFit/>
          </a:bodyPr>
          <a:lstStyle>
            <a:lvl1pPr marL="0" indent="0">
              <a:lnSpc>
                <a:spcPct val="10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Tree>
    <p:extLst>
      <p:ext uri="{BB962C8B-B14F-4D97-AF65-F5344CB8AC3E}">
        <p14:creationId xmlns:p14="http://schemas.microsoft.com/office/powerpoint/2010/main" val="410261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Comparison with 2 Headers">
    <p:spTree>
      <p:nvGrpSpPr>
        <p:cNvPr id="1" name=""/>
        <p:cNvGrpSpPr/>
        <p:nvPr/>
      </p:nvGrpSpPr>
      <p:grpSpPr>
        <a:xfrm>
          <a:off x="0" y="0"/>
          <a:ext cx="0" cy="0"/>
          <a:chOff x="0" y="0"/>
          <a:chExt cx="0" cy="0"/>
        </a:xfrm>
      </p:grpSpPr>
      <p:sp>
        <p:nvSpPr>
          <p:cNvPr id="2" name="Title 1"/>
          <p:cNvSpPr>
            <a:spLocks noGrp="1"/>
          </p:cNvSpPr>
          <p:nvPr>
            <p:ph type="title"/>
          </p:nvPr>
        </p:nvSpPr>
        <p:spPr>
          <a:xfrm>
            <a:off x="356710" y="962025"/>
            <a:ext cx="4104163" cy="830997"/>
          </a:xfrm>
        </p:spPr>
        <p:txBody>
          <a:bodyPr wrap="square" anchor="t" anchorCtr="0">
            <a:spAutoFit/>
          </a:bodyPr>
          <a:lstStyle>
            <a:lvl1pPr>
              <a:lnSpc>
                <a:spcPct val="100000"/>
              </a:lnSpc>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56708" y="1755648"/>
            <a:ext cx="4104165" cy="338554"/>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56709" y="2249424"/>
            <a:ext cx="4104165" cy="384022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97413" y="1755648"/>
            <a:ext cx="4115511" cy="338554"/>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97413" y="2249424"/>
            <a:ext cx="4115511" cy="384022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solidFill>
                  <a:srgbClr val="FFFFFF"/>
                </a:solidFill>
              </a:rPr>
              <a:pPr/>
              <a:t>‹#›</a:t>
            </a:fld>
            <a:endParaRPr lang="en-US">
              <a:solidFill>
                <a:srgbClr val="FFFFFF"/>
              </a:solidFill>
            </a:endParaRPr>
          </a:p>
        </p:txBody>
      </p:sp>
      <p:sp>
        <p:nvSpPr>
          <p:cNvPr id="10" name="Text Placeholder 4"/>
          <p:cNvSpPr>
            <a:spLocks noGrp="1"/>
          </p:cNvSpPr>
          <p:nvPr>
            <p:ph type="body" sz="quarter" idx="13" hasCustomPrompt="1"/>
          </p:nvPr>
        </p:nvSpPr>
        <p:spPr>
          <a:xfrm>
            <a:off x="4697413" y="962025"/>
            <a:ext cx="4115511" cy="830997"/>
          </a:xfrm>
        </p:spPr>
        <p:txBody>
          <a:bodyPr wrap="square" anchor="t" anchorCtr="0">
            <a:spAutoFit/>
          </a:bodyPr>
          <a:lstStyle>
            <a:lvl1pPr marL="0" indent="0">
              <a:lnSpc>
                <a:spcPct val="10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title style</a:t>
            </a:r>
          </a:p>
        </p:txBody>
      </p:sp>
    </p:spTree>
    <p:extLst>
      <p:ext uri="{BB962C8B-B14F-4D97-AF65-F5344CB8AC3E}">
        <p14:creationId xmlns:p14="http://schemas.microsoft.com/office/powerpoint/2010/main" val="1019456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0" y="-4306"/>
            <a:ext cx="9153144" cy="689536"/>
          </a:xfrm>
          <a:prstGeom prst="rect">
            <a:avLst/>
          </a:prstGeom>
        </p:spPr>
      </p:pic>
      <p:pic>
        <p:nvPicPr>
          <p:cNvPr id="4" name="Picture 3"/>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a:off x="324178" y="42339"/>
            <a:ext cx="1499616" cy="609600"/>
          </a:xfrm>
          <a:prstGeom prst="rect">
            <a:avLst/>
          </a:prstGeom>
        </p:spPr>
      </p:pic>
      <p:sp>
        <p:nvSpPr>
          <p:cNvPr id="2" name="Title Placeholder 1"/>
          <p:cNvSpPr>
            <a:spLocks noGrp="1"/>
          </p:cNvSpPr>
          <p:nvPr>
            <p:ph type="title"/>
          </p:nvPr>
        </p:nvSpPr>
        <p:spPr>
          <a:xfrm>
            <a:off x="352752" y="961011"/>
            <a:ext cx="8460171" cy="461665"/>
          </a:xfrm>
          <a:prstGeom prst="rect">
            <a:avLst/>
          </a:prstGeom>
        </p:spPr>
        <p:txBody>
          <a:bodyPr vert="horz" wrap="square" lIns="91440" tIns="45720" rIns="9144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2753" y="1887266"/>
            <a:ext cx="8460170" cy="4189684"/>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8274942" y="270195"/>
            <a:ext cx="411858" cy="153888"/>
          </a:xfrm>
          <a:prstGeom prst="rect">
            <a:avLst/>
          </a:prstGeom>
        </p:spPr>
        <p:txBody>
          <a:bodyPr vert="horz" wrap="square" lIns="0" tIns="0" rIns="0" bIns="0" rtlCol="0" anchor="ctr">
            <a:spAutoFit/>
          </a:bodyPr>
          <a:lstStyle>
            <a:lvl1pPr algn="r">
              <a:defRPr sz="1000">
                <a:solidFill>
                  <a:schemeClr val="bg1"/>
                </a:solidFill>
              </a:defRPr>
            </a:lvl1pPr>
          </a:lstStyle>
          <a:p>
            <a:fld id="{4704619B-9823-F845-874B-2390AC991BC7}" type="slidenum">
              <a:rPr lang="en-US" smtClean="0">
                <a:solidFill>
                  <a:srgbClr val="FFFFFF"/>
                </a:solidFill>
              </a:rPr>
              <a:pPr/>
              <a:t>‹#›</a:t>
            </a:fld>
            <a:endParaRPr lang="en-US" dirty="0">
              <a:solidFill>
                <a:srgbClr val="FFFFFF"/>
              </a:solidFill>
            </a:endParaRPr>
          </a:p>
        </p:txBody>
      </p:sp>
      <p:sp>
        <p:nvSpPr>
          <p:cNvPr id="8" name="TextBox 7"/>
          <p:cNvSpPr txBox="1"/>
          <p:nvPr userDrawn="1"/>
        </p:nvSpPr>
        <p:spPr>
          <a:xfrm>
            <a:off x="362607" y="6621522"/>
            <a:ext cx="1752403" cy="184666"/>
          </a:xfrm>
          <a:prstGeom prst="rect">
            <a:avLst/>
          </a:prstGeom>
          <a:noFill/>
        </p:spPr>
        <p:txBody>
          <a:bodyPr wrap="none" rtlCol="0">
            <a:spAutoFit/>
          </a:bodyPr>
          <a:lstStyle/>
          <a:p>
            <a:r>
              <a:rPr lang="en-US" sz="600" dirty="0">
                <a:solidFill>
                  <a:srgbClr val="4B4B4B"/>
                </a:solidFill>
              </a:rPr>
              <a:t>© 2016 IHS </a:t>
            </a:r>
            <a:r>
              <a:rPr lang="en-US" sz="600" dirty="0" err="1">
                <a:solidFill>
                  <a:srgbClr val="4B4B4B"/>
                </a:solidFill>
              </a:rPr>
              <a:t>Markit</a:t>
            </a:r>
            <a:r>
              <a:rPr lang="en-US" sz="600" dirty="0">
                <a:solidFill>
                  <a:srgbClr val="4B4B4B"/>
                </a:solidFill>
              </a:rPr>
              <a:t>. All Rights Reserved.</a:t>
            </a:r>
          </a:p>
        </p:txBody>
      </p:sp>
    </p:spTree>
    <p:extLst>
      <p:ext uri="{BB962C8B-B14F-4D97-AF65-F5344CB8AC3E}">
        <p14:creationId xmlns:p14="http://schemas.microsoft.com/office/powerpoint/2010/main" val="1797677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2400" kern="1200">
          <a:solidFill>
            <a:schemeClr val="accent1"/>
          </a:solidFill>
          <a:latin typeface="+mj-lt"/>
          <a:ea typeface="+mj-ea"/>
          <a:cs typeface="+mj-cs"/>
        </a:defRPr>
      </a:lvl1pPr>
    </p:titleStyle>
    <p:bodyStyle>
      <a:lvl1pPr marL="171450" indent="-171450" algn="l" defTabSz="914400" rtl="0" eaLnBrk="1" latinLnBrk="0" hangingPunct="1">
        <a:lnSpc>
          <a:spcPct val="100000"/>
        </a:lnSpc>
        <a:spcBef>
          <a:spcPts val="1000"/>
        </a:spcBef>
        <a:buClr>
          <a:schemeClr val="accent1"/>
        </a:buClr>
        <a:buFont typeface="Arial" panose="020B0604020202020204" pitchFamily="34" charset="0"/>
        <a:buChar char="•"/>
        <a:tabLst/>
        <a:defRPr sz="1400" kern="1200">
          <a:solidFill>
            <a:schemeClr val="tx2"/>
          </a:solidFill>
          <a:latin typeface="+mn-lt"/>
          <a:ea typeface="+mn-ea"/>
          <a:cs typeface="+mn-cs"/>
        </a:defRPr>
      </a:lvl1pPr>
      <a:lvl2pPr marL="344488" indent="-173038" algn="l" defTabSz="914400" rtl="0" eaLnBrk="1" latinLnBrk="0" hangingPunct="1">
        <a:lnSpc>
          <a:spcPct val="100000"/>
        </a:lnSpc>
        <a:spcBef>
          <a:spcPts val="1000"/>
        </a:spcBef>
        <a:buClr>
          <a:schemeClr val="accent1"/>
        </a:buClr>
        <a:buFont typeface=".HelveticaNeueDeskInterface-Regular" charset="0"/>
        <a:buChar char="&gt;"/>
        <a:tabLst/>
        <a:defRPr sz="1400" kern="1200">
          <a:solidFill>
            <a:schemeClr val="tx2"/>
          </a:solidFill>
          <a:latin typeface="+mn-lt"/>
          <a:ea typeface="+mn-ea"/>
          <a:cs typeface="+mn-cs"/>
        </a:defRPr>
      </a:lvl2pPr>
      <a:lvl3pPr marL="515938" indent="-171450" algn="l" defTabSz="914400" rtl="0" eaLnBrk="1" latinLnBrk="0" hangingPunct="1">
        <a:lnSpc>
          <a:spcPct val="100000"/>
        </a:lnSpc>
        <a:spcBef>
          <a:spcPts val="1000"/>
        </a:spcBef>
        <a:buClr>
          <a:schemeClr val="accent1"/>
        </a:buClr>
        <a:buFont typeface=".HelveticaNeueDeskInterface-Regular" charset="0"/>
        <a:buChar char="–"/>
        <a:tabLst/>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F26B43"/>
          </p15:clr>
        </p15:guide>
        <p15:guide id="2" pos="5472" userDrawn="1">
          <p15:clr>
            <a:srgbClr val="F26B43"/>
          </p15:clr>
        </p15:guide>
        <p15:guide id="3" orient="horz" pos="606" userDrawn="1">
          <p15:clr>
            <a:srgbClr val="F26B43"/>
          </p15:clr>
        </p15:guide>
        <p15:guide id="4" orient="horz" pos="1187" userDrawn="1">
          <p15:clr>
            <a:srgbClr val="F26B43"/>
          </p15:clr>
        </p15:guide>
        <p15:guide id="7" orient="horz" pos="3828" userDrawn="1">
          <p15:clr>
            <a:srgbClr val="F26B43"/>
          </p15:clr>
        </p15:guide>
        <p15:guide id="8" orient="horz" pos="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tmp"/></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0.tmp"/><Relationship Id="rId5" Type="http://schemas.openxmlformats.org/officeDocument/2006/relationships/hyperlink" Target="https://cdn.ihs.com/www/pdf/Setting-Your-User-Profile-in-IHS-Engineering-Workbench.pdf" TargetMode="Externa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2.tm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1.tmp"/></Relationships>
</file>

<file path=ppt/slides/_rels/slide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tmp"/></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240" y="2407684"/>
            <a:ext cx="7886701" cy="1015663"/>
          </a:xfrm>
        </p:spPr>
        <p:txBody>
          <a:bodyPr/>
          <a:lstStyle/>
          <a:p>
            <a:r>
              <a:rPr lang="en-US" dirty="0" smtClean="0"/>
              <a:t>Welcome to the Engineering Workbench Community!</a:t>
            </a:r>
            <a:endParaRPr lang="en-US" dirty="0"/>
          </a:p>
        </p:txBody>
      </p:sp>
    </p:spTree>
    <p:extLst>
      <p:ext uri="{BB962C8B-B14F-4D97-AF65-F5344CB8AC3E}">
        <p14:creationId xmlns:p14="http://schemas.microsoft.com/office/powerpoint/2010/main" val="3901789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752" y="961011"/>
            <a:ext cx="8460171" cy="461665"/>
          </a:xfrm>
        </p:spPr>
        <p:txBody>
          <a:bodyPr/>
          <a:lstStyle/>
          <a:p>
            <a:r>
              <a:rPr lang="en-US" dirty="0" smtClean="0"/>
              <a:t>Knowledge Discovery Workflow Improvements…</a:t>
            </a:r>
            <a:endParaRPr lang="en-US" sz="1800" i="1" dirty="0">
              <a:solidFill>
                <a:srgbClr val="F1F2F2">
                  <a:lumMod val="50000"/>
                </a:srgbClr>
              </a:solidFill>
              <a:latin typeface="Arial"/>
              <a:ea typeface="+mn-ea"/>
              <a:cs typeface="+mn-cs"/>
            </a:endParaRPr>
          </a:p>
        </p:txBody>
      </p:sp>
      <p:sp>
        <p:nvSpPr>
          <p:cNvPr id="27" name="Slide Number Placeholder 2"/>
          <p:cNvSpPr>
            <a:spLocks noGrp="1"/>
          </p:cNvSpPr>
          <p:nvPr>
            <p:ph type="sldNum" sz="quarter" idx="12"/>
          </p:nvPr>
        </p:nvSpPr>
        <p:spPr>
          <a:xfrm>
            <a:off x="8274942" y="270195"/>
            <a:ext cx="411858" cy="153888"/>
          </a:xfrm>
        </p:spPr>
        <p:txBody>
          <a:bodyPr vert="horz" wrap="square" lIns="0" tIns="0" rIns="0" bIns="0" rtlCol="0" anchor="ctr">
            <a:spAutoFit/>
          </a:bodyPr>
          <a:lstStyle/>
          <a:p>
            <a:fld id="{006BD812-0844-4FE1-A8DC-AD4300E2D587}" type="slidenum">
              <a:rPr lang="en-US"/>
              <a:pPr/>
              <a:t>10</a:t>
            </a:fld>
            <a:endParaRPr lang="en-US"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471" y="2134311"/>
            <a:ext cx="7280595" cy="4226789"/>
          </a:xfrm>
          <a:prstGeom prst="rect">
            <a:avLst/>
          </a:prstGeom>
          <a:ln>
            <a:noFill/>
          </a:ln>
          <a:effectLst>
            <a:outerShdw blurRad="292100" dist="139700" dir="2700000" algn="tl" rotWithShape="0">
              <a:srgbClr val="333333">
                <a:alpha val="65000"/>
              </a:srgbClr>
            </a:outerShdw>
          </a:effectLst>
        </p:spPr>
      </p:pic>
      <p:sp>
        <p:nvSpPr>
          <p:cNvPr id="23" name="Rectangle 22"/>
          <p:cNvSpPr/>
          <p:nvPr/>
        </p:nvSpPr>
        <p:spPr>
          <a:xfrm>
            <a:off x="162962" y="1959604"/>
            <a:ext cx="1515256" cy="1752317"/>
          </a:xfrm>
          <a:prstGeom prst="rect">
            <a:avLst/>
          </a:prstGeom>
          <a:solidFill>
            <a:srgbClr val="00B140"/>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00" dirty="0">
                <a:solidFill>
                  <a:srgbClr val="FFFFFF"/>
                </a:solidFill>
              </a:rPr>
              <a:t>Document Viewer “streams” documents to allow instant access to even very large documents – no waiting for download.</a:t>
            </a:r>
          </a:p>
        </p:txBody>
      </p:sp>
      <p:cxnSp>
        <p:nvCxnSpPr>
          <p:cNvPr id="24" name="Straight Connector 23"/>
          <p:cNvCxnSpPr>
            <a:stCxn id="23" idx="3"/>
          </p:cNvCxnSpPr>
          <p:nvPr/>
        </p:nvCxnSpPr>
        <p:spPr>
          <a:xfrm flipV="1">
            <a:off x="1678218" y="2509129"/>
            <a:ext cx="312507" cy="326634"/>
          </a:xfrm>
          <a:prstGeom prst="line">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62962" y="3924206"/>
            <a:ext cx="1515256" cy="1074053"/>
          </a:xfrm>
          <a:prstGeom prst="rect">
            <a:avLst/>
          </a:prstGeom>
          <a:solidFill>
            <a:srgbClr val="00B140"/>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00" dirty="0">
                <a:solidFill>
                  <a:srgbClr val="FFFFFF"/>
                </a:solidFill>
              </a:rPr>
              <a:t>Table of Contents lets users immediately navigate to specific sections.</a:t>
            </a:r>
          </a:p>
        </p:txBody>
      </p:sp>
      <p:cxnSp>
        <p:nvCxnSpPr>
          <p:cNvPr id="32" name="Straight Connector 31"/>
          <p:cNvCxnSpPr>
            <a:stCxn id="31" idx="3"/>
          </p:cNvCxnSpPr>
          <p:nvPr/>
        </p:nvCxnSpPr>
        <p:spPr>
          <a:xfrm flipV="1">
            <a:off x="1678218" y="3600450"/>
            <a:ext cx="312507" cy="860783"/>
          </a:xfrm>
          <a:prstGeom prst="line">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62962" y="5156224"/>
            <a:ext cx="1515256" cy="1407539"/>
          </a:xfrm>
          <a:prstGeom prst="rect">
            <a:avLst/>
          </a:prstGeom>
          <a:solidFill>
            <a:srgbClr val="00B140"/>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00" dirty="0">
                <a:solidFill>
                  <a:srgbClr val="FFFFFF"/>
                </a:solidFill>
              </a:rPr>
              <a:t>Create Bookmarks for easy access, or Annotations for project notes to preserve knowledge.</a:t>
            </a:r>
          </a:p>
        </p:txBody>
      </p:sp>
      <p:cxnSp>
        <p:nvCxnSpPr>
          <p:cNvPr id="34" name="Straight Connector 33"/>
          <p:cNvCxnSpPr>
            <a:stCxn id="33" idx="3"/>
          </p:cNvCxnSpPr>
          <p:nvPr/>
        </p:nvCxnSpPr>
        <p:spPr>
          <a:xfrm flipV="1">
            <a:off x="1678218" y="2929737"/>
            <a:ext cx="1813577" cy="2930257"/>
          </a:xfrm>
          <a:prstGeom prst="line">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263633" y="1767840"/>
            <a:ext cx="3871131" cy="4594003"/>
          </a:xfrm>
          <a:prstGeom prst="rect">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0"/>
          <p:cNvSpPr/>
          <p:nvPr/>
        </p:nvSpPr>
        <p:spPr>
          <a:xfrm rot="4195738">
            <a:off x="3125676" y="3289479"/>
            <a:ext cx="4293560" cy="1557407"/>
          </a:xfrm>
          <a:custGeom>
            <a:avLst/>
            <a:gdLst>
              <a:gd name="connsiteX0" fmla="*/ 0 w 1843544"/>
              <a:gd name="connsiteY0" fmla="*/ 0 h 1557434"/>
              <a:gd name="connsiteX1" fmla="*/ 1843544 w 1843544"/>
              <a:gd name="connsiteY1" fmla="*/ 0 h 1557434"/>
              <a:gd name="connsiteX2" fmla="*/ 1843544 w 1843544"/>
              <a:gd name="connsiteY2" fmla="*/ 1557434 h 1557434"/>
              <a:gd name="connsiteX3" fmla="*/ 0 w 1843544"/>
              <a:gd name="connsiteY3" fmla="*/ 1557434 h 1557434"/>
              <a:gd name="connsiteX4" fmla="*/ 0 w 1843544"/>
              <a:gd name="connsiteY4" fmla="*/ 0 h 1557434"/>
              <a:gd name="connsiteX0" fmla="*/ 800526 w 2644070"/>
              <a:gd name="connsiteY0" fmla="*/ 0 h 1557434"/>
              <a:gd name="connsiteX1" fmla="*/ 2644070 w 2644070"/>
              <a:gd name="connsiteY1" fmla="*/ 0 h 1557434"/>
              <a:gd name="connsiteX2" fmla="*/ 2644070 w 2644070"/>
              <a:gd name="connsiteY2" fmla="*/ 1557434 h 1557434"/>
              <a:gd name="connsiteX3" fmla="*/ 0 w 2644070"/>
              <a:gd name="connsiteY3" fmla="*/ 1523953 h 1557434"/>
              <a:gd name="connsiteX4" fmla="*/ 800526 w 2644070"/>
              <a:gd name="connsiteY4" fmla="*/ 0 h 1557434"/>
              <a:gd name="connsiteX0" fmla="*/ 800526 w 3178203"/>
              <a:gd name="connsiteY0" fmla="*/ 0 h 1523953"/>
              <a:gd name="connsiteX1" fmla="*/ 2644070 w 3178203"/>
              <a:gd name="connsiteY1" fmla="*/ 0 h 1523953"/>
              <a:gd name="connsiteX2" fmla="*/ 3178203 w 3178203"/>
              <a:gd name="connsiteY2" fmla="*/ 975561 h 1523953"/>
              <a:gd name="connsiteX3" fmla="*/ 0 w 3178203"/>
              <a:gd name="connsiteY3" fmla="*/ 1523953 h 1523953"/>
              <a:gd name="connsiteX4" fmla="*/ 800526 w 3178203"/>
              <a:gd name="connsiteY4" fmla="*/ 0 h 1523953"/>
              <a:gd name="connsiteX0" fmla="*/ 198884 w 3178203"/>
              <a:gd name="connsiteY0" fmla="*/ 1230320 h 1523953"/>
              <a:gd name="connsiteX1" fmla="*/ 2644070 w 3178203"/>
              <a:gd name="connsiteY1" fmla="*/ 0 h 1523953"/>
              <a:gd name="connsiteX2" fmla="*/ 3178203 w 3178203"/>
              <a:gd name="connsiteY2" fmla="*/ 975561 h 1523953"/>
              <a:gd name="connsiteX3" fmla="*/ 0 w 3178203"/>
              <a:gd name="connsiteY3" fmla="*/ 1523953 h 1523953"/>
              <a:gd name="connsiteX4" fmla="*/ 198884 w 3178203"/>
              <a:gd name="connsiteY4" fmla="*/ 1230320 h 1523953"/>
              <a:gd name="connsiteX0" fmla="*/ 198884 w 2644070"/>
              <a:gd name="connsiteY0" fmla="*/ 1230320 h 1695425"/>
              <a:gd name="connsiteX1" fmla="*/ 2644070 w 2644070"/>
              <a:gd name="connsiteY1" fmla="*/ 0 h 1695425"/>
              <a:gd name="connsiteX2" fmla="*/ 1373769 w 2644070"/>
              <a:gd name="connsiteY2" fmla="*/ 1695425 h 1695425"/>
              <a:gd name="connsiteX3" fmla="*/ 0 w 2644070"/>
              <a:gd name="connsiteY3" fmla="*/ 1523953 h 1695425"/>
              <a:gd name="connsiteX4" fmla="*/ 198884 w 2644070"/>
              <a:gd name="connsiteY4" fmla="*/ 1230320 h 1695425"/>
              <a:gd name="connsiteX0" fmla="*/ 198884 w 1373769"/>
              <a:gd name="connsiteY0" fmla="*/ 552267 h 1017372"/>
              <a:gd name="connsiteX1" fmla="*/ 1169280 w 1373769"/>
              <a:gd name="connsiteY1" fmla="*/ 0 h 1017372"/>
              <a:gd name="connsiteX2" fmla="*/ 1373769 w 1373769"/>
              <a:gd name="connsiteY2" fmla="*/ 1017372 h 1017372"/>
              <a:gd name="connsiteX3" fmla="*/ 0 w 1373769"/>
              <a:gd name="connsiteY3" fmla="*/ 845900 h 1017372"/>
              <a:gd name="connsiteX4" fmla="*/ 198884 w 1373769"/>
              <a:gd name="connsiteY4" fmla="*/ 552267 h 1017372"/>
              <a:gd name="connsiteX0" fmla="*/ 0 w 1174885"/>
              <a:gd name="connsiteY0" fmla="*/ 2159226 h 2624331"/>
              <a:gd name="connsiteX1" fmla="*/ 970396 w 1174885"/>
              <a:gd name="connsiteY1" fmla="*/ 1606959 h 2624331"/>
              <a:gd name="connsiteX2" fmla="*/ 1174885 w 1174885"/>
              <a:gd name="connsiteY2" fmla="*/ 2624331 h 2624331"/>
              <a:gd name="connsiteX3" fmla="*/ 130847 w 1174885"/>
              <a:gd name="connsiteY3" fmla="*/ 0 h 2624331"/>
              <a:gd name="connsiteX4" fmla="*/ 0 w 1174885"/>
              <a:gd name="connsiteY4" fmla="*/ 2159226 h 2624331"/>
              <a:gd name="connsiteX0" fmla="*/ 2247530 w 2247529"/>
              <a:gd name="connsiteY0" fmla="*/ 0 h 2824248"/>
              <a:gd name="connsiteX1" fmla="*/ 839549 w 2247529"/>
              <a:gd name="connsiteY1" fmla="*/ 1806876 h 2824248"/>
              <a:gd name="connsiteX2" fmla="*/ 1044038 w 2247529"/>
              <a:gd name="connsiteY2" fmla="*/ 2824248 h 2824248"/>
              <a:gd name="connsiteX3" fmla="*/ 0 w 2247529"/>
              <a:gd name="connsiteY3" fmla="*/ 199917 h 2824248"/>
              <a:gd name="connsiteX4" fmla="*/ 2247530 w 2247529"/>
              <a:gd name="connsiteY4" fmla="*/ 0 h 2824248"/>
              <a:gd name="connsiteX0" fmla="*/ 2247530 w 3136831"/>
              <a:gd name="connsiteY0" fmla="*/ 0 h 2824248"/>
              <a:gd name="connsiteX1" fmla="*/ 3136831 w 3136831"/>
              <a:gd name="connsiteY1" fmla="*/ 1062433 h 2824248"/>
              <a:gd name="connsiteX2" fmla="*/ 1044038 w 3136831"/>
              <a:gd name="connsiteY2" fmla="*/ 2824248 h 2824248"/>
              <a:gd name="connsiteX3" fmla="*/ 0 w 3136831"/>
              <a:gd name="connsiteY3" fmla="*/ 199917 h 2824248"/>
              <a:gd name="connsiteX4" fmla="*/ 2247530 w 3136831"/>
              <a:gd name="connsiteY4" fmla="*/ 0 h 2824248"/>
              <a:gd name="connsiteX0" fmla="*/ 2247530 w 3117799"/>
              <a:gd name="connsiteY0" fmla="*/ 0 h 2824248"/>
              <a:gd name="connsiteX1" fmla="*/ 3117799 w 3117799"/>
              <a:gd name="connsiteY1" fmla="*/ 1313968 h 2824248"/>
              <a:gd name="connsiteX2" fmla="*/ 1044038 w 3117799"/>
              <a:gd name="connsiteY2" fmla="*/ 2824248 h 2824248"/>
              <a:gd name="connsiteX3" fmla="*/ 0 w 3117799"/>
              <a:gd name="connsiteY3" fmla="*/ 199917 h 2824248"/>
              <a:gd name="connsiteX4" fmla="*/ 2247530 w 3117799"/>
              <a:gd name="connsiteY4" fmla="*/ 0 h 2824248"/>
              <a:gd name="connsiteX0" fmla="*/ 2247530 w 3900954"/>
              <a:gd name="connsiteY0" fmla="*/ 0 h 3169137"/>
              <a:gd name="connsiteX1" fmla="*/ 3900954 w 3900954"/>
              <a:gd name="connsiteY1" fmla="*/ 3169137 h 3169137"/>
              <a:gd name="connsiteX2" fmla="*/ 1044038 w 3900954"/>
              <a:gd name="connsiteY2" fmla="*/ 2824248 h 3169137"/>
              <a:gd name="connsiteX3" fmla="*/ 0 w 3900954"/>
              <a:gd name="connsiteY3" fmla="*/ 199917 h 3169137"/>
              <a:gd name="connsiteX4" fmla="*/ 2247530 w 3900954"/>
              <a:gd name="connsiteY4" fmla="*/ 0 h 3169137"/>
              <a:gd name="connsiteX0" fmla="*/ 1429395 w 3082819"/>
              <a:gd name="connsiteY0" fmla="*/ 0 h 3169137"/>
              <a:gd name="connsiteX1" fmla="*/ 3082819 w 3082819"/>
              <a:gd name="connsiteY1" fmla="*/ 3169137 h 3169137"/>
              <a:gd name="connsiteX2" fmla="*/ 225903 w 3082819"/>
              <a:gd name="connsiteY2" fmla="*/ 2824248 h 3169137"/>
              <a:gd name="connsiteX3" fmla="*/ 0 w 3082819"/>
              <a:gd name="connsiteY3" fmla="*/ 1985400 h 3169137"/>
              <a:gd name="connsiteX4" fmla="*/ 1429395 w 3082819"/>
              <a:gd name="connsiteY4" fmla="*/ 0 h 3169137"/>
              <a:gd name="connsiteX0" fmla="*/ 1791274 w 3444698"/>
              <a:gd name="connsiteY0" fmla="*/ 0 h 3169137"/>
              <a:gd name="connsiteX1" fmla="*/ 3444698 w 3444698"/>
              <a:gd name="connsiteY1" fmla="*/ 3169137 h 3169137"/>
              <a:gd name="connsiteX2" fmla="*/ 587782 w 3444698"/>
              <a:gd name="connsiteY2" fmla="*/ 2824248 h 3169137"/>
              <a:gd name="connsiteX3" fmla="*/ 0 w 3444698"/>
              <a:gd name="connsiteY3" fmla="*/ 1901268 h 3169137"/>
              <a:gd name="connsiteX4" fmla="*/ 1791274 w 3444698"/>
              <a:gd name="connsiteY4" fmla="*/ 0 h 3169137"/>
              <a:gd name="connsiteX0" fmla="*/ 1791274 w 4430459"/>
              <a:gd name="connsiteY0" fmla="*/ 0 h 3537820"/>
              <a:gd name="connsiteX1" fmla="*/ 4430459 w 4430459"/>
              <a:gd name="connsiteY1" fmla="*/ 3537820 h 3537820"/>
              <a:gd name="connsiteX2" fmla="*/ 587782 w 4430459"/>
              <a:gd name="connsiteY2" fmla="*/ 2824248 h 3537820"/>
              <a:gd name="connsiteX3" fmla="*/ 0 w 4430459"/>
              <a:gd name="connsiteY3" fmla="*/ 1901268 h 3537820"/>
              <a:gd name="connsiteX4" fmla="*/ 1791274 w 4430459"/>
              <a:gd name="connsiteY4" fmla="*/ 0 h 3537820"/>
              <a:gd name="connsiteX0" fmla="*/ 1212967 w 4430459"/>
              <a:gd name="connsiteY0" fmla="*/ 443101 h 1636552"/>
              <a:gd name="connsiteX1" fmla="*/ 4430459 w 4430459"/>
              <a:gd name="connsiteY1" fmla="*/ 1636552 h 1636552"/>
              <a:gd name="connsiteX2" fmla="*/ 587782 w 4430459"/>
              <a:gd name="connsiteY2" fmla="*/ 922980 h 1636552"/>
              <a:gd name="connsiteX3" fmla="*/ 0 w 4430459"/>
              <a:gd name="connsiteY3" fmla="*/ 0 h 1636552"/>
              <a:gd name="connsiteX4" fmla="*/ 1212967 w 4430459"/>
              <a:gd name="connsiteY4" fmla="*/ 443101 h 1636552"/>
              <a:gd name="connsiteX0" fmla="*/ 1195567 w 4413059"/>
              <a:gd name="connsiteY0" fmla="*/ 445128 h 1638579"/>
              <a:gd name="connsiteX1" fmla="*/ 4413059 w 4413059"/>
              <a:gd name="connsiteY1" fmla="*/ 1638579 h 1638579"/>
              <a:gd name="connsiteX2" fmla="*/ 570382 w 4413059"/>
              <a:gd name="connsiteY2" fmla="*/ 925007 h 1638579"/>
              <a:gd name="connsiteX3" fmla="*/ 0 w 4413059"/>
              <a:gd name="connsiteY3" fmla="*/ 0 h 1638579"/>
              <a:gd name="connsiteX4" fmla="*/ 1195567 w 4413059"/>
              <a:gd name="connsiteY4" fmla="*/ 445128 h 1638579"/>
              <a:gd name="connsiteX0" fmla="*/ 1195567 w 4413059"/>
              <a:gd name="connsiteY0" fmla="*/ 445128 h 1638579"/>
              <a:gd name="connsiteX1" fmla="*/ 4413059 w 4413059"/>
              <a:gd name="connsiteY1" fmla="*/ 1638579 h 1638579"/>
              <a:gd name="connsiteX2" fmla="*/ 504773 w 4413059"/>
              <a:gd name="connsiteY2" fmla="*/ 612395 h 1638579"/>
              <a:gd name="connsiteX3" fmla="*/ 0 w 4413059"/>
              <a:gd name="connsiteY3" fmla="*/ 0 h 1638579"/>
              <a:gd name="connsiteX4" fmla="*/ 1195567 w 4413059"/>
              <a:gd name="connsiteY4" fmla="*/ 445128 h 1638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3059" h="1638579">
                <a:moveTo>
                  <a:pt x="1195567" y="445128"/>
                </a:moveTo>
                <a:lnTo>
                  <a:pt x="4413059" y="1638579"/>
                </a:lnTo>
                <a:lnTo>
                  <a:pt x="504773" y="612395"/>
                </a:lnTo>
                <a:lnTo>
                  <a:pt x="0" y="0"/>
                </a:lnTo>
                <a:lnTo>
                  <a:pt x="1195567" y="445128"/>
                </a:lnTo>
                <a:close/>
              </a:path>
            </a:pathLst>
          </a:cu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9529" y="1814663"/>
            <a:ext cx="3822192" cy="1252200"/>
          </a:xfrm>
          <a:prstGeom prst="rect">
            <a:avLst/>
          </a:prstGeom>
          <a:ln>
            <a:noFill/>
          </a:ln>
          <a:effectLst>
            <a:outerShdw blurRad="292100" dist="139700" dir="2700000" algn="tl" rotWithShape="0">
              <a:srgbClr val="333333">
                <a:alpha val="65000"/>
              </a:srgbClr>
            </a:outerShdw>
          </a:effectLst>
        </p:spPr>
      </p:pic>
      <p:pic>
        <p:nvPicPr>
          <p:cNvPr id="38" name="Picture 37" descr="Screen Clipping"/>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309813" y="3144666"/>
            <a:ext cx="3824952" cy="1628210"/>
          </a:xfrm>
          <a:prstGeom prst="rect">
            <a:avLst/>
          </a:prstGeom>
          <a:ln>
            <a:noFill/>
          </a:ln>
          <a:effectLst>
            <a:outerShdw blurRad="292100" dist="139700" dir="2700000" algn="tl" rotWithShape="0">
              <a:srgbClr val="333333">
                <a:alpha val="65000"/>
              </a:srgbClr>
            </a:outerShdw>
          </a:effectLst>
        </p:spPr>
      </p:pic>
      <p:pic>
        <p:nvPicPr>
          <p:cNvPr id="39" name="Picture 38" descr="Screen Clipping"/>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306487" y="4856521"/>
            <a:ext cx="3828277" cy="1428792"/>
          </a:xfrm>
          <a:prstGeom prst="rect">
            <a:avLst/>
          </a:prstGeom>
          <a:ln>
            <a:noFill/>
          </a:ln>
          <a:effectLst>
            <a:outerShdw blurRad="292100" dist="139700" dir="2700000" algn="tl" rotWithShape="0">
              <a:srgbClr val="333333">
                <a:alpha val="65000"/>
              </a:srgbClr>
            </a:outerShdw>
          </a:effectLst>
        </p:spPr>
      </p:pic>
      <p:sp>
        <p:nvSpPr>
          <p:cNvPr id="40" name="Rectangle 39"/>
          <p:cNvSpPr/>
          <p:nvPr/>
        </p:nvSpPr>
        <p:spPr>
          <a:xfrm>
            <a:off x="7015250" y="2509129"/>
            <a:ext cx="2033462" cy="3051889"/>
          </a:xfrm>
          <a:prstGeom prst="rect">
            <a:avLst/>
          </a:prstGeom>
          <a:solidFill>
            <a:srgbClr val="00B140"/>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00" dirty="0">
                <a:solidFill>
                  <a:srgbClr val="FFFFFF"/>
                </a:solidFill>
              </a:rPr>
              <a:t>Dynamically generated summaries (1) allow for rapid scanning through large numbers of documents. </a:t>
            </a:r>
          </a:p>
          <a:p>
            <a:pPr algn="ctr">
              <a:spcAft>
                <a:spcPts val="600"/>
              </a:spcAft>
            </a:pPr>
            <a:r>
              <a:rPr lang="en-US" sz="1200" dirty="0">
                <a:solidFill>
                  <a:srgbClr val="FFFFFF"/>
                </a:solidFill>
              </a:rPr>
              <a:t>Document History (2) and Related Documents (3) let users quickly review the revision history or click through to standards referenced by (or that reference) the document being reviewed. </a:t>
            </a:r>
          </a:p>
        </p:txBody>
      </p:sp>
      <p:sp>
        <p:nvSpPr>
          <p:cNvPr id="41" name="Oval 40"/>
          <p:cNvSpPr/>
          <p:nvPr/>
        </p:nvSpPr>
        <p:spPr>
          <a:xfrm>
            <a:off x="5024713" y="1758564"/>
            <a:ext cx="281773" cy="281773"/>
          </a:xfrm>
          <a:prstGeom prst="ellipse">
            <a:avLst/>
          </a:prstGeom>
          <a:solidFill>
            <a:srgbClr val="00B140"/>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00" dirty="0">
                <a:solidFill>
                  <a:srgbClr val="FFFFFF"/>
                </a:solidFill>
              </a:rPr>
              <a:t>1</a:t>
            </a:r>
          </a:p>
        </p:txBody>
      </p:sp>
      <p:sp>
        <p:nvSpPr>
          <p:cNvPr id="42" name="Oval 41"/>
          <p:cNvSpPr/>
          <p:nvPr/>
        </p:nvSpPr>
        <p:spPr>
          <a:xfrm>
            <a:off x="5004666" y="3066863"/>
            <a:ext cx="281773" cy="281773"/>
          </a:xfrm>
          <a:prstGeom prst="ellipse">
            <a:avLst/>
          </a:prstGeom>
          <a:solidFill>
            <a:srgbClr val="00B140"/>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00" dirty="0">
                <a:solidFill>
                  <a:srgbClr val="FFFFFF"/>
                </a:solidFill>
              </a:rPr>
              <a:t>2</a:t>
            </a:r>
          </a:p>
        </p:txBody>
      </p:sp>
      <p:sp>
        <p:nvSpPr>
          <p:cNvPr id="43" name="Oval 42"/>
          <p:cNvSpPr/>
          <p:nvPr/>
        </p:nvSpPr>
        <p:spPr>
          <a:xfrm>
            <a:off x="5024558" y="4772876"/>
            <a:ext cx="281773" cy="281773"/>
          </a:xfrm>
          <a:prstGeom prst="ellipse">
            <a:avLst/>
          </a:prstGeom>
          <a:solidFill>
            <a:srgbClr val="00B140"/>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00" dirty="0">
                <a:solidFill>
                  <a:srgbClr val="FFFFFF"/>
                </a:solidFill>
              </a:rPr>
              <a:t>3</a:t>
            </a:r>
          </a:p>
        </p:txBody>
      </p:sp>
    </p:spTree>
    <p:extLst>
      <p:ext uri="{BB962C8B-B14F-4D97-AF65-F5344CB8AC3E}">
        <p14:creationId xmlns:p14="http://schemas.microsoft.com/office/powerpoint/2010/main" val="64321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2"/>
          <p:cNvSpPr>
            <a:spLocks noGrp="1"/>
          </p:cNvSpPr>
          <p:nvPr>
            <p:ph type="sldNum" sz="quarter" idx="12"/>
          </p:nvPr>
        </p:nvSpPr>
        <p:spPr>
          <a:xfrm>
            <a:off x="8274942" y="270195"/>
            <a:ext cx="411858" cy="153888"/>
          </a:xfrm>
        </p:spPr>
        <p:txBody>
          <a:bodyPr vert="horz" wrap="square" lIns="0" tIns="0" rIns="0" bIns="0" rtlCol="0" anchor="ctr">
            <a:spAutoFit/>
          </a:bodyPr>
          <a:lstStyle/>
          <a:p>
            <a:fld id="{006BD812-0844-4FE1-A8DC-AD4300E2D587}" type="slidenum">
              <a:rPr lang="en-US">
                <a:solidFill>
                  <a:srgbClr val="FFFFFF"/>
                </a:solidFill>
              </a:rPr>
              <a:pPr/>
              <a:t>11</a:t>
            </a:fld>
            <a:endParaRPr lang="en-US" dirty="0">
              <a:solidFill>
                <a:srgbClr val="FFFFFF"/>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613" y="1676400"/>
            <a:ext cx="6362329" cy="4058395"/>
          </a:xfrm>
          <a:prstGeom prst="rect">
            <a:avLst/>
          </a:prstGeom>
          <a:ln>
            <a:noFill/>
          </a:ln>
          <a:effectLst>
            <a:outerShdw blurRad="292100" dist="139700" dir="2700000" algn="tl" rotWithShape="0">
              <a:srgbClr val="333333">
                <a:alpha val="65000"/>
              </a:srgbClr>
            </a:outerShdw>
          </a:effectLst>
        </p:spPr>
      </p:pic>
      <p:sp>
        <p:nvSpPr>
          <p:cNvPr id="20" name="Rectangle 19"/>
          <p:cNvSpPr/>
          <p:nvPr/>
        </p:nvSpPr>
        <p:spPr>
          <a:xfrm>
            <a:off x="81897" y="1733330"/>
            <a:ext cx="3243194" cy="831659"/>
          </a:xfrm>
          <a:prstGeom prst="rect">
            <a:avLst/>
          </a:prstGeom>
          <a:solidFill>
            <a:srgbClr val="00B140"/>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00" dirty="0">
                <a:solidFill>
                  <a:srgbClr val="FFFFFF"/>
                </a:solidFill>
              </a:rPr>
              <a:t>Use “Refine Source Selection” to select the content collections (or “knowledge bases”) that you want to search</a:t>
            </a:r>
            <a:r>
              <a:rPr lang="en-US" sz="1200" dirty="0" smtClean="0">
                <a:solidFill>
                  <a:srgbClr val="FFFFFF"/>
                </a:solidFill>
              </a:rPr>
              <a:t>. </a:t>
            </a:r>
            <a:endParaRPr lang="en-US" sz="1200" dirty="0">
              <a:solidFill>
                <a:srgbClr val="FFFFFF"/>
              </a:solidFill>
            </a:endParaRPr>
          </a:p>
        </p:txBody>
      </p:sp>
      <p:cxnSp>
        <p:nvCxnSpPr>
          <p:cNvPr id="21" name="Straight Connector 20"/>
          <p:cNvCxnSpPr/>
          <p:nvPr/>
        </p:nvCxnSpPr>
        <p:spPr>
          <a:xfrm>
            <a:off x="2200587" y="2263271"/>
            <a:ext cx="0" cy="769481"/>
          </a:xfrm>
          <a:prstGeom prst="line">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2095" y="3909607"/>
            <a:ext cx="4350541" cy="2195460"/>
          </a:xfrm>
          <a:prstGeom prst="rect">
            <a:avLst/>
          </a:prstGeom>
          <a:ln>
            <a:noFill/>
          </a:ln>
          <a:effectLst>
            <a:outerShdw blurRad="292100" dist="139700" dir="2700000" algn="tl" rotWithShape="0">
              <a:srgbClr val="333333">
                <a:alpha val="65000"/>
              </a:srgbClr>
            </a:outerShdw>
          </a:effectLst>
        </p:spPr>
      </p:pic>
      <p:cxnSp>
        <p:nvCxnSpPr>
          <p:cNvPr id="24" name="Straight Connector 23"/>
          <p:cNvCxnSpPr>
            <a:stCxn id="30" idx="3"/>
            <a:endCxn id="25" idx="1"/>
          </p:cNvCxnSpPr>
          <p:nvPr/>
        </p:nvCxnSpPr>
        <p:spPr>
          <a:xfrm>
            <a:off x="1768650" y="4561620"/>
            <a:ext cx="1788933" cy="453371"/>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Left Brace 24"/>
          <p:cNvSpPr/>
          <p:nvPr/>
        </p:nvSpPr>
        <p:spPr>
          <a:xfrm>
            <a:off x="3557583" y="3826271"/>
            <a:ext cx="215053" cy="2377440"/>
          </a:xfrm>
          <a:prstGeom prst="leftBrace">
            <a:avLst/>
          </a:prstGeom>
          <a:ln w="28575">
            <a:solidFill>
              <a:schemeClr val="accent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26" name="Rectangle 25"/>
          <p:cNvSpPr/>
          <p:nvPr/>
        </p:nvSpPr>
        <p:spPr>
          <a:xfrm>
            <a:off x="5155807" y="1038446"/>
            <a:ext cx="3806339" cy="1800804"/>
          </a:xfrm>
          <a:prstGeom prst="rect">
            <a:avLst/>
          </a:prstGeom>
          <a:solidFill>
            <a:srgbClr val="00B140"/>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dirty="0" smtClean="0">
                <a:solidFill>
                  <a:srgbClr val="FFFFFF"/>
                </a:solidFill>
              </a:rPr>
              <a:t>Just want to find a standard?</a:t>
            </a:r>
          </a:p>
          <a:p>
            <a:pPr algn="ctr">
              <a:spcAft>
                <a:spcPts val="600"/>
              </a:spcAft>
            </a:pPr>
            <a:r>
              <a:rPr lang="en-US" sz="1100" dirty="0" smtClean="0">
                <a:solidFill>
                  <a:srgbClr val="FFFFFF"/>
                </a:solidFill>
              </a:rPr>
              <a:t>You </a:t>
            </a:r>
            <a:r>
              <a:rPr lang="en-US" sz="1100" dirty="0">
                <a:solidFill>
                  <a:srgbClr val="FFFFFF"/>
                </a:solidFill>
              </a:rPr>
              <a:t>can </a:t>
            </a:r>
            <a:r>
              <a:rPr lang="en-US" sz="1100" dirty="0" smtClean="0">
                <a:solidFill>
                  <a:srgbClr val="FFFFFF"/>
                </a:solidFill>
              </a:rPr>
              <a:t>quickly and easily find a standard document by setting </a:t>
            </a:r>
            <a:r>
              <a:rPr lang="en-US" sz="1100" dirty="0">
                <a:solidFill>
                  <a:srgbClr val="FFFFFF"/>
                </a:solidFill>
              </a:rPr>
              <a:t>your user “role” – or profile – to “Standards Expert only” </a:t>
            </a:r>
            <a:r>
              <a:rPr lang="en-US" sz="1100" dirty="0" smtClean="0">
                <a:solidFill>
                  <a:srgbClr val="FFFFFF"/>
                </a:solidFill>
              </a:rPr>
              <a:t>in order to </a:t>
            </a:r>
            <a:r>
              <a:rPr lang="en-US" sz="1100" dirty="0">
                <a:solidFill>
                  <a:srgbClr val="FFFFFF"/>
                </a:solidFill>
              </a:rPr>
              <a:t>limit your searches to </a:t>
            </a:r>
            <a:r>
              <a:rPr lang="en-US" sz="1100" u="sng" dirty="0">
                <a:solidFill>
                  <a:srgbClr val="FFFFFF"/>
                </a:solidFill>
              </a:rPr>
              <a:t>only</a:t>
            </a:r>
            <a:r>
              <a:rPr lang="en-US" sz="1100" dirty="0">
                <a:solidFill>
                  <a:srgbClr val="FFFFFF"/>
                </a:solidFill>
              </a:rPr>
              <a:t> Codes &amp; </a:t>
            </a:r>
            <a:r>
              <a:rPr lang="en-US" sz="1100" dirty="0" smtClean="0">
                <a:solidFill>
                  <a:srgbClr val="FFFFFF"/>
                </a:solidFill>
              </a:rPr>
              <a:t>Standards by default.</a:t>
            </a:r>
            <a:endParaRPr lang="en-US" sz="1100" dirty="0">
              <a:solidFill>
                <a:srgbClr val="FFFFFF"/>
              </a:solidFill>
            </a:endParaRPr>
          </a:p>
          <a:p>
            <a:pPr algn="ctr">
              <a:spcAft>
                <a:spcPts val="400"/>
              </a:spcAft>
            </a:pPr>
            <a:r>
              <a:rPr lang="en-US" sz="1100" dirty="0">
                <a:solidFill>
                  <a:srgbClr val="FFFFFF"/>
                </a:solidFill>
              </a:rPr>
              <a:t>User role can be set via My Settings under the Tool menu. See </a:t>
            </a:r>
            <a:r>
              <a:rPr lang="en-US" sz="1100" u="sng" dirty="0">
                <a:solidFill>
                  <a:srgbClr val="FFFFFF"/>
                </a:solidFill>
                <a:hlinkClick r:id="rId5"/>
              </a:rPr>
              <a:t>this document</a:t>
            </a:r>
            <a:r>
              <a:rPr lang="en-US" sz="1100" dirty="0">
                <a:solidFill>
                  <a:srgbClr val="FFFFFF"/>
                </a:solidFill>
              </a:rPr>
              <a:t> for more information on setting your user profile/role.</a:t>
            </a:r>
          </a:p>
        </p:txBody>
      </p:sp>
      <p:cxnSp>
        <p:nvCxnSpPr>
          <p:cNvPr id="28" name="Straight Connector 27"/>
          <p:cNvCxnSpPr>
            <a:endCxn id="29" idx="1"/>
          </p:cNvCxnSpPr>
          <p:nvPr/>
        </p:nvCxnSpPr>
        <p:spPr>
          <a:xfrm flipV="1">
            <a:off x="1451429" y="3971857"/>
            <a:ext cx="342624" cy="103372"/>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Left Brace 28"/>
          <p:cNvSpPr/>
          <p:nvPr/>
        </p:nvSpPr>
        <p:spPr>
          <a:xfrm>
            <a:off x="1794053" y="3437203"/>
            <a:ext cx="486923" cy="1069307"/>
          </a:xfrm>
          <a:prstGeom prst="leftBrace">
            <a:avLst/>
          </a:prstGeom>
          <a:ln w="28575">
            <a:solidFill>
              <a:schemeClr val="accent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30" name="Rectangle 29"/>
          <p:cNvSpPr/>
          <p:nvPr/>
        </p:nvSpPr>
        <p:spPr>
          <a:xfrm>
            <a:off x="90432" y="2839250"/>
            <a:ext cx="1678218" cy="3444739"/>
          </a:xfrm>
          <a:prstGeom prst="rect">
            <a:avLst/>
          </a:prstGeom>
          <a:solidFill>
            <a:srgbClr val="00B140"/>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00" dirty="0" smtClean="0">
                <a:solidFill>
                  <a:srgbClr val="FFFFFF"/>
                </a:solidFill>
              </a:rPr>
              <a:t>Select knowledge bases to </a:t>
            </a:r>
            <a:r>
              <a:rPr lang="en-US" sz="1200" dirty="0">
                <a:solidFill>
                  <a:srgbClr val="FFFFFF"/>
                </a:solidFill>
              </a:rPr>
              <a:t>search by clicking on the appropriate tab and selecting the collections to search</a:t>
            </a:r>
            <a:r>
              <a:rPr lang="en-US" sz="1200" dirty="0" smtClean="0">
                <a:solidFill>
                  <a:srgbClr val="FFFFFF"/>
                </a:solidFill>
              </a:rPr>
              <a:t>. For example, you can limit your search to specific standards bodies by only checking “Codes &amp; Standards” and then checking only the desired standards bodies to include in your search.</a:t>
            </a:r>
            <a:endParaRPr lang="en-US" sz="1200" dirty="0">
              <a:solidFill>
                <a:srgbClr val="FFFFFF"/>
              </a:solidFill>
            </a:endParaRPr>
          </a:p>
        </p:txBody>
      </p:sp>
      <p:sp>
        <p:nvSpPr>
          <p:cNvPr id="33" name="Rectangle 10"/>
          <p:cNvSpPr/>
          <p:nvPr/>
        </p:nvSpPr>
        <p:spPr>
          <a:xfrm rot="14031329">
            <a:off x="4796993" y="3120057"/>
            <a:ext cx="1542071" cy="1494435"/>
          </a:xfrm>
          <a:custGeom>
            <a:avLst/>
            <a:gdLst>
              <a:gd name="connsiteX0" fmla="*/ 0 w 1843544"/>
              <a:gd name="connsiteY0" fmla="*/ 0 h 1557434"/>
              <a:gd name="connsiteX1" fmla="*/ 1843544 w 1843544"/>
              <a:gd name="connsiteY1" fmla="*/ 0 h 1557434"/>
              <a:gd name="connsiteX2" fmla="*/ 1843544 w 1843544"/>
              <a:gd name="connsiteY2" fmla="*/ 1557434 h 1557434"/>
              <a:gd name="connsiteX3" fmla="*/ 0 w 1843544"/>
              <a:gd name="connsiteY3" fmla="*/ 1557434 h 1557434"/>
              <a:gd name="connsiteX4" fmla="*/ 0 w 1843544"/>
              <a:gd name="connsiteY4" fmla="*/ 0 h 1557434"/>
              <a:gd name="connsiteX0" fmla="*/ 800526 w 2644070"/>
              <a:gd name="connsiteY0" fmla="*/ 0 h 1557434"/>
              <a:gd name="connsiteX1" fmla="*/ 2644070 w 2644070"/>
              <a:gd name="connsiteY1" fmla="*/ 0 h 1557434"/>
              <a:gd name="connsiteX2" fmla="*/ 2644070 w 2644070"/>
              <a:gd name="connsiteY2" fmla="*/ 1557434 h 1557434"/>
              <a:gd name="connsiteX3" fmla="*/ 0 w 2644070"/>
              <a:gd name="connsiteY3" fmla="*/ 1523953 h 1557434"/>
              <a:gd name="connsiteX4" fmla="*/ 800526 w 2644070"/>
              <a:gd name="connsiteY4" fmla="*/ 0 h 1557434"/>
              <a:gd name="connsiteX0" fmla="*/ 800526 w 3178203"/>
              <a:gd name="connsiteY0" fmla="*/ 0 h 1523953"/>
              <a:gd name="connsiteX1" fmla="*/ 2644070 w 3178203"/>
              <a:gd name="connsiteY1" fmla="*/ 0 h 1523953"/>
              <a:gd name="connsiteX2" fmla="*/ 3178203 w 3178203"/>
              <a:gd name="connsiteY2" fmla="*/ 975561 h 1523953"/>
              <a:gd name="connsiteX3" fmla="*/ 0 w 3178203"/>
              <a:gd name="connsiteY3" fmla="*/ 1523953 h 1523953"/>
              <a:gd name="connsiteX4" fmla="*/ 800526 w 3178203"/>
              <a:gd name="connsiteY4" fmla="*/ 0 h 1523953"/>
              <a:gd name="connsiteX0" fmla="*/ 198884 w 3178203"/>
              <a:gd name="connsiteY0" fmla="*/ 1230320 h 1523953"/>
              <a:gd name="connsiteX1" fmla="*/ 2644070 w 3178203"/>
              <a:gd name="connsiteY1" fmla="*/ 0 h 1523953"/>
              <a:gd name="connsiteX2" fmla="*/ 3178203 w 3178203"/>
              <a:gd name="connsiteY2" fmla="*/ 975561 h 1523953"/>
              <a:gd name="connsiteX3" fmla="*/ 0 w 3178203"/>
              <a:gd name="connsiteY3" fmla="*/ 1523953 h 1523953"/>
              <a:gd name="connsiteX4" fmla="*/ 198884 w 3178203"/>
              <a:gd name="connsiteY4" fmla="*/ 1230320 h 1523953"/>
              <a:gd name="connsiteX0" fmla="*/ 198884 w 2644070"/>
              <a:gd name="connsiteY0" fmla="*/ 1230320 h 1695425"/>
              <a:gd name="connsiteX1" fmla="*/ 2644070 w 2644070"/>
              <a:gd name="connsiteY1" fmla="*/ 0 h 1695425"/>
              <a:gd name="connsiteX2" fmla="*/ 1373769 w 2644070"/>
              <a:gd name="connsiteY2" fmla="*/ 1695425 h 1695425"/>
              <a:gd name="connsiteX3" fmla="*/ 0 w 2644070"/>
              <a:gd name="connsiteY3" fmla="*/ 1523953 h 1695425"/>
              <a:gd name="connsiteX4" fmla="*/ 198884 w 2644070"/>
              <a:gd name="connsiteY4" fmla="*/ 1230320 h 1695425"/>
              <a:gd name="connsiteX0" fmla="*/ 198884 w 1373769"/>
              <a:gd name="connsiteY0" fmla="*/ 552267 h 1017372"/>
              <a:gd name="connsiteX1" fmla="*/ 1169280 w 1373769"/>
              <a:gd name="connsiteY1" fmla="*/ 0 h 1017372"/>
              <a:gd name="connsiteX2" fmla="*/ 1373769 w 1373769"/>
              <a:gd name="connsiteY2" fmla="*/ 1017372 h 1017372"/>
              <a:gd name="connsiteX3" fmla="*/ 0 w 1373769"/>
              <a:gd name="connsiteY3" fmla="*/ 845900 h 1017372"/>
              <a:gd name="connsiteX4" fmla="*/ 198884 w 1373769"/>
              <a:gd name="connsiteY4" fmla="*/ 552267 h 1017372"/>
              <a:gd name="connsiteX0" fmla="*/ 0 w 2325073"/>
              <a:gd name="connsiteY0" fmla="*/ 0 h 1280559"/>
              <a:gd name="connsiteX1" fmla="*/ 2120584 w 2325073"/>
              <a:gd name="connsiteY1" fmla="*/ 263187 h 1280559"/>
              <a:gd name="connsiteX2" fmla="*/ 2325073 w 2325073"/>
              <a:gd name="connsiteY2" fmla="*/ 1280559 h 1280559"/>
              <a:gd name="connsiteX3" fmla="*/ 951304 w 2325073"/>
              <a:gd name="connsiteY3" fmla="*/ 1109087 h 1280559"/>
              <a:gd name="connsiteX4" fmla="*/ 0 w 2325073"/>
              <a:gd name="connsiteY4" fmla="*/ 0 h 1280559"/>
              <a:gd name="connsiteX0" fmla="*/ 0 w 2120584"/>
              <a:gd name="connsiteY0" fmla="*/ 0 h 1109087"/>
              <a:gd name="connsiteX1" fmla="*/ 2120584 w 2120584"/>
              <a:gd name="connsiteY1" fmla="*/ 263187 h 1109087"/>
              <a:gd name="connsiteX2" fmla="*/ 2109984 w 2120584"/>
              <a:gd name="connsiteY2" fmla="*/ 777253 h 1109087"/>
              <a:gd name="connsiteX3" fmla="*/ 951304 w 2120584"/>
              <a:gd name="connsiteY3" fmla="*/ 1109087 h 1109087"/>
              <a:gd name="connsiteX4" fmla="*/ 0 w 2120584"/>
              <a:gd name="connsiteY4" fmla="*/ 0 h 1109087"/>
              <a:gd name="connsiteX0" fmla="*/ 0 w 2120584"/>
              <a:gd name="connsiteY0" fmla="*/ 0 h 1681702"/>
              <a:gd name="connsiteX1" fmla="*/ 2120584 w 2120584"/>
              <a:gd name="connsiteY1" fmla="*/ 263187 h 1681702"/>
              <a:gd name="connsiteX2" fmla="*/ 2109984 w 2120584"/>
              <a:gd name="connsiteY2" fmla="*/ 777253 h 1681702"/>
              <a:gd name="connsiteX3" fmla="*/ 1311303 w 2120584"/>
              <a:gd name="connsiteY3" fmla="*/ 1681702 h 1681702"/>
              <a:gd name="connsiteX4" fmla="*/ 0 w 2120584"/>
              <a:gd name="connsiteY4" fmla="*/ 0 h 1681702"/>
              <a:gd name="connsiteX0" fmla="*/ 0 w 2120584"/>
              <a:gd name="connsiteY0" fmla="*/ 0 h 1681702"/>
              <a:gd name="connsiteX1" fmla="*/ 2120584 w 2120584"/>
              <a:gd name="connsiteY1" fmla="*/ 263187 h 1681702"/>
              <a:gd name="connsiteX2" fmla="*/ 1903780 w 2120584"/>
              <a:gd name="connsiteY2" fmla="*/ 881586 h 1681702"/>
              <a:gd name="connsiteX3" fmla="*/ 1311303 w 2120584"/>
              <a:gd name="connsiteY3" fmla="*/ 1681702 h 1681702"/>
              <a:gd name="connsiteX4" fmla="*/ 0 w 2120584"/>
              <a:gd name="connsiteY4" fmla="*/ 0 h 1681702"/>
              <a:gd name="connsiteX0" fmla="*/ -1 w 3287235"/>
              <a:gd name="connsiteY0" fmla="*/ 0 h 3093450"/>
              <a:gd name="connsiteX1" fmla="*/ 3287235 w 3287235"/>
              <a:gd name="connsiteY1" fmla="*/ 1674935 h 3093450"/>
              <a:gd name="connsiteX2" fmla="*/ 3070431 w 3287235"/>
              <a:gd name="connsiteY2" fmla="*/ 2293334 h 3093450"/>
              <a:gd name="connsiteX3" fmla="*/ 2477954 w 3287235"/>
              <a:gd name="connsiteY3" fmla="*/ 3093450 h 3093450"/>
              <a:gd name="connsiteX4" fmla="*/ -1 w 3287235"/>
              <a:gd name="connsiteY4" fmla="*/ 0 h 3093450"/>
              <a:gd name="connsiteX0" fmla="*/ 0 w 3589324"/>
              <a:gd name="connsiteY0" fmla="*/ 0 h 3093450"/>
              <a:gd name="connsiteX1" fmla="*/ 3287236 w 3589324"/>
              <a:gd name="connsiteY1" fmla="*/ 1674935 h 3093450"/>
              <a:gd name="connsiteX2" fmla="*/ 3589324 w 3589324"/>
              <a:gd name="connsiteY2" fmla="*/ 2449638 h 3093450"/>
              <a:gd name="connsiteX3" fmla="*/ 2477955 w 3589324"/>
              <a:gd name="connsiteY3" fmla="*/ 3093450 h 3093450"/>
              <a:gd name="connsiteX4" fmla="*/ 0 w 3589324"/>
              <a:gd name="connsiteY4" fmla="*/ 0 h 3093450"/>
              <a:gd name="connsiteX0" fmla="*/ 0 w 2134292"/>
              <a:gd name="connsiteY0" fmla="*/ 0 h 2187587"/>
              <a:gd name="connsiteX1" fmla="*/ 1832204 w 2134292"/>
              <a:gd name="connsiteY1" fmla="*/ 769072 h 2187587"/>
              <a:gd name="connsiteX2" fmla="*/ 2134292 w 2134292"/>
              <a:gd name="connsiteY2" fmla="*/ 1543775 h 2187587"/>
              <a:gd name="connsiteX3" fmla="*/ 1022923 w 2134292"/>
              <a:gd name="connsiteY3" fmla="*/ 2187587 h 2187587"/>
              <a:gd name="connsiteX4" fmla="*/ 0 w 2134292"/>
              <a:gd name="connsiteY4" fmla="*/ 0 h 2187587"/>
              <a:gd name="connsiteX0" fmla="*/ 0 w 2186171"/>
              <a:gd name="connsiteY0" fmla="*/ 0 h 2187587"/>
              <a:gd name="connsiteX1" fmla="*/ 1832204 w 2186171"/>
              <a:gd name="connsiteY1" fmla="*/ 769072 h 2187587"/>
              <a:gd name="connsiteX2" fmla="*/ 2186171 w 2186171"/>
              <a:gd name="connsiteY2" fmla="*/ 1516377 h 2187587"/>
              <a:gd name="connsiteX3" fmla="*/ 1022923 w 2186171"/>
              <a:gd name="connsiteY3" fmla="*/ 2187587 h 2187587"/>
              <a:gd name="connsiteX4" fmla="*/ 0 w 2186171"/>
              <a:gd name="connsiteY4" fmla="*/ 0 h 2187587"/>
              <a:gd name="connsiteX0" fmla="*/ 0 w 2158216"/>
              <a:gd name="connsiteY0" fmla="*/ 0 h 2249419"/>
              <a:gd name="connsiteX1" fmla="*/ 1804249 w 2158216"/>
              <a:gd name="connsiteY1" fmla="*/ 830904 h 2249419"/>
              <a:gd name="connsiteX2" fmla="*/ 2158216 w 2158216"/>
              <a:gd name="connsiteY2" fmla="*/ 1578209 h 2249419"/>
              <a:gd name="connsiteX3" fmla="*/ 994968 w 2158216"/>
              <a:gd name="connsiteY3" fmla="*/ 2249419 h 2249419"/>
              <a:gd name="connsiteX4" fmla="*/ 0 w 2158216"/>
              <a:gd name="connsiteY4" fmla="*/ 0 h 2249419"/>
              <a:gd name="connsiteX0" fmla="*/ 0 w 2158216"/>
              <a:gd name="connsiteY0" fmla="*/ 0 h 2249419"/>
              <a:gd name="connsiteX1" fmla="*/ 1061684 w 2158216"/>
              <a:gd name="connsiteY1" fmla="*/ 419725 h 2249419"/>
              <a:gd name="connsiteX2" fmla="*/ 2158216 w 2158216"/>
              <a:gd name="connsiteY2" fmla="*/ 1578209 h 2249419"/>
              <a:gd name="connsiteX3" fmla="*/ 994968 w 2158216"/>
              <a:gd name="connsiteY3" fmla="*/ 2249419 h 2249419"/>
              <a:gd name="connsiteX4" fmla="*/ 0 w 2158216"/>
              <a:gd name="connsiteY4" fmla="*/ 0 h 2249419"/>
              <a:gd name="connsiteX0" fmla="*/ 0 w 2108829"/>
              <a:gd name="connsiteY0" fmla="*/ 0 h 2249419"/>
              <a:gd name="connsiteX1" fmla="*/ 1061684 w 2108829"/>
              <a:gd name="connsiteY1" fmla="*/ 419725 h 2249419"/>
              <a:gd name="connsiteX2" fmla="*/ 2108829 w 2108829"/>
              <a:gd name="connsiteY2" fmla="*/ 1593652 h 2249419"/>
              <a:gd name="connsiteX3" fmla="*/ 994968 w 2108829"/>
              <a:gd name="connsiteY3" fmla="*/ 2249419 h 2249419"/>
              <a:gd name="connsiteX4" fmla="*/ 0 w 2108829"/>
              <a:gd name="connsiteY4" fmla="*/ 0 h 2249419"/>
              <a:gd name="connsiteX0" fmla="*/ 0 w 1616104"/>
              <a:gd name="connsiteY0" fmla="*/ 1036 h 1829694"/>
              <a:gd name="connsiteX1" fmla="*/ 568959 w 1616104"/>
              <a:gd name="connsiteY1" fmla="*/ 0 h 1829694"/>
              <a:gd name="connsiteX2" fmla="*/ 1616104 w 1616104"/>
              <a:gd name="connsiteY2" fmla="*/ 1173927 h 1829694"/>
              <a:gd name="connsiteX3" fmla="*/ 502243 w 1616104"/>
              <a:gd name="connsiteY3" fmla="*/ 1829694 h 1829694"/>
              <a:gd name="connsiteX4" fmla="*/ 0 w 1616104"/>
              <a:gd name="connsiteY4" fmla="*/ 1036 h 1829694"/>
              <a:gd name="connsiteX0" fmla="*/ 0 w 2058133"/>
              <a:gd name="connsiteY0" fmla="*/ 0 h 2159148"/>
              <a:gd name="connsiteX1" fmla="*/ 1010988 w 2058133"/>
              <a:gd name="connsiteY1" fmla="*/ 329454 h 2159148"/>
              <a:gd name="connsiteX2" fmla="*/ 2058133 w 2058133"/>
              <a:gd name="connsiteY2" fmla="*/ 1503381 h 2159148"/>
              <a:gd name="connsiteX3" fmla="*/ 944272 w 2058133"/>
              <a:gd name="connsiteY3" fmla="*/ 2159148 h 2159148"/>
              <a:gd name="connsiteX4" fmla="*/ 0 w 2058133"/>
              <a:gd name="connsiteY4" fmla="*/ 0 h 2159148"/>
              <a:gd name="connsiteX0" fmla="*/ 0 w 2058133"/>
              <a:gd name="connsiteY0" fmla="*/ 0 h 1572328"/>
              <a:gd name="connsiteX1" fmla="*/ 1010988 w 2058133"/>
              <a:gd name="connsiteY1" fmla="*/ 329454 h 1572328"/>
              <a:gd name="connsiteX2" fmla="*/ 2058133 w 2058133"/>
              <a:gd name="connsiteY2" fmla="*/ 1503381 h 1572328"/>
              <a:gd name="connsiteX3" fmla="*/ 211929 w 2058133"/>
              <a:gd name="connsiteY3" fmla="*/ 1572327 h 1572328"/>
              <a:gd name="connsiteX4" fmla="*/ 0 w 2058133"/>
              <a:gd name="connsiteY4" fmla="*/ 0 h 1572328"/>
              <a:gd name="connsiteX0" fmla="*/ 0 w 1584989"/>
              <a:gd name="connsiteY0" fmla="*/ 0 h 1572327"/>
              <a:gd name="connsiteX1" fmla="*/ 1010988 w 1584989"/>
              <a:gd name="connsiteY1" fmla="*/ 329454 h 1572327"/>
              <a:gd name="connsiteX2" fmla="*/ 1584989 w 1584989"/>
              <a:gd name="connsiteY2" fmla="*/ 1162721 h 1572327"/>
              <a:gd name="connsiteX3" fmla="*/ 211929 w 1584989"/>
              <a:gd name="connsiteY3" fmla="*/ 1572327 h 1572327"/>
              <a:gd name="connsiteX4" fmla="*/ 0 w 1584989"/>
              <a:gd name="connsiteY4" fmla="*/ 0 h 1572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9" h="1572327">
                <a:moveTo>
                  <a:pt x="0" y="0"/>
                </a:moveTo>
                <a:lnTo>
                  <a:pt x="1010988" y="329454"/>
                </a:lnTo>
                <a:lnTo>
                  <a:pt x="1584989" y="1162721"/>
                </a:lnTo>
                <a:lnTo>
                  <a:pt x="211929" y="1572327"/>
                </a:lnTo>
                <a:lnTo>
                  <a:pt x="0" y="0"/>
                </a:lnTo>
                <a:close/>
              </a:path>
            </a:pathLst>
          </a:cu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4" name="Picture 33" descr="Screen Clipping"/>
          <p:cNvPicPr>
            <a:picLocks noChangeAspect="1"/>
          </p:cNvPicPr>
          <p:nvPr/>
        </p:nvPicPr>
        <p:blipFill rotWithShape="1">
          <a:blip r:embed="rId6">
            <a:extLst>
              <a:ext uri="{28A0092B-C50C-407E-A947-70E740481C1C}">
                <a14:useLocalDpi xmlns:a14="http://schemas.microsoft.com/office/drawing/2010/main" val="0"/>
              </a:ext>
            </a:extLst>
          </a:blip>
          <a:srcRect r="35569" b="24528"/>
          <a:stretch/>
        </p:blipFill>
        <p:spPr>
          <a:xfrm>
            <a:off x="5387614" y="3012040"/>
            <a:ext cx="3756386" cy="1919632"/>
          </a:xfrm>
          <a:prstGeom prst="rect">
            <a:avLst/>
          </a:prstGeom>
          <a:ln>
            <a:noFill/>
          </a:ln>
          <a:effectLst>
            <a:outerShdw blurRad="292100" dist="139700" dir="2700000" algn="tl" rotWithShape="0">
              <a:srgbClr val="333333">
                <a:alpha val="65000"/>
              </a:srgbClr>
            </a:outerShdw>
          </a:effectLst>
        </p:spPr>
      </p:pic>
      <p:sp>
        <p:nvSpPr>
          <p:cNvPr id="39" name="Rectangle 38"/>
          <p:cNvSpPr/>
          <p:nvPr/>
        </p:nvSpPr>
        <p:spPr>
          <a:xfrm>
            <a:off x="6154821" y="4289947"/>
            <a:ext cx="2955061" cy="573884"/>
          </a:xfrm>
          <a:prstGeom prst="rect">
            <a:avLst/>
          </a:prstGeom>
          <a:solidFill>
            <a:srgbClr val="00B140"/>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FFFF"/>
                </a:solidFill>
              </a:rPr>
              <a:t>Search for a standards body by its </a:t>
            </a:r>
            <a:r>
              <a:rPr lang="en-US" sz="1200" dirty="0">
                <a:solidFill>
                  <a:srgbClr val="FFFFFF"/>
                </a:solidFill>
              </a:rPr>
              <a:t>acronym or </a:t>
            </a:r>
            <a:r>
              <a:rPr lang="en-US" sz="1200" dirty="0" smtClean="0">
                <a:solidFill>
                  <a:srgbClr val="FFFFFF"/>
                </a:solidFill>
              </a:rPr>
              <a:t>name.</a:t>
            </a:r>
            <a:endParaRPr lang="en-US" sz="1200" dirty="0">
              <a:solidFill>
                <a:srgbClr val="FFFFFF"/>
              </a:solidFill>
            </a:endParaRPr>
          </a:p>
        </p:txBody>
      </p:sp>
      <p:cxnSp>
        <p:nvCxnSpPr>
          <p:cNvPr id="40" name="Straight Connector 39"/>
          <p:cNvCxnSpPr>
            <a:stCxn id="39" idx="0"/>
          </p:cNvCxnSpPr>
          <p:nvPr/>
        </p:nvCxnSpPr>
        <p:spPr>
          <a:xfrm flipH="1" flipV="1">
            <a:off x="6286500" y="3218533"/>
            <a:ext cx="1345852" cy="1071414"/>
          </a:xfrm>
          <a:prstGeom prst="line">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94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808" y="1905000"/>
            <a:ext cx="6912864" cy="3747704"/>
          </a:xfrm>
          <a:prstGeom prst="rect">
            <a:avLst/>
          </a:prstGeom>
          <a:ln>
            <a:noFill/>
          </a:ln>
          <a:effectLst>
            <a:outerShdw blurRad="292100" dist="139700" dir="2700000" algn="tl" rotWithShape="0">
              <a:srgbClr val="333333">
                <a:alpha val="65000"/>
              </a:srgbClr>
            </a:outerShdw>
          </a:effectLst>
        </p:spPr>
      </p:pic>
      <p:sp>
        <p:nvSpPr>
          <p:cNvPr id="27" name="Slide Number Placeholder 2"/>
          <p:cNvSpPr>
            <a:spLocks noGrp="1"/>
          </p:cNvSpPr>
          <p:nvPr>
            <p:ph type="sldNum" sz="quarter" idx="12"/>
          </p:nvPr>
        </p:nvSpPr>
        <p:spPr>
          <a:xfrm>
            <a:off x="8274942" y="270195"/>
            <a:ext cx="411858" cy="153888"/>
          </a:xfrm>
        </p:spPr>
        <p:txBody>
          <a:bodyPr vert="horz" wrap="square" lIns="0" tIns="0" rIns="0" bIns="0" rtlCol="0" anchor="ctr">
            <a:spAutoFit/>
          </a:bodyPr>
          <a:lstStyle/>
          <a:p>
            <a:fld id="{006BD812-0844-4FE1-A8DC-AD4300E2D587}" type="slidenum">
              <a:rPr lang="en-US"/>
              <a:pPr/>
              <a:t>12</a:t>
            </a:fld>
            <a:endParaRPr lang="en-US" dirty="0"/>
          </a:p>
        </p:txBody>
      </p:sp>
      <p:sp>
        <p:nvSpPr>
          <p:cNvPr id="32" name="Rectangle 31"/>
          <p:cNvSpPr/>
          <p:nvPr/>
        </p:nvSpPr>
        <p:spPr>
          <a:xfrm>
            <a:off x="162962" y="1549514"/>
            <a:ext cx="1515256" cy="1818466"/>
          </a:xfrm>
          <a:prstGeom prst="rect">
            <a:avLst/>
          </a:prstGeom>
          <a:solidFill>
            <a:srgbClr val="00B140"/>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00" dirty="0">
                <a:solidFill>
                  <a:srgbClr val="FFFFFF"/>
                </a:solidFill>
              </a:rPr>
              <a:t>The Research </a:t>
            </a:r>
            <a:r>
              <a:rPr lang="en-US" sz="1200" dirty="0">
                <a:solidFill>
                  <a:srgbClr val="FFFFFF"/>
                </a:solidFill>
              </a:rPr>
              <a:t>Assistant tool acts like a virtual subject matter expert, guiding </a:t>
            </a:r>
            <a:r>
              <a:rPr lang="en-US" sz="1200" dirty="0">
                <a:solidFill>
                  <a:srgbClr val="FFFFFF"/>
                </a:solidFill>
              </a:rPr>
              <a:t>you to </a:t>
            </a:r>
            <a:r>
              <a:rPr lang="en-US" sz="1200" dirty="0">
                <a:solidFill>
                  <a:srgbClr val="FFFFFF"/>
                </a:solidFill>
              </a:rPr>
              <a:t>precise answers in large bodies of </a:t>
            </a:r>
            <a:r>
              <a:rPr lang="en-US" sz="1200" dirty="0">
                <a:solidFill>
                  <a:srgbClr val="FFFFFF"/>
                </a:solidFill>
              </a:rPr>
              <a:t>content.</a:t>
            </a:r>
            <a:endParaRPr lang="en-US" sz="1200" dirty="0">
              <a:solidFill>
                <a:srgbClr val="FFFFFF"/>
              </a:solidFill>
            </a:endParaRPr>
          </a:p>
        </p:txBody>
      </p:sp>
      <p:cxnSp>
        <p:nvCxnSpPr>
          <p:cNvPr id="35" name="Straight Connector 34"/>
          <p:cNvCxnSpPr>
            <a:stCxn id="32" idx="3"/>
          </p:cNvCxnSpPr>
          <p:nvPr/>
        </p:nvCxnSpPr>
        <p:spPr>
          <a:xfrm flipV="1">
            <a:off x="1678218" y="2037119"/>
            <a:ext cx="458400" cy="421628"/>
          </a:xfrm>
          <a:prstGeom prst="line">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2962" y="3580264"/>
            <a:ext cx="1515256" cy="1074053"/>
          </a:xfrm>
          <a:prstGeom prst="rect">
            <a:avLst/>
          </a:prstGeom>
          <a:solidFill>
            <a:srgbClr val="00B140"/>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00" dirty="0">
                <a:solidFill>
                  <a:srgbClr val="FFFFFF"/>
                </a:solidFill>
              </a:rPr>
              <a:t>Graphical interface lets engineers quickly drill down to </a:t>
            </a:r>
            <a:r>
              <a:rPr lang="en-US" sz="1200" dirty="0">
                <a:solidFill>
                  <a:srgbClr val="FFFFFF"/>
                </a:solidFill>
              </a:rPr>
              <a:t>solution.</a:t>
            </a:r>
            <a:endParaRPr lang="en-US" sz="1200" dirty="0">
              <a:solidFill>
                <a:srgbClr val="FFFFFF"/>
              </a:solidFill>
            </a:endParaRPr>
          </a:p>
        </p:txBody>
      </p:sp>
      <p:cxnSp>
        <p:nvCxnSpPr>
          <p:cNvPr id="43" name="Straight Connector 42"/>
          <p:cNvCxnSpPr>
            <a:stCxn id="42" idx="3"/>
          </p:cNvCxnSpPr>
          <p:nvPr/>
        </p:nvCxnSpPr>
        <p:spPr>
          <a:xfrm flipV="1">
            <a:off x="1678218" y="3549049"/>
            <a:ext cx="458400" cy="568242"/>
          </a:xfrm>
          <a:prstGeom prst="line">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62962" y="4812282"/>
            <a:ext cx="1515256" cy="1407539"/>
          </a:xfrm>
          <a:prstGeom prst="rect">
            <a:avLst/>
          </a:prstGeom>
          <a:solidFill>
            <a:srgbClr val="00B140"/>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00" dirty="0">
                <a:solidFill>
                  <a:srgbClr val="FFFFFF"/>
                </a:solidFill>
              </a:rPr>
              <a:t>Faceted filters help users easily refine their searches on the fly, based on date, publisher and </a:t>
            </a:r>
            <a:r>
              <a:rPr lang="en-US" sz="1200" dirty="0">
                <a:solidFill>
                  <a:srgbClr val="FFFFFF"/>
                </a:solidFill>
              </a:rPr>
              <a:t>more.</a:t>
            </a:r>
            <a:endParaRPr lang="en-US" sz="1200" dirty="0">
              <a:solidFill>
                <a:srgbClr val="FFFFFF"/>
              </a:solidFill>
            </a:endParaRPr>
          </a:p>
        </p:txBody>
      </p:sp>
      <p:cxnSp>
        <p:nvCxnSpPr>
          <p:cNvPr id="50" name="Straight Connector 49"/>
          <p:cNvCxnSpPr>
            <a:stCxn id="47" idx="3"/>
          </p:cNvCxnSpPr>
          <p:nvPr/>
        </p:nvCxnSpPr>
        <p:spPr>
          <a:xfrm flipV="1">
            <a:off x="1678218" y="4019828"/>
            <a:ext cx="3500364" cy="1496224"/>
          </a:xfrm>
          <a:prstGeom prst="line">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3838" y="3705134"/>
            <a:ext cx="2353098" cy="2589267"/>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6839267" y="1507611"/>
            <a:ext cx="1515256" cy="1555637"/>
          </a:xfrm>
          <a:prstGeom prst="rect">
            <a:avLst/>
          </a:prstGeom>
          <a:solidFill>
            <a:srgbClr val="00B140"/>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00" dirty="0">
                <a:solidFill>
                  <a:srgbClr val="FFFFFF"/>
                </a:solidFill>
              </a:rPr>
              <a:t>Toggle between the graphical interface shown at left and the tabular interface below to explore your content.</a:t>
            </a:r>
            <a:endParaRPr lang="en-US" sz="1200" dirty="0">
              <a:solidFill>
                <a:srgbClr val="FFFFFF"/>
              </a:solidFill>
            </a:endParaRPr>
          </a:p>
        </p:txBody>
      </p:sp>
      <p:cxnSp>
        <p:nvCxnSpPr>
          <p:cNvPr id="14" name="Straight Connector 13"/>
          <p:cNvCxnSpPr/>
          <p:nvPr/>
        </p:nvCxnSpPr>
        <p:spPr>
          <a:xfrm flipH="1">
            <a:off x="5105401" y="2194969"/>
            <a:ext cx="1733866" cy="232864"/>
          </a:xfrm>
          <a:prstGeom prst="line">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3" idx="2"/>
            <a:endCxn id="4" idx="0"/>
          </p:cNvCxnSpPr>
          <p:nvPr/>
        </p:nvCxnSpPr>
        <p:spPr>
          <a:xfrm>
            <a:off x="7596895" y="3063248"/>
            <a:ext cx="273492" cy="641886"/>
          </a:xfrm>
          <a:prstGeom prst="line">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50641" y="5833773"/>
            <a:ext cx="4864100" cy="460628"/>
          </a:xfrm>
          <a:prstGeom prst="rect">
            <a:avLst/>
          </a:prstGeom>
          <a:noFill/>
        </p:spPr>
        <p:txBody>
          <a:bodyPr wrap="square" rtlCol="0">
            <a:spAutoFit/>
          </a:bodyPr>
          <a:lstStyle/>
          <a:p>
            <a:r>
              <a:rPr lang="en-US" sz="1200" dirty="0" smtClean="0">
                <a:solidFill>
                  <a:srgbClr val="00B140"/>
                </a:solidFill>
              </a:rPr>
              <a:t>*Research Assistant is an optional tool that will be visible if included in your organization’s subscription.</a:t>
            </a:r>
            <a:endParaRPr lang="en-US" sz="1200" dirty="0">
              <a:solidFill>
                <a:srgbClr val="00B140"/>
              </a:solidFill>
            </a:endParaRPr>
          </a:p>
        </p:txBody>
      </p:sp>
    </p:spTree>
    <p:extLst>
      <p:ext uri="{BB962C8B-B14F-4D97-AF65-F5344CB8AC3E}">
        <p14:creationId xmlns:p14="http://schemas.microsoft.com/office/powerpoint/2010/main" val="364171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752" y="961011"/>
            <a:ext cx="8460171" cy="830997"/>
          </a:xfrm>
        </p:spPr>
        <p:txBody>
          <a:bodyPr anchor="t"/>
          <a:lstStyle/>
          <a:p>
            <a:r>
              <a:rPr lang="en-US" dirty="0" smtClean="0"/>
              <a:t>January 2017 Engineering Workbench </a:t>
            </a:r>
            <a:br>
              <a:rPr lang="en-US" dirty="0" smtClean="0"/>
            </a:br>
            <a:r>
              <a:rPr lang="en-US" dirty="0" smtClean="0"/>
              <a:t>Early Visibility Program launch begins key transition…</a:t>
            </a:r>
            <a:endParaRPr lang="en-US" b="1" dirty="0"/>
          </a:p>
        </p:txBody>
      </p:sp>
      <p:sp>
        <p:nvSpPr>
          <p:cNvPr id="6" name="Content Placeholder 5"/>
          <p:cNvSpPr>
            <a:spLocks noGrp="1"/>
          </p:cNvSpPr>
          <p:nvPr>
            <p:ph idx="1"/>
          </p:nvPr>
        </p:nvSpPr>
        <p:spPr>
          <a:xfrm>
            <a:off x="4714974" y="2220052"/>
            <a:ext cx="4362221" cy="1506815"/>
          </a:xfrm>
        </p:spPr>
        <p:txBody>
          <a:bodyPr/>
          <a:lstStyle/>
          <a:p>
            <a:pPr marL="177800" lvl="1" indent="0">
              <a:buNone/>
            </a:pPr>
            <a:r>
              <a:rPr lang="en-US" sz="2000" b="1" dirty="0" smtClean="0">
                <a:solidFill>
                  <a:schemeClr val="tx1"/>
                </a:solidFill>
              </a:rPr>
              <a:t>A greatly improved solution for finding, using and managing standards, codes &amp; specifications...</a:t>
            </a:r>
          </a:p>
          <a:p>
            <a:pPr lvl="2"/>
            <a:endParaRPr lang="en-US" sz="1800" dirty="0" smtClean="0"/>
          </a:p>
          <a:p>
            <a:pPr lvl="2"/>
            <a:endParaRPr lang="en-US" sz="1800" dirty="0"/>
          </a:p>
          <a:p>
            <a:pPr lvl="2"/>
            <a:endParaRPr lang="en-US" sz="1800" dirty="0"/>
          </a:p>
        </p:txBody>
      </p:sp>
      <p:sp>
        <p:nvSpPr>
          <p:cNvPr id="3" name="Slide Number Placeholder 2"/>
          <p:cNvSpPr>
            <a:spLocks noGrp="1"/>
          </p:cNvSpPr>
          <p:nvPr>
            <p:ph type="sldNum" sz="quarter" idx="12"/>
          </p:nvPr>
        </p:nvSpPr>
        <p:spPr/>
        <p:txBody>
          <a:bodyPr/>
          <a:lstStyle/>
          <a:p>
            <a:fld id="{006BD812-0844-4FE1-A8DC-AD4300E2D587}" type="slidenum">
              <a:rPr lang="en-US" smtClean="0"/>
              <a:pPr/>
              <a:t>13</a:t>
            </a:fld>
            <a:endParaRPr lang="en-US" dirty="0"/>
          </a:p>
        </p:txBody>
      </p:sp>
      <p:sp>
        <p:nvSpPr>
          <p:cNvPr id="4" name="Content Placeholder 2"/>
          <p:cNvSpPr txBox="1">
            <a:spLocks/>
          </p:cNvSpPr>
          <p:nvPr/>
        </p:nvSpPr>
        <p:spPr>
          <a:xfrm>
            <a:off x="285948" y="1719369"/>
            <a:ext cx="8858052" cy="3717561"/>
          </a:xfrm>
          <a:prstGeom prst="rect">
            <a:avLst/>
          </a:prstGeom>
        </p:spPr>
        <p:txBody>
          <a:bodyPr/>
          <a:lstStyle>
            <a:lvl1pPr marL="171450" indent="-171450" algn="l" rtl="0" eaLnBrk="0" fontAlgn="base" hangingPunct="0">
              <a:spcBef>
                <a:spcPct val="20000"/>
              </a:spcBef>
              <a:spcAft>
                <a:spcPct val="0"/>
              </a:spcAft>
              <a:buClr>
                <a:schemeClr val="accent2"/>
              </a:buClr>
              <a:buSzPct val="90000"/>
              <a:buFont typeface="Times" charset="0"/>
              <a:buChar char="•"/>
              <a:defRPr sz="2200">
                <a:solidFill>
                  <a:schemeClr val="hlink"/>
                </a:solidFill>
                <a:latin typeface="+mn-lt"/>
                <a:ea typeface="ＭＳ Ｐゴシック" charset="0"/>
                <a:cs typeface="+mn-cs"/>
              </a:defRPr>
            </a:lvl1pPr>
            <a:lvl2pPr marL="573088" indent="-171450" algn="l" rtl="0" eaLnBrk="0" fontAlgn="base" hangingPunct="0">
              <a:spcBef>
                <a:spcPct val="20000"/>
              </a:spcBef>
              <a:spcAft>
                <a:spcPct val="0"/>
              </a:spcAft>
              <a:buClr>
                <a:schemeClr val="accent2"/>
              </a:buClr>
              <a:buSzPct val="90000"/>
              <a:buFont typeface="Arial" pitchFamily="34" charset="0"/>
              <a:buChar char="–"/>
              <a:defRPr>
                <a:solidFill>
                  <a:schemeClr val="hlink"/>
                </a:solidFill>
                <a:latin typeface="+mn-lt"/>
                <a:ea typeface="ＭＳ Ｐゴシック" charset="0"/>
              </a:defRPr>
            </a:lvl2pPr>
            <a:lvl3pPr marL="917575" indent="-173038" algn="l" rtl="0" eaLnBrk="0" fontAlgn="base" hangingPunct="0">
              <a:spcBef>
                <a:spcPct val="20000"/>
              </a:spcBef>
              <a:spcAft>
                <a:spcPct val="0"/>
              </a:spcAft>
              <a:buClr>
                <a:schemeClr val="accent2"/>
              </a:buClr>
              <a:buSzPct val="90000"/>
              <a:buFont typeface="Times" charset="0"/>
              <a:buChar char="•"/>
              <a:defRPr sz="1600">
                <a:solidFill>
                  <a:schemeClr val="hlink"/>
                </a:solidFill>
                <a:latin typeface="+mn-lt"/>
                <a:ea typeface="ＭＳ Ｐゴシック" charset="0"/>
              </a:defRPr>
            </a:lvl3pPr>
            <a:lvl4pPr marL="1196975" indent="-165100" algn="l" rtl="0" eaLnBrk="0" fontAlgn="base" hangingPunct="0">
              <a:spcBef>
                <a:spcPct val="20000"/>
              </a:spcBef>
              <a:spcAft>
                <a:spcPct val="0"/>
              </a:spcAft>
              <a:buClr>
                <a:schemeClr val="accent2"/>
              </a:buClr>
              <a:buSzPct val="90000"/>
              <a:buFont typeface="Arial" pitchFamily="34" charset="0"/>
              <a:buChar char="–"/>
              <a:defRPr sz="1400">
                <a:solidFill>
                  <a:schemeClr val="hlink"/>
                </a:solidFill>
                <a:latin typeface="+mn-lt"/>
                <a:ea typeface="ＭＳ Ｐゴシック" charset="0"/>
              </a:defRPr>
            </a:lvl4pPr>
            <a:lvl5pPr marL="1539875" indent="-171450" algn="l" rtl="0" eaLnBrk="0" fontAlgn="base" hangingPunct="0">
              <a:spcBef>
                <a:spcPct val="20000"/>
              </a:spcBef>
              <a:spcAft>
                <a:spcPct val="0"/>
              </a:spcAft>
              <a:buClr>
                <a:schemeClr val="accent2"/>
              </a:buClr>
              <a:buSzPct val="90000"/>
              <a:buFont typeface="Times" charset="0"/>
              <a:buChar char="•"/>
              <a:defRPr sz="1200">
                <a:solidFill>
                  <a:schemeClr val="hlink"/>
                </a:solidFill>
                <a:latin typeface="+mn-lt"/>
                <a:ea typeface="ＭＳ Ｐゴシック" charset="0"/>
              </a:defRPr>
            </a:lvl5pPr>
            <a:lvl6pPr marL="1997075" indent="-171450" algn="l" rtl="0" fontAlgn="base">
              <a:spcBef>
                <a:spcPct val="20000"/>
              </a:spcBef>
              <a:spcAft>
                <a:spcPct val="0"/>
              </a:spcAft>
              <a:buClr>
                <a:schemeClr val="accent2"/>
              </a:buClr>
              <a:buSzPct val="90000"/>
              <a:buFont typeface="Times" pitchFamily="96" charset="0"/>
              <a:buChar char="•"/>
              <a:defRPr sz="1200">
                <a:solidFill>
                  <a:schemeClr val="hlink"/>
                </a:solidFill>
                <a:latin typeface="+mn-lt"/>
              </a:defRPr>
            </a:lvl6pPr>
            <a:lvl7pPr marL="2454275" indent="-171450" algn="l" rtl="0" fontAlgn="base">
              <a:spcBef>
                <a:spcPct val="20000"/>
              </a:spcBef>
              <a:spcAft>
                <a:spcPct val="0"/>
              </a:spcAft>
              <a:buClr>
                <a:schemeClr val="accent2"/>
              </a:buClr>
              <a:buSzPct val="90000"/>
              <a:buFont typeface="Times" pitchFamily="96" charset="0"/>
              <a:buChar char="•"/>
              <a:defRPr sz="1200">
                <a:solidFill>
                  <a:schemeClr val="hlink"/>
                </a:solidFill>
                <a:latin typeface="+mn-lt"/>
              </a:defRPr>
            </a:lvl7pPr>
            <a:lvl8pPr marL="2911475" indent="-171450" algn="l" rtl="0" fontAlgn="base">
              <a:spcBef>
                <a:spcPct val="20000"/>
              </a:spcBef>
              <a:spcAft>
                <a:spcPct val="0"/>
              </a:spcAft>
              <a:buClr>
                <a:schemeClr val="accent2"/>
              </a:buClr>
              <a:buSzPct val="90000"/>
              <a:buFont typeface="Times" pitchFamily="96" charset="0"/>
              <a:buChar char="•"/>
              <a:defRPr sz="1200">
                <a:solidFill>
                  <a:schemeClr val="hlink"/>
                </a:solidFill>
                <a:latin typeface="+mn-lt"/>
              </a:defRPr>
            </a:lvl8pPr>
            <a:lvl9pPr marL="3368675" indent="-171450" algn="l" rtl="0" fontAlgn="base">
              <a:spcBef>
                <a:spcPct val="20000"/>
              </a:spcBef>
              <a:spcAft>
                <a:spcPct val="0"/>
              </a:spcAft>
              <a:buClr>
                <a:schemeClr val="accent2"/>
              </a:buClr>
              <a:buSzPct val="90000"/>
              <a:buFont typeface="Times" pitchFamily="96" charset="0"/>
              <a:buChar char="•"/>
              <a:defRPr sz="1200">
                <a:solidFill>
                  <a:schemeClr val="hlink"/>
                </a:solidFill>
                <a:latin typeface="+mn-lt"/>
              </a:defRPr>
            </a:lvl9pPr>
          </a:lstStyle>
          <a:p>
            <a:pPr>
              <a:spcBef>
                <a:spcPts val="200"/>
              </a:spcBef>
              <a:buClr>
                <a:srgbClr val="3390E1"/>
              </a:buClr>
            </a:pPr>
            <a:endParaRPr lang="en-US" sz="2000" spc="-80" dirty="0" smtClean="0">
              <a:solidFill>
                <a:srgbClr val="FFFFFF">
                  <a:lumMod val="50000"/>
                </a:srgbClr>
              </a:solidFill>
            </a:endParaRPr>
          </a:p>
        </p:txBody>
      </p:sp>
      <p:sp>
        <p:nvSpPr>
          <p:cNvPr id="7" name="Rounded Rectangular Callout 6"/>
          <p:cNvSpPr/>
          <p:nvPr/>
        </p:nvSpPr>
        <p:spPr>
          <a:xfrm>
            <a:off x="285948" y="2243599"/>
            <a:ext cx="3676452" cy="2060583"/>
          </a:xfrm>
          <a:prstGeom prst="wedgeRoundRectCallout">
            <a:avLst>
              <a:gd name="adj1" fmla="val 70876"/>
              <a:gd name="adj2" fmla="val -330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bg1"/>
                </a:solidFill>
              </a:rPr>
              <a:t>“</a:t>
            </a:r>
            <a:r>
              <a:rPr lang="en-US" i="1" dirty="0">
                <a:solidFill>
                  <a:schemeClr val="bg1"/>
                </a:solidFill>
              </a:rPr>
              <a:t>The relevancy of the search results is what we expect and what will make our work much faster, since, in our projects we don’t get paid for the time spent on search”</a:t>
            </a:r>
          </a:p>
        </p:txBody>
      </p:sp>
      <p:sp>
        <p:nvSpPr>
          <p:cNvPr id="5" name="TextBox 4"/>
          <p:cNvSpPr txBox="1"/>
          <p:nvPr/>
        </p:nvSpPr>
        <p:spPr>
          <a:xfrm>
            <a:off x="114726" y="5295651"/>
            <a:ext cx="4600248" cy="1015663"/>
          </a:xfrm>
          <a:prstGeom prst="rect">
            <a:avLst/>
          </a:prstGeom>
          <a:noFill/>
        </p:spPr>
        <p:txBody>
          <a:bodyPr wrap="square" rtlCol="0">
            <a:spAutoFit/>
          </a:bodyPr>
          <a:lstStyle/>
          <a:p>
            <a:pPr marL="177800" lvl="1" indent="0">
              <a:buNone/>
            </a:pPr>
            <a:r>
              <a:rPr lang="en-US" sz="2000" b="1" dirty="0"/>
              <a:t>The first step of a journey to help you deliver more value to your organizations</a:t>
            </a:r>
            <a:r>
              <a:rPr lang="en-US" sz="2000" b="1" dirty="0" smtClean="0"/>
              <a:t>…</a:t>
            </a:r>
            <a:endParaRPr lang="en-US" sz="2000" b="1" dirty="0"/>
          </a:p>
        </p:txBody>
      </p:sp>
      <p:sp>
        <p:nvSpPr>
          <p:cNvPr id="8" name="Rounded Rectangular Callout 7"/>
          <p:cNvSpPr/>
          <p:nvPr/>
        </p:nvSpPr>
        <p:spPr>
          <a:xfrm>
            <a:off x="4449153" y="3912545"/>
            <a:ext cx="4363770" cy="1461514"/>
          </a:xfrm>
          <a:prstGeom prst="wedgeRoundRectCallout">
            <a:avLst>
              <a:gd name="adj1" fmla="val -41582"/>
              <a:gd name="adj2" fmla="val 773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bg1"/>
                </a:solidFill>
              </a:rPr>
              <a:t>“This is exactly what we need for our users…a consolidated platform that sends them to one place for all their research</a:t>
            </a:r>
            <a:r>
              <a:rPr lang="en-US" sz="1600" i="1" dirty="0">
                <a:solidFill>
                  <a:schemeClr val="bg1"/>
                </a:solidFill>
              </a:rPr>
              <a:t>”</a:t>
            </a:r>
          </a:p>
        </p:txBody>
      </p:sp>
    </p:spTree>
    <p:extLst>
      <p:ext uri="{BB962C8B-B14F-4D97-AF65-F5344CB8AC3E}">
        <p14:creationId xmlns:p14="http://schemas.microsoft.com/office/powerpoint/2010/main" val="55359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Improvements</a:t>
            </a:r>
            <a:endParaRPr lang="en-US" dirty="0"/>
          </a:p>
        </p:txBody>
      </p:sp>
      <p:sp>
        <p:nvSpPr>
          <p:cNvPr id="3" name="Text Placeholder 2"/>
          <p:cNvSpPr>
            <a:spLocks noGrp="1"/>
          </p:cNvSpPr>
          <p:nvPr>
            <p:ph type="body" idx="1"/>
          </p:nvPr>
        </p:nvSpPr>
        <p:spPr/>
        <p:txBody>
          <a:bodyPr/>
          <a:lstStyle/>
          <a:p>
            <a:r>
              <a:rPr lang="en-US" dirty="0" smtClean="0"/>
              <a:t>Ensuring Operations Security for Customers</a:t>
            </a:r>
            <a:endParaRPr lang="en-US" dirty="0"/>
          </a:p>
        </p:txBody>
      </p:sp>
      <p:sp>
        <p:nvSpPr>
          <p:cNvPr id="4" name="Slide Number Placeholder 3"/>
          <p:cNvSpPr>
            <a:spLocks noGrp="1"/>
          </p:cNvSpPr>
          <p:nvPr>
            <p:ph type="sldNum" sz="quarter" idx="12"/>
          </p:nvPr>
        </p:nvSpPr>
        <p:spPr/>
        <p:txBody>
          <a:bodyPr/>
          <a:lstStyle/>
          <a:p>
            <a:fld id="{4704619B-9823-F845-874B-2390AC991BC7}" type="slidenum">
              <a:rPr lang="en-US" smtClean="0">
                <a:solidFill>
                  <a:srgbClr val="4B4B4B"/>
                </a:solidFill>
              </a:rPr>
              <a:pPr/>
              <a:t>14</a:t>
            </a:fld>
            <a:endParaRPr lang="en-US">
              <a:solidFill>
                <a:srgbClr val="4B4B4B"/>
              </a:solidFill>
            </a:endParaRPr>
          </a:p>
        </p:txBody>
      </p:sp>
    </p:spTree>
    <p:extLst>
      <p:ext uri="{BB962C8B-B14F-4D97-AF65-F5344CB8AC3E}">
        <p14:creationId xmlns:p14="http://schemas.microsoft.com/office/powerpoint/2010/main" val="2878236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22" y="3855444"/>
            <a:ext cx="2818538" cy="2680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Image result for image l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itle 1"/>
          <p:cNvSpPr txBox="1">
            <a:spLocks/>
          </p:cNvSpPr>
          <p:nvPr/>
        </p:nvSpPr>
        <p:spPr>
          <a:xfrm>
            <a:off x="195973" y="1235239"/>
            <a:ext cx="8460171" cy="830997"/>
          </a:xfrm>
          <a:prstGeom prst="rect">
            <a:avLst/>
          </a:prstGeom>
        </p:spPr>
        <p:txBody>
          <a:bodyPr vert="horz" wrap="square" lIns="91440" tIns="45720" rIns="91440" bIns="45720" rtlCol="0" anchor="t" anchorCtr="0">
            <a:spAutoFit/>
          </a:bodyPr>
          <a:lstStyle>
            <a:lvl1pPr algn="l" defTabSz="914400" rtl="0" eaLnBrk="1" latinLnBrk="0" hangingPunct="1">
              <a:lnSpc>
                <a:spcPct val="100000"/>
              </a:lnSpc>
              <a:spcBef>
                <a:spcPct val="0"/>
              </a:spcBef>
              <a:buNone/>
              <a:defRPr sz="2400" kern="1200">
                <a:solidFill>
                  <a:schemeClr val="accent1"/>
                </a:solidFill>
                <a:latin typeface="+mj-lt"/>
                <a:ea typeface="+mj-ea"/>
                <a:cs typeface="+mj-cs"/>
              </a:defRPr>
            </a:lvl1pPr>
          </a:lstStyle>
          <a:p>
            <a:pPr marL="285750" indent="-285750">
              <a:buFont typeface="Arial" panose="020B0604020202020204" pitchFamily="34" charset="0"/>
              <a:buChar char="•"/>
            </a:pPr>
            <a:r>
              <a:rPr lang="en-US" sz="1600" dirty="0" smtClean="0">
                <a:solidFill>
                  <a:schemeClr val="bg2">
                    <a:lumMod val="50000"/>
                  </a:schemeClr>
                </a:solidFill>
              </a:rPr>
              <a:t>Website access can be at risk for brute force attacks</a:t>
            </a:r>
          </a:p>
          <a:p>
            <a:pPr marL="285750" indent="-285750">
              <a:buFont typeface="Arial" panose="020B0604020202020204" pitchFamily="34" charset="0"/>
              <a:buChar char="•"/>
            </a:pPr>
            <a:r>
              <a:rPr lang="en-US" sz="1600" dirty="0" smtClean="0">
                <a:solidFill>
                  <a:schemeClr val="bg2">
                    <a:lumMod val="50000"/>
                  </a:schemeClr>
                </a:solidFill>
              </a:rPr>
              <a:t>Personal </a:t>
            </a:r>
            <a:r>
              <a:rPr lang="en-US" sz="1600" dirty="0">
                <a:solidFill>
                  <a:schemeClr val="bg2">
                    <a:lumMod val="50000"/>
                  </a:schemeClr>
                </a:solidFill>
              </a:rPr>
              <a:t>i</a:t>
            </a:r>
            <a:r>
              <a:rPr lang="en-US" sz="1600" dirty="0" smtClean="0">
                <a:solidFill>
                  <a:schemeClr val="bg2">
                    <a:lumMod val="50000"/>
                  </a:schemeClr>
                </a:solidFill>
              </a:rPr>
              <a:t>nformation is at risk</a:t>
            </a:r>
          </a:p>
          <a:p>
            <a:pPr marL="285750" indent="-285750">
              <a:buFont typeface="Arial" panose="020B0604020202020204" pitchFamily="34" charset="0"/>
              <a:buChar char="•"/>
            </a:pPr>
            <a:r>
              <a:rPr lang="en-US" sz="1600" dirty="0" smtClean="0">
                <a:solidFill>
                  <a:schemeClr val="bg2">
                    <a:lumMod val="50000"/>
                  </a:schemeClr>
                </a:solidFill>
              </a:rPr>
              <a:t>Security protects individuals, companies and assets</a:t>
            </a:r>
          </a:p>
        </p:txBody>
      </p:sp>
      <p:sp>
        <p:nvSpPr>
          <p:cNvPr id="21" name="Title 1"/>
          <p:cNvSpPr txBox="1">
            <a:spLocks/>
          </p:cNvSpPr>
          <p:nvPr/>
        </p:nvSpPr>
        <p:spPr>
          <a:xfrm>
            <a:off x="195973" y="718637"/>
            <a:ext cx="8854687" cy="461665"/>
          </a:xfrm>
          <a:prstGeom prst="rect">
            <a:avLst/>
          </a:prstGeom>
        </p:spPr>
        <p:txBody>
          <a:bodyPr vert="horz" wrap="square" lIns="91440" tIns="45720" rIns="91440" bIns="45720" rtlCol="0" anchor="t" anchorCtr="0">
            <a:spAutoFit/>
          </a:bodyPr>
          <a:lstStyle>
            <a:lvl1pPr algn="l" defTabSz="914400" rtl="0" eaLnBrk="1" latinLnBrk="0" hangingPunct="1">
              <a:lnSpc>
                <a:spcPct val="100000"/>
              </a:lnSpc>
              <a:spcBef>
                <a:spcPct val="0"/>
              </a:spcBef>
              <a:buNone/>
              <a:defRPr sz="2400" kern="1200">
                <a:solidFill>
                  <a:schemeClr val="accent1"/>
                </a:solidFill>
                <a:latin typeface="+mj-lt"/>
                <a:ea typeface="+mj-ea"/>
                <a:cs typeface="+mj-cs"/>
              </a:defRPr>
            </a:lvl1pPr>
          </a:lstStyle>
          <a:p>
            <a:r>
              <a:rPr lang="en-US" dirty="0" smtClean="0"/>
              <a:t>Access security is important</a:t>
            </a:r>
            <a:endParaRPr lang="en-US"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22" y="2582838"/>
            <a:ext cx="3595688" cy="2338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0" y="4339520"/>
            <a:ext cx="3504347" cy="219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250" y="2071688"/>
            <a:ext cx="438150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9713" y="2591107"/>
            <a:ext cx="2904287" cy="25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8824" y="2596130"/>
            <a:ext cx="473392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0026" y="4339520"/>
            <a:ext cx="3335283" cy="2518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lide Number Placeholder 2"/>
          <p:cNvSpPr>
            <a:spLocks noGrp="1"/>
          </p:cNvSpPr>
          <p:nvPr>
            <p:ph type="sldNum" sz="quarter" idx="12"/>
          </p:nvPr>
        </p:nvSpPr>
        <p:spPr>
          <a:xfrm>
            <a:off x="8274942" y="270195"/>
            <a:ext cx="411858" cy="153888"/>
          </a:xfrm>
        </p:spPr>
        <p:txBody>
          <a:bodyPr vert="horz" wrap="square" lIns="0" tIns="0" rIns="0" bIns="0" rtlCol="0" anchor="ctr">
            <a:spAutoFit/>
          </a:bodyPr>
          <a:lstStyle/>
          <a:p>
            <a:fld id="{1C53E7AE-308F-4304-889E-B4986FEEA5C6}" type="slidenum">
              <a:rPr lang="en-US" smtClean="0"/>
              <a:t>15</a:t>
            </a:fld>
            <a:endParaRPr lang="en-US" dirty="0"/>
          </a:p>
        </p:txBody>
      </p:sp>
    </p:spTree>
    <p:extLst>
      <p:ext uri="{BB962C8B-B14F-4D97-AF65-F5344CB8AC3E}">
        <p14:creationId xmlns:p14="http://schemas.microsoft.com/office/powerpoint/2010/main" val="127772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Security Upgrade Options</a:t>
            </a:r>
            <a:endParaRPr lang="en-US" dirty="0"/>
          </a:p>
        </p:txBody>
      </p:sp>
      <p:sp>
        <p:nvSpPr>
          <p:cNvPr id="4" name="Slide Number Placeholder 3"/>
          <p:cNvSpPr>
            <a:spLocks noGrp="1"/>
          </p:cNvSpPr>
          <p:nvPr>
            <p:ph type="sldNum" sz="quarter" idx="12"/>
          </p:nvPr>
        </p:nvSpPr>
        <p:spPr/>
        <p:txBody>
          <a:bodyPr/>
          <a:lstStyle/>
          <a:p>
            <a:fld id="{24C46141-E31C-41A4-BE53-0A6DFD9041A4}" type="slidenum">
              <a:rPr lang="en-US" smtClean="0"/>
              <a:pPr/>
              <a:t>16</a:t>
            </a:fld>
            <a:endParaRPr lang="en-US" dirty="0"/>
          </a:p>
        </p:txBody>
      </p:sp>
      <p:sp>
        <p:nvSpPr>
          <p:cNvPr id="8" name="Text Placeholder 7"/>
          <p:cNvSpPr>
            <a:spLocks noGrp="1"/>
          </p:cNvSpPr>
          <p:nvPr>
            <p:ph type="body" idx="13"/>
          </p:nvPr>
        </p:nvSpPr>
        <p:spPr/>
        <p:txBody>
          <a:bodyPr/>
          <a:lstStyle/>
          <a:p>
            <a:r>
              <a:rPr lang="en-US" dirty="0" smtClean="0"/>
              <a:t>Focus on Operational Security</a:t>
            </a:r>
            <a:endParaRPr lang="en-US" dirty="0"/>
          </a:p>
        </p:txBody>
      </p:sp>
      <p:sp>
        <p:nvSpPr>
          <p:cNvPr id="48" name="Rectangle 47"/>
          <p:cNvSpPr/>
          <p:nvPr/>
        </p:nvSpPr>
        <p:spPr>
          <a:xfrm>
            <a:off x="352752" y="1783037"/>
            <a:ext cx="3727929" cy="4185761"/>
          </a:xfrm>
          <a:prstGeom prst="rect">
            <a:avLst/>
          </a:prstGeom>
        </p:spPr>
        <p:txBody>
          <a:bodyPr wrap="square">
            <a:spAutoFit/>
          </a:bodyPr>
          <a:lstStyle/>
          <a:p>
            <a:pPr>
              <a:defRPr/>
            </a:pPr>
            <a:r>
              <a:rPr lang="en-US" sz="1400" b="1" dirty="0" smtClean="0">
                <a:solidFill>
                  <a:schemeClr val="tx2"/>
                </a:solidFill>
              </a:rPr>
              <a:t>Customer Options for Access</a:t>
            </a:r>
          </a:p>
          <a:p>
            <a:pPr>
              <a:defRPr/>
            </a:pPr>
            <a:endParaRPr lang="en-US" sz="1400" dirty="0" smtClean="0">
              <a:solidFill>
                <a:schemeClr val="tx2"/>
              </a:solidFill>
            </a:endParaRPr>
          </a:p>
          <a:p>
            <a:pPr marL="342900" indent="-342900">
              <a:buFont typeface="+mj-lt"/>
              <a:buAutoNum type="arabicPeriod"/>
              <a:defRPr/>
            </a:pPr>
            <a:r>
              <a:rPr lang="en-US" sz="1400" dirty="0" smtClean="0">
                <a:solidFill>
                  <a:schemeClr val="tx2"/>
                </a:solidFill>
              </a:rPr>
              <a:t>Single sign </a:t>
            </a:r>
            <a:r>
              <a:rPr lang="en-US" sz="1400" dirty="0">
                <a:solidFill>
                  <a:schemeClr val="tx2"/>
                </a:solidFill>
              </a:rPr>
              <a:t>o</a:t>
            </a:r>
            <a:r>
              <a:rPr lang="en-US" sz="1400" dirty="0" smtClean="0">
                <a:solidFill>
                  <a:schemeClr val="tx2"/>
                </a:solidFill>
              </a:rPr>
              <a:t>n with Federated Access </a:t>
            </a:r>
          </a:p>
          <a:p>
            <a:pPr marL="342900" indent="-342900">
              <a:buFont typeface="+mj-lt"/>
              <a:buAutoNum type="arabicPeriod"/>
              <a:defRPr/>
            </a:pPr>
            <a:endParaRPr lang="en-US" sz="1400" dirty="0" smtClean="0">
              <a:solidFill>
                <a:schemeClr val="tx2"/>
              </a:solidFill>
            </a:endParaRPr>
          </a:p>
          <a:p>
            <a:pPr marL="342900" indent="-342900">
              <a:buFont typeface="+mj-lt"/>
              <a:buAutoNum type="arabicPeriod"/>
              <a:defRPr/>
            </a:pPr>
            <a:r>
              <a:rPr lang="en-US" sz="1400" dirty="0" smtClean="0">
                <a:solidFill>
                  <a:schemeClr val="tx2"/>
                </a:solidFill>
              </a:rPr>
              <a:t>Individual username/password login with </a:t>
            </a:r>
            <a:r>
              <a:rPr lang="en-US" sz="1400" dirty="0">
                <a:solidFill>
                  <a:schemeClr val="tx2"/>
                </a:solidFill>
              </a:rPr>
              <a:t>n</a:t>
            </a:r>
            <a:r>
              <a:rPr lang="en-US" sz="1400" dirty="0" smtClean="0">
                <a:solidFill>
                  <a:schemeClr val="tx2"/>
                </a:solidFill>
              </a:rPr>
              <a:t>ew </a:t>
            </a:r>
            <a:r>
              <a:rPr lang="en-US" sz="1400" dirty="0">
                <a:solidFill>
                  <a:schemeClr val="tx2"/>
                </a:solidFill>
              </a:rPr>
              <a:t>ERC login </a:t>
            </a:r>
            <a:r>
              <a:rPr lang="en-US" sz="1400" dirty="0" smtClean="0">
                <a:solidFill>
                  <a:schemeClr val="tx2"/>
                </a:solidFill>
              </a:rPr>
              <a:t>portal </a:t>
            </a:r>
            <a:endParaRPr lang="en-US" sz="1400" dirty="0">
              <a:solidFill>
                <a:schemeClr val="tx2"/>
              </a:solidFill>
            </a:endParaRPr>
          </a:p>
          <a:p>
            <a:pPr>
              <a:defRPr/>
            </a:pPr>
            <a:endParaRPr lang="en-US" sz="1400" dirty="0" smtClean="0">
              <a:solidFill>
                <a:schemeClr val="tx2"/>
              </a:solidFill>
            </a:endParaRPr>
          </a:p>
          <a:p>
            <a:pPr>
              <a:defRPr/>
            </a:pPr>
            <a:endParaRPr lang="en-US" sz="1400" b="1" dirty="0" smtClean="0">
              <a:solidFill>
                <a:schemeClr val="tx2"/>
              </a:solidFill>
            </a:endParaRPr>
          </a:p>
          <a:p>
            <a:pPr>
              <a:defRPr/>
            </a:pPr>
            <a:r>
              <a:rPr lang="en-US" sz="1400" b="1" dirty="0" smtClean="0">
                <a:solidFill>
                  <a:schemeClr val="tx2"/>
                </a:solidFill>
              </a:rPr>
              <a:t>Account transition is managed at account level </a:t>
            </a:r>
          </a:p>
          <a:p>
            <a:pPr>
              <a:defRPr/>
            </a:pPr>
            <a:endParaRPr lang="en-US" sz="1400" dirty="0">
              <a:solidFill>
                <a:schemeClr val="tx2"/>
              </a:solidFill>
            </a:endParaRPr>
          </a:p>
          <a:p>
            <a:pPr marL="285750" indent="-285750">
              <a:buFont typeface="Arial" panose="020B0604020202020204" pitchFamily="34" charset="0"/>
              <a:buChar char="•"/>
              <a:defRPr/>
            </a:pPr>
            <a:r>
              <a:rPr lang="en-US" sz="1400" dirty="0" smtClean="0">
                <a:solidFill>
                  <a:schemeClr val="tx2"/>
                </a:solidFill>
              </a:rPr>
              <a:t>Individual registration is required</a:t>
            </a:r>
          </a:p>
          <a:p>
            <a:pPr marL="285750" indent="-285750">
              <a:buFont typeface="Arial" panose="020B0604020202020204" pitchFamily="34" charset="0"/>
              <a:buChar char="•"/>
              <a:defRPr/>
            </a:pPr>
            <a:endParaRPr lang="en-US" sz="1400" dirty="0" smtClean="0">
              <a:solidFill>
                <a:schemeClr val="tx2"/>
              </a:solidFill>
            </a:endParaRPr>
          </a:p>
          <a:p>
            <a:pPr marL="285750" indent="-285750">
              <a:buFont typeface="Arial" panose="020B0604020202020204" pitchFamily="34" charset="0"/>
              <a:buChar char="•"/>
              <a:defRPr/>
            </a:pPr>
            <a:r>
              <a:rPr lang="en-US" sz="1400" dirty="0" smtClean="0">
                <a:solidFill>
                  <a:schemeClr val="tx2"/>
                </a:solidFill>
              </a:rPr>
              <a:t>Accounts with registration can be auto converted</a:t>
            </a:r>
          </a:p>
          <a:p>
            <a:pPr marL="285750" indent="-285750">
              <a:buFont typeface="Arial" panose="020B0604020202020204" pitchFamily="34" charset="0"/>
              <a:buChar char="•"/>
              <a:defRPr/>
            </a:pPr>
            <a:endParaRPr lang="en-US" sz="1400" dirty="0">
              <a:solidFill>
                <a:schemeClr val="tx2"/>
              </a:solidFill>
            </a:endParaRPr>
          </a:p>
          <a:p>
            <a:pPr marL="285750" indent="-285750">
              <a:buFont typeface="Arial" panose="020B0604020202020204" pitchFamily="34" charset="0"/>
              <a:buChar char="•"/>
              <a:defRPr/>
            </a:pPr>
            <a:endParaRPr lang="en-US" sz="1400" dirty="0" smtClean="0">
              <a:solidFill>
                <a:schemeClr val="tx2"/>
              </a:solidFill>
            </a:endParaRPr>
          </a:p>
          <a:p>
            <a:pPr marL="742950" lvl="1" indent="-285750">
              <a:buFont typeface="Arial" panose="020B0604020202020204" pitchFamily="34" charset="0"/>
              <a:buChar char="•"/>
              <a:defRPr/>
            </a:pPr>
            <a:endParaRPr lang="en-US" sz="1400" dirty="0">
              <a:solidFill>
                <a:schemeClr val="tx2"/>
              </a:solidFill>
            </a:endParaRPr>
          </a:p>
        </p:txBody>
      </p:sp>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0489" y="4739071"/>
            <a:ext cx="2623195" cy="162083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5" name="TextBox 34"/>
          <p:cNvSpPr txBox="1"/>
          <p:nvPr/>
        </p:nvSpPr>
        <p:spPr>
          <a:xfrm>
            <a:off x="4686226" y="4462072"/>
            <a:ext cx="2647458" cy="276999"/>
          </a:xfrm>
          <a:prstGeom prst="rect">
            <a:avLst/>
          </a:prstGeom>
          <a:noFill/>
          <a:ln w="28575">
            <a:solidFill>
              <a:schemeClr val="accent5">
                <a:lumMod val="75000"/>
              </a:schemeClr>
            </a:solidFill>
          </a:ln>
        </p:spPr>
        <p:txBody>
          <a:bodyPr wrap="square" rtlCol="0">
            <a:spAutoFit/>
          </a:bodyPr>
          <a:lstStyle/>
          <a:p>
            <a:r>
              <a:rPr lang="en-US" sz="1200" dirty="0" smtClean="0">
                <a:solidFill>
                  <a:schemeClr val="accent5">
                    <a:lumMod val="75000"/>
                  </a:schemeClr>
                </a:solidFill>
              </a:rPr>
              <a:t>Customer Login Portal</a:t>
            </a:r>
            <a:endParaRPr lang="en-US" sz="1200" dirty="0">
              <a:solidFill>
                <a:schemeClr val="accent5">
                  <a:lumMod val="75000"/>
                </a:schemeClr>
              </a:solidFill>
            </a:endParaRPr>
          </a:p>
        </p:txBody>
      </p:sp>
      <p:sp>
        <p:nvSpPr>
          <p:cNvPr id="38" name="Rectangle 37"/>
          <p:cNvSpPr/>
          <p:nvPr/>
        </p:nvSpPr>
        <p:spPr>
          <a:xfrm>
            <a:off x="6737895" y="4739071"/>
            <a:ext cx="595789" cy="8044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4634966" y="2096372"/>
            <a:ext cx="2310705" cy="160493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4786843" y="2140114"/>
            <a:ext cx="1149405" cy="276999"/>
          </a:xfrm>
          <a:prstGeom prst="rect">
            <a:avLst/>
          </a:prstGeom>
          <a:noFill/>
        </p:spPr>
        <p:txBody>
          <a:bodyPr wrap="none" rtlCol="0">
            <a:spAutoFit/>
          </a:bodyPr>
          <a:lstStyle/>
          <a:p>
            <a:r>
              <a:rPr lang="en-US" sz="1200" b="1" dirty="0" smtClean="0"/>
              <a:t>CUSTOMER</a:t>
            </a:r>
          </a:p>
        </p:txBody>
      </p:sp>
      <p:cxnSp>
        <p:nvCxnSpPr>
          <p:cNvPr id="56" name="Straight Arrow Connector 55"/>
          <p:cNvCxnSpPr/>
          <p:nvPr/>
        </p:nvCxnSpPr>
        <p:spPr>
          <a:xfrm>
            <a:off x="6681512" y="2891339"/>
            <a:ext cx="50003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4738" y="2695622"/>
            <a:ext cx="496817" cy="496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7242" y="2629043"/>
            <a:ext cx="907820" cy="58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ectangle 59"/>
          <p:cNvSpPr/>
          <p:nvPr/>
        </p:nvSpPr>
        <p:spPr>
          <a:xfrm rot="16200000">
            <a:off x="5864751" y="2730474"/>
            <a:ext cx="1473788" cy="2930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Federated Authentication</a:t>
            </a:r>
            <a:endParaRPr lang="en-US" sz="1000" dirty="0"/>
          </a:p>
        </p:txBody>
      </p:sp>
      <p:sp>
        <p:nvSpPr>
          <p:cNvPr id="61" name="Rectangle 60"/>
          <p:cNvSpPr/>
          <p:nvPr/>
        </p:nvSpPr>
        <p:spPr>
          <a:xfrm>
            <a:off x="7231846" y="2737450"/>
            <a:ext cx="1816602" cy="246221"/>
          </a:xfrm>
          <a:prstGeom prst="rect">
            <a:avLst/>
          </a:prstGeom>
        </p:spPr>
        <p:txBody>
          <a:bodyPr wrap="square">
            <a:spAutoFit/>
          </a:bodyPr>
          <a:lstStyle/>
          <a:p>
            <a:pPr>
              <a:defRPr/>
            </a:pPr>
            <a:r>
              <a:rPr lang="en-US" sz="1000" b="1" u="sng" dirty="0" smtClean="0">
                <a:solidFill>
                  <a:srgbClr val="0070C0"/>
                </a:solidFill>
              </a:rPr>
              <a:t>https://ihsmarkit/erc</a:t>
            </a:r>
          </a:p>
        </p:txBody>
      </p:sp>
      <p:sp>
        <p:nvSpPr>
          <p:cNvPr id="62" name="Rectangle 61"/>
          <p:cNvSpPr/>
          <p:nvPr/>
        </p:nvSpPr>
        <p:spPr>
          <a:xfrm>
            <a:off x="4727696" y="1783037"/>
            <a:ext cx="3959103" cy="307777"/>
          </a:xfrm>
          <a:prstGeom prst="rect">
            <a:avLst/>
          </a:prstGeom>
        </p:spPr>
        <p:txBody>
          <a:bodyPr wrap="square">
            <a:spAutoFit/>
          </a:bodyPr>
          <a:lstStyle/>
          <a:p>
            <a:pPr>
              <a:defRPr/>
            </a:pPr>
            <a:r>
              <a:rPr lang="en-US" sz="1400" b="1" dirty="0" smtClean="0">
                <a:solidFill>
                  <a:schemeClr val="tx2"/>
                </a:solidFill>
              </a:rPr>
              <a:t>Single Sign On  Federated Access</a:t>
            </a:r>
          </a:p>
        </p:txBody>
      </p:sp>
      <p:sp>
        <p:nvSpPr>
          <p:cNvPr id="63" name="Rectangle 62"/>
          <p:cNvSpPr/>
          <p:nvPr/>
        </p:nvSpPr>
        <p:spPr>
          <a:xfrm>
            <a:off x="4670392" y="4078135"/>
            <a:ext cx="3604549" cy="307777"/>
          </a:xfrm>
          <a:prstGeom prst="rect">
            <a:avLst/>
          </a:prstGeom>
        </p:spPr>
        <p:txBody>
          <a:bodyPr wrap="square">
            <a:spAutoFit/>
          </a:bodyPr>
          <a:lstStyle/>
          <a:p>
            <a:pPr>
              <a:defRPr/>
            </a:pPr>
            <a:r>
              <a:rPr lang="en-US" sz="1400" b="1" dirty="0" smtClean="0">
                <a:solidFill>
                  <a:schemeClr val="tx2"/>
                </a:solidFill>
              </a:rPr>
              <a:t>Login Username Password Access</a:t>
            </a:r>
          </a:p>
        </p:txBody>
      </p:sp>
      <p:sp>
        <p:nvSpPr>
          <p:cNvPr id="3" name="Rectangle 2"/>
          <p:cNvSpPr/>
          <p:nvPr/>
        </p:nvSpPr>
        <p:spPr>
          <a:xfrm>
            <a:off x="4299045" y="1783037"/>
            <a:ext cx="4749403" cy="4890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99"/>
          <p:cNvSpPr>
            <a:spLocks noEditPoints="1"/>
          </p:cNvSpPr>
          <p:nvPr/>
        </p:nvSpPr>
        <p:spPr bwMode="auto">
          <a:xfrm>
            <a:off x="7762899" y="801315"/>
            <a:ext cx="1219759" cy="818483"/>
          </a:xfrm>
          <a:custGeom>
            <a:avLst/>
            <a:gdLst>
              <a:gd name="T0" fmla="*/ 116 w 141"/>
              <a:gd name="T1" fmla="*/ 22 h 81"/>
              <a:gd name="T2" fmla="*/ 103 w 141"/>
              <a:gd name="T3" fmla="*/ 9 h 81"/>
              <a:gd name="T4" fmla="*/ 93 w 141"/>
              <a:gd name="T5" fmla="*/ 7 h 81"/>
              <a:gd name="T6" fmla="*/ 82 w 141"/>
              <a:gd name="T7" fmla="*/ 9 h 81"/>
              <a:gd name="T8" fmla="*/ 70 w 141"/>
              <a:gd name="T9" fmla="*/ 5 h 81"/>
              <a:gd name="T10" fmla="*/ 64 w 141"/>
              <a:gd name="T11" fmla="*/ 6 h 81"/>
              <a:gd name="T12" fmla="*/ 47 w 141"/>
              <a:gd name="T13" fmla="*/ 0 h 81"/>
              <a:gd name="T14" fmla="*/ 32 w 141"/>
              <a:gd name="T15" fmla="*/ 3 h 81"/>
              <a:gd name="T16" fmla="*/ 18 w 141"/>
              <a:gd name="T17" fmla="*/ 28 h 81"/>
              <a:gd name="T18" fmla="*/ 16 w 141"/>
              <a:gd name="T19" fmla="*/ 31 h 81"/>
              <a:gd name="T20" fmla="*/ 10 w 141"/>
              <a:gd name="T21" fmla="*/ 34 h 81"/>
              <a:gd name="T22" fmla="*/ 0 w 141"/>
              <a:gd name="T23" fmla="*/ 56 h 81"/>
              <a:gd name="T24" fmla="*/ 24 w 141"/>
              <a:gd name="T25" fmla="*/ 81 h 81"/>
              <a:gd name="T26" fmla="*/ 109 w 141"/>
              <a:gd name="T27" fmla="*/ 81 h 81"/>
              <a:gd name="T28" fmla="*/ 111 w 141"/>
              <a:gd name="T29" fmla="*/ 81 h 81"/>
              <a:gd name="T30" fmla="*/ 141 w 141"/>
              <a:gd name="T31" fmla="*/ 51 h 81"/>
              <a:gd name="T32" fmla="*/ 116 w 141"/>
              <a:gd name="T33" fmla="*/ 22 h 81"/>
              <a:gd name="T34" fmla="*/ 111 w 141"/>
              <a:gd name="T35" fmla="*/ 76 h 81"/>
              <a:gd name="T36" fmla="*/ 109 w 141"/>
              <a:gd name="T37" fmla="*/ 76 h 81"/>
              <a:gd name="T38" fmla="*/ 24 w 141"/>
              <a:gd name="T39" fmla="*/ 76 h 81"/>
              <a:gd name="T40" fmla="*/ 5 w 141"/>
              <a:gd name="T41" fmla="*/ 56 h 81"/>
              <a:gd name="T42" fmla="*/ 13 w 141"/>
              <a:gd name="T43" fmla="*/ 38 h 81"/>
              <a:gd name="T44" fmla="*/ 19 w 141"/>
              <a:gd name="T45" fmla="*/ 35 h 81"/>
              <a:gd name="T46" fmla="*/ 20 w 141"/>
              <a:gd name="T47" fmla="*/ 35 h 81"/>
              <a:gd name="T48" fmla="*/ 20 w 141"/>
              <a:gd name="T49" fmla="*/ 34 h 81"/>
              <a:gd name="T50" fmla="*/ 23 w 141"/>
              <a:gd name="T51" fmla="*/ 31 h 81"/>
              <a:gd name="T52" fmla="*/ 24 w 141"/>
              <a:gd name="T53" fmla="*/ 30 h 81"/>
              <a:gd name="T54" fmla="*/ 24 w 141"/>
              <a:gd name="T55" fmla="*/ 29 h 81"/>
              <a:gd name="T56" fmla="*/ 34 w 141"/>
              <a:gd name="T57" fmla="*/ 8 h 81"/>
              <a:gd name="T58" fmla="*/ 47 w 141"/>
              <a:gd name="T59" fmla="*/ 5 h 81"/>
              <a:gd name="T60" fmla="*/ 62 w 141"/>
              <a:gd name="T61" fmla="*/ 11 h 81"/>
              <a:gd name="T62" fmla="*/ 63 w 141"/>
              <a:gd name="T63" fmla="*/ 12 h 81"/>
              <a:gd name="T64" fmla="*/ 64 w 141"/>
              <a:gd name="T65" fmla="*/ 11 h 81"/>
              <a:gd name="T66" fmla="*/ 80 w 141"/>
              <a:gd name="T67" fmla="*/ 14 h 81"/>
              <a:gd name="T68" fmla="*/ 82 w 141"/>
              <a:gd name="T69" fmla="*/ 15 h 81"/>
              <a:gd name="T70" fmla="*/ 83 w 141"/>
              <a:gd name="T71" fmla="*/ 14 h 81"/>
              <a:gd name="T72" fmla="*/ 93 w 141"/>
              <a:gd name="T73" fmla="*/ 12 h 81"/>
              <a:gd name="T74" fmla="*/ 101 w 141"/>
              <a:gd name="T75" fmla="*/ 13 h 81"/>
              <a:gd name="T76" fmla="*/ 112 w 141"/>
              <a:gd name="T77" fmla="*/ 25 h 81"/>
              <a:gd name="T78" fmla="*/ 112 w 141"/>
              <a:gd name="T79" fmla="*/ 26 h 81"/>
              <a:gd name="T80" fmla="*/ 114 w 141"/>
              <a:gd name="T81" fmla="*/ 27 h 81"/>
              <a:gd name="T82" fmla="*/ 136 w 141"/>
              <a:gd name="T83" fmla="*/ 51 h 81"/>
              <a:gd name="T84" fmla="*/ 111 w 141"/>
              <a:gd name="T85"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1" h="81">
                <a:moveTo>
                  <a:pt x="116" y="22"/>
                </a:moveTo>
                <a:cubicBezTo>
                  <a:pt x="114" y="17"/>
                  <a:pt x="111" y="12"/>
                  <a:pt x="103" y="9"/>
                </a:cubicBezTo>
                <a:cubicBezTo>
                  <a:pt x="102" y="8"/>
                  <a:pt x="98" y="7"/>
                  <a:pt x="93" y="7"/>
                </a:cubicBezTo>
                <a:cubicBezTo>
                  <a:pt x="89" y="7"/>
                  <a:pt x="85" y="8"/>
                  <a:pt x="82" y="9"/>
                </a:cubicBezTo>
                <a:cubicBezTo>
                  <a:pt x="79" y="7"/>
                  <a:pt x="75" y="5"/>
                  <a:pt x="70" y="5"/>
                </a:cubicBezTo>
                <a:cubicBezTo>
                  <a:pt x="68" y="5"/>
                  <a:pt x="66" y="6"/>
                  <a:pt x="64" y="6"/>
                </a:cubicBezTo>
                <a:cubicBezTo>
                  <a:pt x="61" y="3"/>
                  <a:pt x="55" y="0"/>
                  <a:pt x="47" y="0"/>
                </a:cubicBezTo>
                <a:cubicBezTo>
                  <a:pt x="42" y="0"/>
                  <a:pt x="37" y="1"/>
                  <a:pt x="32" y="3"/>
                </a:cubicBezTo>
                <a:cubicBezTo>
                  <a:pt x="31" y="4"/>
                  <a:pt x="18" y="11"/>
                  <a:pt x="18" y="28"/>
                </a:cubicBezTo>
                <a:cubicBezTo>
                  <a:pt x="18" y="29"/>
                  <a:pt x="17" y="30"/>
                  <a:pt x="16" y="31"/>
                </a:cubicBezTo>
                <a:cubicBezTo>
                  <a:pt x="15" y="31"/>
                  <a:pt x="12" y="33"/>
                  <a:pt x="10" y="34"/>
                </a:cubicBezTo>
                <a:cubicBezTo>
                  <a:pt x="5" y="38"/>
                  <a:pt x="0" y="45"/>
                  <a:pt x="0" y="56"/>
                </a:cubicBezTo>
                <a:cubicBezTo>
                  <a:pt x="0" y="73"/>
                  <a:pt x="15" y="80"/>
                  <a:pt x="24" y="81"/>
                </a:cubicBezTo>
                <a:cubicBezTo>
                  <a:pt x="109" y="81"/>
                  <a:pt x="109" y="81"/>
                  <a:pt x="109" y="81"/>
                </a:cubicBezTo>
                <a:cubicBezTo>
                  <a:pt x="110" y="81"/>
                  <a:pt x="111" y="81"/>
                  <a:pt x="111" y="81"/>
                </a:cubicBezTo>
                <a:cubicBezTo>
                  <a:pt x="128" y="81"/>
                  <a:pt x="141" y="68"/>
                  <a:pt x="141" y="51"/>
                </a:cubicBezTo>
                <a:cubicBezTo>
                  <a:pt x="141" y="37"/>
                  <a:pt x="130" y="24"/>
                  <a:pt x="116" y="22"/>
                </a:cubicBezTo>
                <a:close/>
                <a:moveTo>
                  <a:pt x="111" y="76"/>
                </a:moveTo>
                <a:cubicBezTo>
                  <a:pt x="111" y="76"/>
                  <a:pt x="110" y="76"/>
                  <a:pt x="109" y="76"/>
                </a:cubicBezTo>
                <a:cubicBezTo>
                  <a:pt x="24" y="76"/>
                  <a:pt x="24" y="76"/>
                  <a:pt x="24" y="76"/>
                </a:cubicBezTo>
                <a:cubicBezTo>
                  <a:pt x="19" y="75"/>
                  <a:pt x="5" y="71"/>
                  <a:pt x="5" y="56"/>
                </a:cubicBezTo>
                <a:cubicBezTo>
                  <a:pt x="5" y="47"/>
                  <a:pt x="10" y="41"/>
                  <a:pt x="13" y="38"/>
                </a:cubicBezTo>
                <a:cubicBezTo>
                  <a:pt x="15" y="37"/>
                  <a:pt x="17" y="36"/>
                  <a:pt x="19" y="35"/>
                </a:cubicBezTo>
                <a:cubicBezTo>
                  <a:pt x="20" y="35"/>
                  <a:pt x="20" y="35"/>
                  <a:pt x="20" y="35"/>
                </a:cubicBezTo>
                <a:cubicBezTo>
                  <a:pt x="20" y="34"/>
                  <a:pt x="20" y="34"/>
                  <a:pt x="20" y="34"/>
                </a:cubicBezTo>
                <a:cubicBezTo>
                  <a:pt x="21" y="33"/>
                  <a:pt x="22" y="32"/>
                  <a:pt x="23" y="31"/>
                </a:cubicBezTo>
                <a:cubicBezTo>
                  <a:pt x="24" y="30"/>
                  <a:pt x="24" y="30"/>
                  <a:pt x="24" y="30"/>
                </a:cubicBezTo>
                <a:cubicBezTo>
                  <a:pt x="24" y="29"/>
                  <a:pt x="24" y="29"/>
                  <a:pt x="24" y="29"/>
                </a:cubicBezTo>
                <a:cubicBezTo>
                  <a:pt x="23" y="14"/>
                  <a:pt x="34" y="8"/>
                  <a:pt x="34" y="8"/>
                </a:cubicBezTo>
                <a:cubicBezTo>
                  <a:pt x="38" y="6"/>
                  <a:pt x="43" y="5"/>
                  <a:pt x="47" y="5"/>
                </a:cubicBezTo>
                <a:cubicBezTo>
                  <a:pt x="54" y="5"/>
                  <a:pt x="59" y="8"/>
                  <a:pt x="62" y="11"/>
                </a:cubicBezTo>
                <a:cubicBezTo>
                  <a:pt x="63" y="12"/>
                  <a:pt x="63" y="12"/>
                  <a:pt x="63" y="12"/>
                </a:cubicBezTo>
                <a:cubicBezTo>
                  <a:pt x="64" y="11"/>
                  <a:pt x="64" y="11"/>
                  <a:pt x="64" y="11"/>
                </a:cubicBezTo>
                <a:cubicBezTo>
                  <a:pt x="70" y="10"/>
                  <a:pt x="76" y="11"/>
                  <a:pt x="80" y="14"/>
                </a:cubicBezTo>
                <a:cubicBezTo>
                  <a:pt x="82" y="15"/>
                  <a:pt x="82" y="15"/>
                  <a:pt x="82" y="15"/>
                </a:cubicBezTo>
                <a:cubicBezTo>
                  <a:pt x="83" y="14"/>
                  <a:pt x="83" y="14"/>
                  <a:pt x="83" y="14"/>
                </a:cubicBezTo>
                <a:cubicBezTo>
                  <a:pt x="86" y="13"/>
                  <a:pt x="89" y="12"/>
                  <a:pt x="93" y="12"/>
                </a:cubicBezTo>
                <a:cubicBezTo>
                  <a:pt x="97" y="12"/>
                  <a:pt x="101" y="13"/>
                  <a:pt x="101" y="13"/>
                </a:cubicBezTo>
                <a:cubicBezTo>
                  <a:pt x="106" y="16"/>
                  <a:pt x="110" y="20"/>
                  <a:pt x="112" y="25"/>
                </a:cubicBezTo>
                <a:cubicBezTo>
                  <a:pt x="112" y="26"/>
                  <a:pt x="112" y="26"/>
                  <a:pt x="112" y="26"/>
                </a:cubicBezTo>
                <a:cubicBezTo>
                  <a:pt x="114" y="27"/>
                  <a:pt x="114" y="27"/>
                  <a:pt x="114" y="27"/>
                </a:cubicBezTo>
                <a:cubicBezTo>
                  <a:pt x="126" y="28"/>
                  <a:pt x="136" y="39"/>
                  <a:pt x="136" y="51"/>
                </a:cubicBezTo>
                <a:cubicBezTo>
                  <a:pt x="136" y="65"/>
                  <a:pt x="125" y="76"/>
                  <a:pt x="111" y="76"/>
                </a:cubicBezTo>
                <a:close/>
              </a:path>
            </a:pathLst>
          </a:custGeom>
          <a:solidFill>
            <a:srgbClr val="00A1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609310"/>
            <a:endParaRPr lang="en-US">
              <a:solidFill>
                <a:srgbClr val="1D1D1C"/>
              </a:solidFill>
              <a:latin typeface="Arial" charset="0"/>
              <a:ea typeface="ＭＳ Ｐゴシック" charset="0"/>
            </a:endParaRPr>
          </a:p>
        </p:txBody>
      </p:sp>
      <p:sp>
        <p:nvSpPr>
          <p:cNvPr id="28" name="TextBox 27"/>
          <p:cNvSpPr txBox="1"/>
          <p:nvPr/>
        </p:nvSpPr>
        <p:spPr>
          <a:xfrm>
            <a:off x="7762900" y="971951"/>
            <a:ext cx="1109598" cy="584775"/>
          </a:xfrm>
          <a:prstGeom prst="rect">
            <a:avLst/>
          </a:prstGeom>
          <a:noFill/>
        </p:spPr>
        <p:txBody>
          <a:bodyPr wrap="none" rtlCol="0">
            <a:spAutoFit/>
          </a:bodyPr>
          <a:lstStyle/>
          <a:p>
            <a:pPr algn="ctr"/>
            <a:r>
              <a:rPr lang="en-US" sz="1200" b="1" dirty="0" smtClean="0">
                <a:solidFill>
                  <a:schemeClr val="tx1">
                    <a:lumMod val="50000"/>
                    <a:lumOff val="50000"/>
                  </a:schemeClr>
                </a:solidFill>
              </a:rPr>
              <a:t>SAM</a:t>
            </a:r>
          </a:p>
          <a:p>
            <a:pPr algn="ctr"/>
            <a:r>
              <a:rPr lang="en-US" sz="1000" dirty="0" smtClean="0">
                <a:solidFill>
                  <a:schemeClr val="tx1">
                    <a:lumMod val="50000"/>
                    <a:lumOff val="50000"/>
                  </a:schemeClr>
                </a:solidFill>
              </a:rPr>
              <a:t>Secure Access</a:t>
            </a:r>
          </a:p>
          <a:p>
            <a:pPr algn="ctr"/>
            <a:r>
              <a:rPr lang="en-US" sz="1000" dirty="0" smtClean="0">
                <a:solidFill>
                  <a:schemeClr val="tx1">
                    <a:lumMod val="50000"/>
                    <a:lumOff val="50000"/>
                  </a:schemeClr>
                </a:solidFill>
              </a:rPr>
              <a:t>Management</a:t>
            </a:r>
            <a:endParaRPr lang="en-US" sz="1000" dirty="0">
              <a:solidFill>
                <a:schemeClr val="tx1">
                  <a:lumMod val="50000"/>
                  <a:lumOff val="50000"/>
                </a:schemeClr>
              </a:solidFill>
            </a:endParaRPr>
          </a:p>
        </p:txBody>
      </p:sp>
      <p:pic>
        <p:nvPicPr>
          <p:cNvPr id="30"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4913" y="820133"/>
            <a:ext cx="303636" cy="303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354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 | Single Sign On Federation Access</a:t>
            </a:r>
            <a:endParaRPr lang="en-US" dirty="0"/>
          </a:p>
        </p:txBody>
      </p:sp>
      <p:sp>
        <p:nvSpPr>
          <p:cNvPr id="3" name="Content Placeholder 2"/>
          <p:cNvSpPr>
            <a:spLocks noGrp="1"/>
          </p:cNvSpPr>
          <p:nvPr>
            <p:ph idx="1"/>
          </p:nvPr>
        </p:nvSpPr>
        <p:spPr>
          <a:xfrm>
            <a:off x="352754" y="2179698"/>
            <a:ext cx="4055474" cy="4311940"/>
          </a:xfrm>
        </p:spPr>
        <p:txBody>
          <a:bodyPr/>
          <a:lstStyle/>
          <a:p>
            <a:r>
              <a:rPr lang="en-US" dirty="0"/>
              <a:t>E</a:t>
            </a:r>
            <a:r>
              <a:rPr lang="en-US" dirty="0" smtClean="0"/>
              <a:t>asy secure access </a:t>
            </a:r>
            <a:r>
              <a:rPr lang="en-US" dirty="0"/>
              <a:t>to IHS </a:t>
            </a:r>
            <a:r>
              <a:rPr lang="en-US" dirty="0" smtClean="0"/>
              <a:t>Products</a:t>
            </a:r>
            <a:endParaRPr lang="en-US" dirty="0"/>
          </a:p>
          <a:p>
            <a:r>
              <a:rPr lang="en-US" dirty="0" smtClean="0"/>
              <a:t>Uses Customer’s existing </a:t>
            </a:r>
            <a:r>
              <a:rPr lang="en-US" dirty="0"/>
              <a:t>single sign-on </a:t>
            </a:r>
            <a:r>
              <a:rPr lang="en-US" dirty="0" smtClean="0"/>
              <a:t>solution</a:t>
            </a:r>
          </a:p>
          <a:p>
            <a:r>
              <a:rPr lang="en-US" dirty="0"/>
              <a:t>Add IHS as a trusted </a:t>
            </a:r>
            <a:r>
              <a:rPr lang="en-US" dirty="0" smtClean="0"/>
              <a:t>partner</a:t>
            </a:r>
          </a:p>
        </p:txBody>
      </p:sp>
      <p:sp>
        <p:nvSpPr>
          <p:cNvPr id="4" name="Slide Number Placeholder 3"/>
          <p:cNvSpPr>
            <a:spLocks noGrp="1"/>
          </p:cNvSpPr>
          <p:nvPr>
            <p:ph type="sldNum" sz="quarter" idx="12"/>
          </p:nvPr>
        </p:nvSpPr>
        <p:spPr/>
        <p:txBody>
          <a:bodyPr/>
          <a:lstStyle/>
          <a:p>
            <a:fld id="{4704619B-9823-F845-874B-2390AC991BC7}" type="slidenum">
              <a:rPr lang="en-US" smtClean="0"/>
              <a:t>17</a:t>
            </a:fld>
            <a:endParaRPr lang="en-US"/>
          </a:p>
        </p:txBody>
      </p:sp>
      <p:sp>
        <p:nvSpPr>
          <p:cNvPr id="6" name="Rounded Rectangle 5"/>
          <p:cNvSpPr/>
          <p:nvPr/>
        </p:nvSpPr>
        <p:spPr>
          <a:xfrm>
            <a:off x="4696151" y="2251116"/>
            <a:ext cx="2310705" cy="160493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34380" y="2294858"/>
            <a:ext cx="1149405" cy="276999"/>
          </a:xfrm>
          <a:prstGeom prst="rect">
            <a:avLst/>
          </a:prstGeom>
          <a:noFill/>
        </p:spPr>
        <p:txBody>
          <a:bodyPr wrap="none" rtlCol="0">
            <a:spAutoFit/>
          </a:bodyPr>
          <a:lstStyle/>
          <a:p>
            <a:r>
              <a:rPr lang="en-US" sz="1200" b="1" dirty="0" smtClean="0"/>
              <a:t>CUSTOMER</a:t>
            </a:r>
          </a:p>
        </p:txBody>
      </p:sp>
      <p:sp>
        <p:nvSpPr>
          <p:cNvPr id="8" name="TextBox 7"/>
          <p:cNvSpPr txBox="1"/>
          <p:nvPr/>
        </p:nvSpPr>
        <p:spPr>
          <a:xfrm>
            <a:off x="7440116" y="2426464"/>
            <a:ext cx="1715913" cy="276999"/>
          </a:xfrm>
          <a:prstGeom prst="rect">
            <a:avLst/>
          </a:prstGeom>
          <a:noFill/>
        </p:spPr>
        <p:txBody>
          <a:bodyPr wrap="square" rtlCol="0">
            <a:spAutoFit/>
          </a:bodyPr>
          <a:lstStyle/>
          <a:p>
            <a:r>
              <a:rPr lang="en-US" sz="1200" dirty="0" smtClean="0"/>
              <a:t>Corporate Travel</a:t>
            </a:r>
            <a:endParaRPr lang="en-US" sz="1200" dirty="0"/>
          </a:p>
        </p:txBody>
      </p:sp>
      <p:cxnSp>
        <p:nvCxnSpPr>
          <p:cNvPr id="9" name="Straight Arrow Connector 8"/>
          <p:cNvCxnSpPr/>
          <p:nvPr/>
        </p:nvCxnSpPr>
        <p:spPr>
          <a:xfrm>
            <a:off x="6697064" y="2557269"/>
            <a:ext cx="50003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477209" y="2915278"/>
            <a:ext cx="1597947" cy="276999"/>
          </a:xfrm>
          <a:prstGeom prst="rect">
            <a:avLst/>
          </a:prstGeom>
          <a:noFill/>
        </p:spPr>
        <p:txBody>
          <a:bodyPr wrap="square" rtlCol="0">
            <a:spAutoFit/>
          </a:bodyPr>
          <a:lstStyle/>
          <a:p>
            <a:r>
              <a:rPr lang="en-US" sz="1200" dirty="0" smtClean="0"/>
              <a:t>Company Benefits</a:t>
            </a:r>
            <a:endParaRPr lang="en-US" sz="1200" dirty="0"/>
          </a:p>
        </p:txBody>
      </p:sp>
      <p:sp>
        <p:nvSpPr>
          <p:cNvPr id="11" name="TextBox 10"/>
          <p:cNvSpPr txBox="1"/>
          <p:nvPr/>
        </p:nvSpPr>
        <p:spPr>
          <a:xfrm>
            <a:off x="7484319" y="3364232"/>
            <a:ext cx="1563996" cy="461665"/>
          </a:xfrm>
          <a:prstGeom prst="rect">
            <a:avLst/>
          </a:prstGeom>
          <a:noFill/>
        </p:spPr>
        <p:txBody>
          <a:bodyPr wrap="square" rtlCol="0">
            <a:spAutoFit/>
          </a:bodyPr>
          <a:lstStyle/>
          <a:p>
            <a:r>
              <a:rPr lang="en-US" sz="1200" b="1" dirty="0" smtClean="0"/>
              <a:t>IHS ERC Products</a:t>
            </a:r>
            <a:endParaRPr lang="en-US" sz="1200" b="1" dirty="0"/>
          </a:p>
        </p:txBody>
      </p:sp>
      <p:sp>
        <p:nvSpPr>
          <p:cNvPr id="12" name="Rectangle 11"/>
          <p:cNvSpPr/>
          <p:nvPr/>
        </p:nvSpPr>
        <p:spPr>
          <a:xfrm>
            <a:off x="7326007" y="2399202"/>
            <a:ext cx="114109" cy="21075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83061" y="2517234"/>
            <a:ext cx="114109" cy="21075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6729049" y="3046083"/>
            <a:ext cx="50003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357992" y="2888016"/>
            <a:ext cx="114109" cy="21075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415047" y="3006048"/>
            <a:ext cx="114109" cy="21075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6711607" y="3494635"/>
            <a:ext cx="50003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340550" y="3336568"/>
            <a:ext cx="114109" cy="21075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397604" y="3454600"/>
            <a:ext cx="114109" cy="21075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275" y="2850366"/>
            <a:ext cx="496817" cy="496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4779" y="2783787"/>
            <a:ext cx="907820" cy="58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rot="16200000">
            <a:off x="5912288" y="2885218"/>
            <a:ext cx="1473788" cy="2930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Federated Authentication</a:t>
            </a:r>
            <a:endParaRPr lang="en-US" sz="1000" dirty="0"/>
          </a:p>
        </p:txBody>
      </p:sp>
      <p:sp>
        <p:nvSpPr>
          <p:cNvPr id="23" name="Rounded Rectangle 22"/>
          <p:cNvSpPr/>
          <p:nvPr/>
        </p:nvSpPr>
        <p:spPr>
          <a:xfrm>
            <a:off x="7006856" y="3278507"/>
            <a:ext cx="2050271" cy="49013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609474" y="2041846"/>
            <a:ext cx="4465682" cy="21052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a:solidFill>
                <a:schemeClr val="tx1"/>
              </a:solidFill>
            </a:endParaRPr>
          </a:p>
          <a:p>
            <a:pPr algn="ctr"/>
            <a:r>
              <a:rPr lang="en-US" sz="1200" b="1" dirty="0" smtClean="0">
                <a:solidFill>
                  <a:schemeClr val="tx1"/>
                </a:solidFill>
              </a:rPr>
              <a:t>Single sign-on with Federated Authentication</a:t>
            </a:r>
            <a:endParaRPr lang="en-US" sz="1200" b="1" dirty="0">
              <a:solidFill>
                <a:schemeClr val="tx1"/>
              </a:solidFill>
            </a:endParaRPr>
          </a:p>
        </p:txBody>
      </p:sp>
      <p:sp>
        <p:nvSpPr>
          <p:cNvPr id="26" name="Content Placeholder 8"/>
          <p:cNvSpPr txBox="1">
            <a:spLocks/>
          </p:cNvSpPr>
          <p:nvPr/>
        </p:nvSpPr>
        <p:spPr>
          <a:xfrm>
            <a:off x="604311" y="4157349"/>
            <a:ext cx="4257964" cy="2004680"/>
          </a:xfrm>
          <a:prstGeom prst="rect">
            <a:avLst/>
          </a:prstGeom>
          <a:solidFill>
            <a:schemeClr val="bg2">
              <a:lumMod val="20000"/>
              <a:lumOff val="80000"/>
            </a:schemeClr>
          </a:solidFill>
        </p:spPr>
        <p:txBody>
          <a:bodyPr/>
          <a:lstStyle>
            <a:lvl1pPr marL="171450" indent="-171450" algn="l" defTabSz="914400" rtl="0" eaLnBrk="1" latinLnBrk="0" hangingPunct="1">
              <a:lnSpc>
                <a:spcPct val="100000"/>
              </a:lnSpc>
              <a:spcBef>
                <a:spcPts val="1000"/>
              </a:spcBef>
              <a:buClr>
                <a:schemeClr val="accent1"/>
              </a:buClr>
              <a:buFont typeface="Arial" panose="020B0604020202020204" pitchFamily="34" charset="0"/>
              <a:buChar char="•"/>
              <a:tabLst/>
              <a:defRPr sz="1400" kern="1200">
                <a:solidFill>
                  <a:schemeClr val="tx2"/>
                </a:solidFill>
                <a:latin typeface="+mn-lt"/>
                <a:ea typeface="+mn-ea"/>
                <a:cs typeface="+mn-cs"/>
              </a:defRPr>
            </a:lvl1pPr>
            <a:lvl2pPr marL="344488" indent="-173038" algn="l" defTabSz="914400" rtl="0" eaLnBrk="1" latinLnBrk="0" hangingPunct="1">
              <a:lnSpc>
                <a:spcPct val="100000"/>
              </a:lnSpc>
              <a:spcBef>
                <a:spcPts val="1000"/>
              </a:spcBef>
              <a:buClr>
                <a:schemeClr val="accent1"/>
              </a:buClr>
              <a:buFont typeface=".HelveticaNeueDeskInterface-Regular" charset="0"/>
              <a:buChar char="&gt;"/>
              <a:tabLst/>
              <a:defRPr sz="1400" kern="1200">
                <a:solidFill>
                  <a:schemeClr val="tx2"/>
                </a:solidFill>
                <a:latin typeface="+mn-lt"/>
                <a:ea typeface="+mn-ea"/>
                <a:cs typeface="+mn-cs"/>
              </a:defRPr>
            </a:lvl2pPr>
            <a:lvl3pPr marL="515938" indent="-171450" algn="l" defTabSz="914400" rtl="0" eaLnBrk="1" latinLnBrk="0" hangingPunct="1">
              <a:lnSpc>
                <a:spcPct val="100000"/>
              </a:lnSpc>
              <a:spcBef>
                <a:spcPts val="1000"/>
              </a:spcBef>
              <a:buClr>
                <a:schemeClr val="accent1"/>
              </a:buClr>
              <a:buFont typeface=".HelveticaNeueDeskInterface-Regular" charset="0"/>
              <a:buChar char="–"/>
              <a:tabLst/>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Benefits</a:t>
            </a:r>
          </a:p>
          <a:p>
            <a:pPr marL="285750" indent="-285750" fontAlgn="ctr"/>
            <a:r>
              <a:rPr lang="en-US" dirty="0" smtClean="0"/>
              <a:t>Secure, single sign on </a:t>
            </a:r>
          </a:p>
          <a:p>
            <a:pPr marL="285750" indent="-285750" fontAlgn="ctr"/>
            <a:r>
              <a:rPr lang="en-US" dirty="0" smtClean="0"/>
              <a:t>Share identity information securely</a:t>
            </a:r>
          </a:p>
          <a:p>
            <a:pPr marL="285750" indent="-285750" fontAlgn="ctr"/>
            <a:r>
              <a:rPr lang="en-US" dirty="0" smtClean="0"/>
              <a:t>Control access to corporate resources</a:t>
            </a:r>
          </a:p>
          <a:p>
            <a:pPr marL="285750" indent="-285750" fontAlgn="ctr"/>
            <a:r>
              <a:rPr lang="en-US" dirty="0" smtClean="0"/>
              <a:t>Secure standard protocols with SAML2.0</a:t>
            </a:r>
          </a:p>
          <a:p>
            <a:pPr fontAlgn="ctr"/>
            <a:endParaRPr lang="en-US" dirty="0" smtClean="0"/>
          </a:p>
          <a:p>
            <a:endParaRPr lang="en-US" b="1" dirty="0" smtClean="0"/>
          </a:p>
          <a:p>
            <a:endParaRPr lang="en-US" dirty="0"/>
          </a:p>
        </p:txBody>
      </p:sp>
      <p:sp>
        <p:nvSpPr>
          <p:cNvPr id="27" name="Title 1"/>
          <p:cNvSpPr txBox="1">
            <a:spLocks/>
          </p:cNvSpPr>
          <p:nvPr/>
        </p:nvSpPr>
        <p:spPr>
          <a:xfrm>
            <a:off x="405166" y="1463860"/>
            <a:ext cx="8460171" cy="830997"/>
          </a:xfrm>
          <a:prstGeom prst="rect">
            <a:avLst/>
          </a:prstGeom>
        </p:spPr>
        <p:txBody>
          <a:bodyPr vert="horz" wrap="square" lIns="91440" tIns="45720" rIns="91440" bIns="45720" rtlCol="0" anchor="t" anchorCtr="0">
            <a:spAutoFit/>
          </a:bodyPr>
          <a:lstStyle>
            <a:lvl1pPr algn="l" defTabSz="914400" rtl="0" eaLnBrk="1" latinLnBrk="0" hangingPunct="1">
              <a:lnSpc>
                <a:spcPct val="100000"/>
              </a:lnSpc>
              <a:spcBef>
                <a:spcPct val="0"/>
              </a:spcBef>
              <a:buNone/>
              <a:defRPr sz="2400" kern="1200">
                <a:solidFill>
                  <a:schemeClr val="accent1"/>
                </a:solidFill>
                <a:latin typeface="+mj-lt"/>
                <a:ea typeface="+mj-ea"/>
                <a:cs typeface="+mj-cs"/>
              </a:defRPr>
            </a:lvl1pPr>
          </a:lstStyle>
          <a:p>
            <a:r>
              <a:rPr lang="en-US" sz="1600" dirty="0" smtClean="0">
                <a:solidFill>
                  <a:schemeClr val="bg2">
                    <a:lumMod val="50000"/>
                  </a:schemeClr>
                </a:solidFill>
              </a:rPr>
              <a:t>Use </a:t>
            </a:r>
            <a:r>
              <a:rPr lang="en-US" sz="1600" dirty="0">
                <a:solidFill>
                  <a:schemeClr val="bg2">
                    <a:lumMod val="50000"/>
                  </a:schemeClr>
                </a:solidFill>
              </a:rPr>
              <a:t>customer’s corporate authentication for secure single sign on to IHS products</a:t>
            </a:r>
          </a:p>
          <a:p>
            <a:endParaRPr lang="en-US" sz="1600" b="1" dirty="0"/>
          </a:p>
        </p:txBody>
      </p:sp>
    </p:spTree>
    <p:extLst>
      <p:ext uri="{BB962C8B-B14F-4D97-AF65-F5344CB8AC3E}">
        <p14:creationId xmlns:p14="http://schemas.microsoft.com/office/powerpoint/2010/main" val="1989810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Account Management Plan</a:t>
            </a:r>
            <a:endParaRPr lang="en-US" dirty="0"/>
          </a:p>
        </p:txBody>
      </p:sp>
      <p:sp>
        <p:nvSpPr>
          <p:cNvPr id="4" name="Slide Number Placeholder 3"/>
          <p:cNvSpPr>
            <a:spLocks noGrp="1"/>
          </p:cNvSpPr>
          <p:nvPr>
            <p:ph type="sldNum" sz="quarter" idx="12"/>
          </p:nvPr>
        </p:nvSpPr>
        <p:spPr/>
        <p:txBody>
          <a:bodyPr/>
          <a:lstStyle/>
          <a:p>
            <a:fld id="{4704619B-9823-F845-874B-2390AC991BC7}" type="slidenum">
              <a:rPr lang="en-US" smtClean="0">
                <a:solidFill>
                  <a:srgbClr val="FFFFFF"/>
                </a:solidFill>
              </a:rPr>
              <a:pPr/>
              <a:t>18</a:t>
            </a:fld>
            <a:endParaRPr lang="en-US">
              <a:solidFill>
                <a:srgbClr val="FFFFFF"/>
              </a:solidFill>
            </a:endParaRPr>
          </a:p>
        </p:txBody>
      </p:sp>
    </p:spTree>
    <p:extLst>
      <p:ext uri="{BB962C8B-B14F-4D97-AF65-F5344CB8AC3E}">
        <p14:creationId xmlns:p14="http://schemas.microsoft.com/office/powerpoint/2010/main" val="1566223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752" y="743209"/>
            <a:ext cx="8460171" cy="461665"/>
          </a:xfrm>
        </p:spPr>
        <p:txBody>
          <a:bodyPr/>
          <a:lstStyle/>
          <a:p>
            <a:r>
              <a:rPr lang="en-US" dirty="0" smtClean="0"/>
              <a:t>XXXX EWB Switchover Account Plan</a:t>
            </a:r>
            <a:endParaRPr lang="en-US" dirty="0"/>
          </a:p>
        </p:txBody>
      </p:sp>
      <p:sp>
        <p:nvSpPr>
          <p:cNvPr id="3" name="Content Placeholder 2"/>
          <p:cNvSpPr>
            <a:spLocks noGrp="1"/>
          </p:cNvSpPr>
          <p:nvPr>
            <p:ph idx="1"/>
          </p:nvPr>
        </p:nvSpPr>
        <p:spPr>
          <a:xfrm>
            <a:off x="352753" y="1371600"/>
            <a:ext cx="8460170" cy="4189684"/>
          </a:xfrm>
        </p:spPr>
        <p:txBody>
          <a:bodyPr/>
          <a:lstStyle/>
          <a:p>
            <a:r>
              <a:rPr lang="en-US" dirty="0" smtClean="0"/>
              <a:t>Your are scheduling for Group X switchover</a:t>
            </a:r>
          </a:p>
          <a:p>
            <a:pPr lvl="1"/>
            <a:r>
              <a:rPr lang="en-US" dirty="0" smtClean="0"/>
              <a:t>Apr – Aug 2017</a:t>
            </a:r>
          </a:p>
          <a:p>
            <a:pPr lvl="1"/>
            <a:r>
              <a:rPr lang="en-US" dirty="0" smtClean="0"/>
              <a:t>May – Sep 2017</a:t>
            </a:r>
          </a:p>
          <a:p>
            <a:pPr lvl="1"/>
            <a:r>
              <a:rPr lang="en-US" dirty="0" smtClean="0"/>
              <a:t>Apr – Oct 2017</a:t>
            </a:r>
          </a:p>
          <a:p>
            <a:pPr lvl="1"/>
            <a:endParaRPr lang="en-US" dirty="0"/>
          </a:p>
          <a:p>
            <a:pPr lvl="1"/>
            <a:r>
              <a:rPr lang="en-US" dirty="0" smtClean="0"/>
              <a:t>Early Visibility provided to help your associate’s self-paced migration</a:t>
            </a:r>
          </a:p>
          <a:p>
            <a:pPr lvl="1"/>
            <a:r>
              <a:rPr lang="en-US" dirty="0" smtClean="0"/>
              <a:t>Early Visibility provided to help your administrators decide on platform defaults</a:t>
            </a:r>
          </a:p>
          <a:p>
            <a:pPr lvl="1"/>
            <a:endParaRPr lang="en-US" dirty="0"/>
          </a:p>
          <a:p>
            <a:pPr lvl="1"/>
            <a:r>
              <a:rPr lang="en-US" dirty="0" smtClean="0"/>
              <a:t>Tool for your administrators</a:t>
            </a:r>
          </a:p>
          <a:p>
            <a:pPr lvl="2"/>
            <a:r>
              <a:rPr lang="en-US" dirty="0"/>
              <a:t>90 day email template</a:t>
            </a:r>
          </a:p>
          <a:p>
            <a:pPr lvl="2"/>
            <a:r>
              <a:rPr lang="en-US" dirty="0"/>
              <a:t>60 day email template</a:t>
            </a:r>
          </a:p>
          <a:p>
            <a:pPr lvl="2"/>
            <a:r>
              <a:rPr lang="en-US" dirty="0"/>
              <a:t>30 day email template</a:t>
            </a:r>
          </a:p>
          <a:p>
            <a:pPr lvl="2"/>
            <a:r>
              <a:rPr lang="en-US" dirty="0"/>
              <a:t>EWB for standards 1 pager</a:t>
            </a:r>
          </a:p>
          <a:p>
            <a:pPr lvl="2"/>
            <a:r>
              <a:rPr lang="en-US" dirty="0"/>
              <a:t>Customer Checklist</a:t>
            </a:r>
          </a:p>
          <a:p>
            <a:pPr lvl="2"/>
            <a:r>
              <a:rPr lang="en-US" dirty="0"/>
              <a:t>Customer Account Plan Template</a:t>
            </a:r>
          </a:p>
          <a:p>
            <a:pPr lvl="1"/>
            <a:r>
              <a:rPr lang="en-US" dirty="0" smtClean="0"/>
              <a:t> </a:t>
            </a:r>
          </a:p>
        </p:txBody>
      </p:sp>
      <p:sp>
        <p:nvSpPr>
          <p:cNvPr id="4" name="Slide Number Placeholder 3"/>
          <p:cNvSpPr>
            <a:spLocks noGrp="1"/>
          </p:cNvSpPr>
          <p:nvPr>
            <p:ph type="sldNum" sz="quarter" idx="12"/>
          </p:nvPr>
        </p:nvSpPr>
        <p:spPr/>
        <p:txBody>
          <a:bodyPr/>
          <a:lstStyle/>
          <a:p>
            <a:fld id="{4704619B-9823-F845-874B-2390AC991BC7}" type="slidenum">
              <a:rPr lang="en-US" smtClean="0">
                <a:solidFill>
                  <a:srgbClr val="FFFFFF"/>
                </a:solidFill>
              </a:rPr>
              <a:pPr/>
              <a:t>19</a:t>
            </a:fld>
            <a:endParaRPr lang="en-US">
              <a:solidFill>
                <a:srgbClr val="FFFFFF"/>
              </a:solidFill>
            </a:endParaRPr>
          </a:p>
        </p:txBody>
      </p:sp>
    </p:spTree>
    <p:extLst>
      <p:ext uri="{BB962C8B-B14F-4D97-AF65-F5344CB8AC3E}">
        <p14:creationId xmlns:p14="http://schemas.microsoft.com/office/powerpoint/2010/main" val="147023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60728" y="1635259"/>
            <a:ext cx="6154471" cy="1754326"/>
          </a:xfrm>
        </p:spPr>
        <p:txBody>
          <a:bodyPr/>
          <a:lstStyle/>
          <a:p>
            <a:r>
              <a:rPr lang="en-US" sz="3600" dirty="0" smtClean="0"/>
              <a:t>Welcome to the Engineering Workbench Community!</a:t>
            </a:r>
            <a:endParaRPr lang="en-US" sz="3600" dirty="0"/>
          </a:p>
        </p:txBody>
      </p:sp>
      <p:sp>
        <p:nvSpPr>
          <p:cNvPr id="6" name="Subtitle 5"/>
          <p:cNvSpPr>
            <a:spLocks noGrp="1"/>
          </p:cNvSpPr>
          <p:nvPr>
            <p:ph type="subTitle" idx="1"/>
          </p:nvPr>
        </p:nvSpPr>
        <p:spPr/>
        <p:txBody>
          <a:bodyPr/>
          <a:lstStyle/>
          <a:p>
            <a:r>
              <a:rPr lang="en-US" dirty="0" smtClean="0"/>
              <a:t>Account Manager</a:t>
            </a:r>
            <a:endParaRPr lang="en-US" dirty="0"/>
          </a:p>
        </p:txBody>
      </p:sp>
      <p:sp>
        <p:nvSpPr>
          <p:cNvPr id="7" name="Text Placeholder 6"/>
          <p:cNvSpPr>
            <a:spLocks noGrp="1"/>
          </p:cNvSpPr>
          <p:nvPr>
            <p:ph type="body" sz="quarter" idx="11"/>
          </p:nvPr>
        </p:nvSpPr>
        <p:spPr/>
        <p:txBody>
          <a:bodyPr/>
          <a:lstStyle/>
          <a:p>
            <a:r>
              <a:rPr lang="en-US" dirty="0" smtClean="0"/>
              <a:t>Date</a:t>
            </a:r>
            <a:endParaRPr lang="en-US" dirty="0"/>
          </a:p>
        </p:txBody>
      </p:sp>
      <p:sp>
        <p:nvSpPr>
          <p:cNvPr id="4" name="Slide Number Placeholder 3"/>
          <p:cNvSpPr>
            <a:spLocks noGrp="1"/>
          </p:cNvSpPr>
          <p:nvPr>
            <p:ph type="sldNum" sz="quarter" idx="4294967295"/>
          </p:nvPr>
        </p:nvSpPr>
        <p:spPr>
          <a:xfrm>
            <a:off x="8732838" y="269875"/>
            <a:ext cx="411162" cy="153988"/>
          </a:xfrm>
        </p:spPr>
        <p:txBody>
          <a:bodyPr/>
          <a:lstStyle/>
          <a:p>
            <a:fld id="{4704619B-9823-F845-874B-2390AC991BC7}" type="slidenum">
              <a:rPr lang="en-US" smtClean="0">
                <a:solidFill>
                  <a:srgbClr val="FFFFFF"/>
                </a:solidFill>
              </a:rPr>
              <a:pPr/>
              <a:t>2</a:t>
            </a:fld>
            <a:endParaRPr lang="en-US">
              <a:solidFill>
                <a:srgbClr val="FFFFFF"/>
              </a:solidFill>
            </a:endParaRPr>
          </a:p>
        </p:txBody>
      </p:sp>
      <p:sp>
        <p:nvSpPr>
          <p:cNvPr id="9" name="Slide Number Placeholder 3"/>
          <p:cNvSpPr txBox="1">
            <a:spLocks/>
          </p:cNvSpPr>
          <p:nvPr/>
        </p:nvSpPr>
        <p:spPr>
          <a:xfrm>
            <a:off x="8274942" y="270195"/>
            <a:ext cx="411858" cy="153888"/>
          </a:xfrm>
          <a:prstGeom prst="rect">
            <a:avLst/>
          </a:prstGeom>
        </p:spPr>
        <p:txBody>
          <a:bodyPr vert="horz" wrap="square" lIns="0" tIns="0" rIns="0" bIns="0" rtlCol="0" anchor="ctr">
            <a:spAutoFit/>
          </a:bodyPr>
          <a:lstStyle>
            <a:defPPr>
              <a:defRPr lang="en-US"/>
            </a:defPPr>
            <a:lvl1pPr algn="r">
              <a:defRPr sz="1000">
                <a:solidFill>
                  <a:srgbClr val="FFFFFF"/>
                </a:solidFill>
              </a:defRPr>
            </a:lvl1pPr>
          </a:lstStyle>
          <a:p>
            <a:fld id="{1F622568-1B83-44AA-9C55-B82ECC5681E6}" type="slidenum">
              <a:rPr lang="en-US" smtClean="0">
                <a:solidFill>
                  <a:srgbClr val="00B050"/>
                </a:solidFill>
              </a:rPr>
              <a:t>2</a:t>
            </a:fld>
            <a:endParaRPr lang="en-US" dirty="0">
              <a:solidFill>
                <a:srgbClr val="00B050"/>
              </a:solidFill>
            </a:endParaRPr>
          </a:p>
        </p:txBody>
      </p:sp>
    </p:spTree>
    <p:extLst>
      <p:ext uri="{BB962C8B-B14F-4D97-AF65-F5344CB8AC3E}">
        <p14:creationId xmlns:p14="http://schemas.microsoft.com/office/powerpoint/2010/main" val="3475289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678873"/>
            <a:ext cx="9143999" cy="6179127"/>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12"/>
          </p:nvPr>
        </p:nvSpPr>
        <p:spPr/>
        <p:txBody>
          <a:bodyPr/>
          <a:lstStyle/>
          <a:p>
            <a:fld id="{4704619B-9823-F845-874B-2390AC991BC7}" type="slidenum">
              <a:rPr lang="en-US" smtClean="0">
                <a:solidFill>
                  <a:srgbClr val="FFFFFF"/>
                </a:solidFill>
              </a:rPr>
              <a:pPr/>
              <a:t>20</a:t>
            </a:fld>
            <a:endParaRPr lang="en-US">
              <a:solidFill>
                <a:srgbClr val="FFFFFF"/>
              </a:solidFill>
            </a:endParaRPr>
          </a:p>
        </p:txBody>
      </p:sp>
      <p:sp>
        <p:nvSpPr>
          <p:cNvPr id="41" name="Rectangle 40"/>
          <p:cNvSpPr/>
          <p:nvPr/>
        </p:nvSpPr>
        <p:spPr>
          <a:xfrm flipV="1">
            <a:off x="1" y="2425017"/>
            <a:ext cx="9144000" cy="668852"/>
          </a:xfrm>
          <a:prstGeom prst="rect">
            <a:avLst/>
          </a:prstGeom>
          <a:solidFill>
            <a:sysClr val="windowText" lastClr="000000">
              <a:lumMod val="65000"/>
              <a:lumOff val="35000"/>
              <a:alpha val="80000"/>
            </a:sysClr>
          </a:solidFill>
          <a:ln w="25400" cap="flat" cmpd="sng" algn="ctr">
            <a:noFill/>
            <a:prstDash val="solid"/>
          </a:ln>
          <a:effectLst>
            <a:innerShdw blurRad="114300">
              <a:prstClr val="black"/>
            </a:innerShdw>
          </a:effectLst>
        </p:spPr>
        <p:txBody>
          <a:bodyPr rtlCol="0" anchor="ctr"/>
          <a:lstStyle/>
          <a:p>
            <a:pPr algn="ctr">
              <a:defRPr/>
            </a:pPr>
            <a:endParaRPr lang="en-US" kern="0" dirty="0">
              <a:solidFill>
                <a:prstClr val="white"/>
              </a:solidFill>
              <a:latin typeface="Calibri"/>
            </a:endParaRPr>
          </a:p>
        </p:txBody>
      </p:sp>
      <p:sp>
        <p:nvSpPr>
          <p:cNvPr id="43" name="TextBox 42"/>
          <p:cNvSpPr txBox="1"/>
          <p:nvPr/>
        </p:nvSpPr>
        <p:spPr>
          <a:xfrm>
            <a:off x="209746" y="2565776"/>
            <a:ext cx="405881" cy="369332"/>
          </a:xfrm>
          <a:prstGeom prst="rect">
            <a:avLst/>
          </a:prstGeom>
          <a:noFill/>
        </p:spPr>
        <p:txBody>
          <a:bodyPr wrap="none" rtlCol="0">
            <a:spAutoFit/>
          </a:bodyPr>
          <a:lstStyle>
            <a:defPPr>
              <a:defRPr lang="en-US"/>
            </a:defPPr>
            <a:lvl1pPr algn="ctr">
              <a:defRPr>
                <a:solidFill>
                  <a:prstClr val="white">
                    <a:lumMod val="65000"/>
                  </a:prstClr>
                </a:solidFill>
                <a:latin typeface="Gill Sans MT Condensed" pitchFamily="34" charset="0"/>
              </a:defRPr>
            </a:lvl1pPr>
          </a:lstStyle>
          <a:p>
            <a:pPr>
              <a:defRPr/>
            </a:pPr>
            <a:r>
              <a:rPr lang="en-US" kern="0" dirty="0" smtClean="0"/>
              <a:t>Apr</a:t>
            </a:r>
            <a:endParaRPr lang="en-US" kern="0" dirty="0"/>
          </a:p>
        </p:txBody>
      </p:sp>
      <p:sp>
        <p:nvSpPr>
          <p:cNvPr id="44" name="TextBox 43"/>
          <p:cNvSpPr txBox="1"/>
          <p:nvPr/>
        </p:nvSpPr>
        <p:spPr>
          <a:xfrm>
            <a:off x="1593561" y="2572578"/>
            <a:ext cx="433773" cy="369332"/>
          </a:xfrm>
          <a:prstGeom prst="rect">
            <a:avLst/>
          </a:prstGeom>
          <a:noFill/>
        </p:spPr>
        <p:txBody>
          <a:bodyPr wrap="none" rtlCol="0">
            <a:spAutoFit/>
          </a:bodyPr>
          <a:lstStyle/>
          <a:p>
            <a:pPr algn="ctr"/>
            <a:r>
              <a:rPr lang="en-US" dirty="0" smtClean="0">
                <a:solidFill>
                  <a:prstClr val="white">
                    <a:lumMod val="65000"/>
                  </a:prstClr>
                </a:solidFill>
                <a:latin typeface="Gill Sans MT Condensed" pitchFamily="34" charset="0"/>
              </a:rPr>
              <a:t>May</a:t>
            </a:r>
            <a:endParaRPr lang="en-US" dirty="0">
              <a:solidFill>
                <a:prstClr val="white">
                  <a:lumMod val="65000"/>
                </a:prstClr>
              </a:solidFill>
              <a:latin typeface="Gill Sans MT Condensed" pitchFamily="34" charset="0"/>
            </a:endParaRPr>
          </a:p>
        </p:txBody>
      </p:sp>
      <p:sp>
        <p:nvSpPr>
          <p:cNvPr id="45" name="TextBox 44"/>
          <p:cNvSpPr txBox="1"/>
          <p:nvPr/>
        </p:nvSpPr>
        <p:spPr>
          <a:xfrm>
            <a:off x="3208208" y="2559931"/>
            <a:ext cx="396263" cy="369332"/>
          </a:xfrm>
          <a:prstGeom prst="rect">
            <a:avLst/>
          </a:prstGeom>
          <a:noFill/>
        </p:spPr>
        <p:txBody>
          <a:bodyPr wrap="none" rtlCol="0">
            <a:spAutoFit/>
          </a:bodyPr>
          <a:lstStyle/>
          <a:p>
            <a:pPr algn="ctr"/>
            <a:r>
              <a:rPr lang="en-US" dirty="0" smtClean="0">
                <a:solidFill>
                  <a:prstClr val="white">
                    <a:lumMod val="65000"/>
                  </a:prstClr>
                </a:solidFill>
                <a:latin typeface="Gill Sans MT Condensed" pitchFamily="34" charset="0"/>
              </a:rPr>
              <a:t>Jun</a:t>
            </a:r>
            <a:endParaRPr lang="en-US" dirty="0">
              <a:solidFill>
                <a:prstClr val="white">
                  <a:lumMod val="65000"/>
                </a:prstClr>
              </a:solidFill>
              <a:latin typeface="Gill Sans MT Condensed" pitchFamily="34" charset="0"/>
            </a:endParaRPr>
          </a:p>
        </p:txBody>
      </p:sp>
      <p:sp>
        <p:nvSpPr>
          <p:cNvPr id="46" name="TextBox 45"/>
          <p:cNvSpPr txBox="1"/>
          <p:nvPr/>
        </p:nvSpPr>
        <p:spPr>
          <a:xfrm>
            <a:off x="4899521" y="2565776"/>
            <a:ext cx="352982" cy="369332"/>
          </a:xfrm>
          <a:prstGeom prst="rect">
            <a:avLst/>
          </a:prstGeom>
          <a:noFill/>
        </p:spPr>
        <p:txBody>
          <a:bodyPr wrap="none" rtlCol="0">
            <a:spAutoFit/>
          </a:bodyPr>
          <a:lstStyle/>
          <a:p>
            <a:pPr algn="ctr"/>
            <a:r>
              <a:rPr lang="en-US" dirty="0" smtClean="0">
                <a:solidFill>
                  <a:prstClr val="white">
                    <a:lumMod val="65000"/>
                  </a:prstClr>
                </a:solidFill>
                <a:latin typeface="Gill Sans MT Condensed" pitchFamily="34" charset="0"/>
              </a:rPr>
              <a:t>Jul</a:t>
            </a:r>
            <a:endParaRPr lang="en-US" dirty="0">
              <a:solidFill>
                <a:prstClr val="white">
                  <a:lumMod val="65000"/>
                </a:prstClr>
              </a:solidFill>
              <a:latin typeface="Gill Sans MT Condensed" pitchFamily="34" charset="0"/>
            </a:endParaRPr>
          </a:p>
        </p:txBody>
      </p:sp>
      <p:sp>
        <p:nvSpPr>
          <p:cNvPr id="47" name="TextBox 46"/>
          <p:cNvSpPr txBox="1"/>
          <p:nvPr/>
        </p:nvSpPr>
        <p:spPr>
          <a:xfrm>
            <a:off x="6547553" y="2565776"/>
            <a:ext cx="425117" cy="369332"/>
          </a:xfrm>
          <a:prstGeom prst="rect">
            <a:avLst/>
          </a:prstGeom>
          <a:noFill/>
        </p:spPr>
        <p:txBody>
          <a:bodyPr wrap="none" rtlCol="0">
            <a:spAutoFit/>
          </a:bodyPr>
          <a:lstStyle/>
          <a:p>
            <a:pPr algn="ctr"/>
            <a:r>
              <a:rPr lang="en-US" dirty="0" smtClean="0">
                <a:solidFill>
                  <a:prstClr val="white">
                    <a:lumMod val="65000"/>
                  </a:prstClr>
                </a:solidFill>
                <a:latin typeface="Gill Sans MT Condensed" pitchFamily="34" charset="0"/>
              </a:rPr>
              <a:t>Aug</a:t>
            </a:r>
            <a:endParaRPr lang="en-US" dirty="0">
              <a:solidFill>
                <a:prstClr val="white">
                  <a:lumMod val="65000"/>
                </a:prstClr>
              </a:solidFill>
              <a:latin typeface="Gill Sans MT Condensed" pitchFamily="34" charset="0"/>
            </a:endParaRPr>
          </a:p>
        </p:txBody>
      </p:sp>
      <p:cxnSp>
        <p:nvCxnSpPr>
          <p:cNvPr id="60" name="Straight Connector 59"/>
          <p:cNvCxnSpPr/>
          <p:nvPr/>
        </p:nvCxnSpPr>
        <p:spPr>
          <a:xfrm>
            <a:off x="1783431" y="3196585"/>
            <a:ext cx="14120" cy="3136232"/>
          </a:xfrm>
          <a:prstGeom prst="line">
            <a:avLst/>
          </a:prstGeom>
          <a:noFill/>
          <a:ln w="38100" cap="flat" cmpd="sng" algn="ctr">
            <a:solidFill>
              <a:srgbClr val="FF0000"/>
            </a:solidFill>
            <a:prstDash val="dash"/>
          </a:ln>
          <a:effectLst/>
        </p:spPr>
      </p:cxnSp>
      <p:sp>
        <p:nvSpPr>
          <p:cNvPr id="11" name="Rounded Rectangle 10"/>
          <p:cNvSpPr/>
          <p:nvPr/>
        </p:nvSpPr>
        <p:spPr>
          <a:xfrm>
            <a:off x="2157258" y="4267201"/>
            <a:ext cx="966942" cy="4571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Notice #1</a:t>
            </a:r>
            <a:endParaRPr lang="en-US" sz="1200" dirty="0">
              <a:solidFill>
                <a:schemeClr val="tx1"/>
              </a:solidFill>
            </a:endParaRPr>
          </a:p>
        </p:txBody>
      </p:sp>
      <p:sp>
        <p:nvSpPr>
          <p:cNvPr id="75" name="Rounded Rectangle 74"/>
          <p:cNvSpPr/>
          <p:nvPr/>
        </p:nvSpPr>
        <p:spPr>
          <a:xfrm>
            <a:off x="3580981" y="4252965"/>
            <a:ext cx="90863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Notice #2</a:t>
            </a:r>
            <a:endParaRPr lang="en-US" sz="1200" dirty="0">
              <a:solidFill>
                <a:schemeClr val="tx1"/>
              </a:solidFill>
            </a:endParaRPr>
          </a:p>
        </p:txBody>
      </p:sp>
      <p:sp>
        <p:nvSpPr>
          <p:cNvPr id="76" name="Rounded Rectangle 75"/>
          <p:cNvSpPr/>
          <p:nvPr/>
        </p:nvSpPr>
        <p:spPr>
          <a:xfrm>
            <a:off x="4984710" y="4267202"/>
            <a:ext cx="908630" cy="457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Notice #3</a:t>
            </a:r>
            <a:endParaRPr lang="en-US" sz="1200" dirty="0">
              <a:solidFill>
                <a:schemeClr val="tx1"/>
              </a:solidFill>
            </a:endParaRPr>
          </a:p>
        </p:txBody>
      </p:sp>
      <p:sp>
        <p:nvSpPr>
          <p:cNvPr id="13" name="4-Point Star 12"/>
          <p:cNvSpPr/>
          <p:nvPr/>
        </p:nvSpPr>
        <p:spPr>
          <a:xfrm>
            <a:off x="6588605" y="4322575"/>
            <a:ext cx="683316" cy="35346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7" name="Rounded Rectangle 76"/>
          <p:cNvSpPr/>
          <p:nvPr/>
        </p:nvSpPr>
        <p:spPr>
          <a:xfrm>
            <a:off x="8196115" y="4322575"/>
            <a:ext cx="908630" cy="4421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Follow up</a:t>
            </a:r>
            <a:endParaRPr lang="en-US" sz="1200" dirty="0">
              <a:solidFill>
                <a:schemeClr val="tx1"/>
              </a:solidFill>
            </a:endParaRPr>
          </a:p>
        </p:txBody>
      </p:sp>
      <p:sp>
        <p:nvSpPr>
          <p:cNvPr id="7" name="TextBox 6"/>
          <p:cNvSpPr txBox="1"/>
          <p:nvPr/>
        </p:nvSpPr>
        <p:spPr>
          <a:xfrm>
            <a:off x="2522566" y="1816946"/>
            <a:ext cx="5041224" cy="369332"/>
          </a:xfrm>
          <a:prstGeom prst="rect">
            <a:avLst/>
          </a:prstGeom>
          <a:noFill/>
        </p:spPr>
        <p:txBody>
          <a:bodyPr wrap="square" rtlCol="0">
            <a:spAutoFit/>
          </a:bodyPr>
          <a:lstStyle/>
          <a:p>
            <a:r>
              <a:rPr lang="en-US" dirty="0" smtClean="0"/>
              <a:t>XXXXXX EWB Switchover Schedule</a:t>
            </a:r>
            <a:endParaRPr lang="en-US" dirty="0"/>
          </a:p>
        </p:txBody>
      </p:sp>
      <p:sp>
        <p:nvSpPr>
          <p:cNvPr id="51" name="Isosceles Triangle 50"/>
          <p:cNvSpPr/>
          <p:nvPr/>
        </p:nvSpPr>
        <p:spPr>
          <a:xfrm>
            <a:off x="1564085" y="6332817"/>
            <a:ext cx="497302" cy="457200"/>
          </a:xfrm>
          <a:prstGeom prst="triangle">
            <a:avLst/>
          </a:prstGeom>
          <a:solidFill>
            <a:srgbClr val="FF0000"/>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54" name="TextBox 53"/>
          <p:cNvSpPr txBox="1"/>
          <p:nvPr/>
        </p:nvSpPr>
        <p:spPr>
          <a:xfrm>
            <a:off x="1609796" y="6452988"/>
            <a:ext cx="668704" cy="307777"/>
          </a:xfrm>
          <a:prstGeom prst="rect">
            <a:avLst/>
          </a:prstGeom>
          <a:noFill/>
        </p:spPr>
        <p:txBody>
          <a:bodyPr wrap="square" rtlCol="0">
            <a:spAutoFit/>
          </a:bodyPr>
          <a:lstStyle/>
          <a:p>
            <a:r>
              <a:rPr lang="en-US" sz="1400" dirty="0">
                <a:solidFill>
                  <a:prstClr val="black"/>
                </a:solidFill>
                <a:latin typeface="Calibri"/>
              </a:rPr>
              <a:t>2.0</a:t>
            </a:r>
          </a:p>
        </p:txBody>
      </p:sp>
      <p:sp>
        <p:nvSpPr>
          <p:cNvPr id="55" name="Rounded Rectangle 54"/>
          <p:cNvSpPr/>
          <p:nvPr/>
        </p:nvSpPr>
        <p:spPr>
          <a:xfrm>
            <a:off x="0" y="4252965"/>
            <a:ext cx="1783430" cy="471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Early Visibility</a:t>
            </a:r>
          </a:p>
          <a:p>
            <a:pPr algn="ctr"/>
            <a:r>
              <a:rPr lang="en-US" sz="1200" dirty="0" smtClean="0">
                <a:solidFill>
                  <a:schemeClr val="tx1"/>
                </a:solidFill>
              </a:rPr>
              <a:t>begins</a:t>
            </a:r>
            <a:endParaRPr lang="en-US" sz="1200" dirty="0">
              <a:solidFill>
                <a:schemeClr val="tx1"/>
              </a:solidFill>
            </a:endParaRPr>
          </a:p>
        </p:txBody>
      </p:sp>
      <p:sp>
        <p:nvSpPr>
          <p:cNvPr id="3" name="Rounded Rectangle 2"/>
          <p:cNvSpPr/>
          <p:nvPr/>
        </p:nvSpPr>
        <p:spPr>
          <a:xfrm>
            <a:off x="4984710" y="3921596"/>
            <a:ext cx="1887085" cy="290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Training</a:t>
            </a:r>
            <a:r>
              <a:rPr lang="en-US" dirty="0" smtClean="0"/>
              <a:t> </a:t>
            </a:r>
            <a:endParaRPr lang="en-US" dirty="0"/>
          </a:p>
        </p:txBody>
      </p:sp>
      <p:sp>
        <p:nvSpPr>
          <p:cNvPr id="56" name="Rounded Rectangle 55"/>
          <p:cNvSpPr/>
          <p:nvPr/>
        </p:nvSpPr>
        <p:spPr>
          <a:xfrm>
            <a:off x="1673787" y="4930825"/>
            <a:ext cx="966942" cy="45719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Notice #1</a:t>
            </a:r>
            <a:endParaRPr lang="en-US" sz="1200" dirty="0">
              <a:solidFill>
                <a:schemeClr val="tx1"/>
              </a:solidFill>
            </a:endParaRPr>
          </a:p>
        </p:txBody>
      </p:sp>
      <p:sp>
        <p:nvSpPr>
          <p:cNvPr id="57" name="Rounded Rectangle 56"/>
          <p:cNvSpPr/>
          <p:nvPr/>
        </p:nvSpPr>
        <p:spPr>
          <a:xfrm>
            <a:off x="2871363" y="4916589"/>
            <a:ext cx="908630" cy="4572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Notice #2</a:t>
            </a:r>
            <a:endParaRPr lang="en-US" sz="1200" dirty="0">
              <a:solidFill>
                <a:schemeClr val="tx1"/>
              </a:solidFill>
            </a:endParaRPr>
          </a:p>
        </p:txBody>
      </p:sp>
      <p:sp>
        <p:nvSpPr>
          <p:cNvPr id="58" name="Rounded Rectangle 57"/>
          <p:cNvSpPr/>
          <p:nvPr/>
        </p:nvSpPr>
        <p:spPr>
          <a:xfrm>
            <a:off x="4152137" y="4915650"/>
            <a:ext cx="908630" cy="45719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Notice #3</a:t>
            </a:r>
            <a:endParaRPr lang="en-US" sz="1200" dirty="0">
              <a:solidFill>
                <a:schemeClr val="tx1"/>
              </a:solidFill>
            </a:endParaRPr>
          </a:p>
        </p:txBody>
      </p:sp>
      <p:sp>
        <p:nvSpPr>
          <p:cNvPr id="65" name="Rounded Rectangle 64"/>
          <p:cNvSpPr/>
          <p:nvPr/>
        </p:nvSpPr>
        <p:spPr>
          <a:xfrm>
            <a:off x="5333697" y="4928576"/>
            <a:ext cx="966942" cy="45719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Checklist Complete</a:t>
            </a:r>
            <a:endParaRPr lang="en-US" sz="1200" dirty="0">
              <a:solidFill>
                <a:schemeClr val="tx1"/>
              </a:solidFill>
            </a:endParaRPr>
          </a:p>
        </p:txBody>
      </p:sp>
      <p:sp>
        <p:nvSpPr>
          <p:cNvPr id="4" name="TextBox 3"/>
          <p:cNvSpPr txBox="1"/>
          <p:nvPr/>
        </p:nvSpPr>
        <p:spPr>
          <a:xfrm>
            <a:off x="8305800" y="6522160"/>
            <a:ext cx="762000" cy="230832"/>
          </a:xfrm>
          <a:prstGeom prst="rect">
            <a:avLst/>
          </a:prstGeom>
          <a:noFill/>
        </p:spPr>
        <p:txBody>
          <a:bodyPr wrap="square" rtlCol="0">
            <a:spAutoFit/>
          </a:bodyPr>
          <a:lstStyle/>
          <a:p>
            <a:r>
              <a:rPr lang="en-US" sz="900" dirty="0" smtClean="0"/>
              <a:t>Group 1</a:t>
            </a:r>
            <a:endParaRPr lang="en-US" sz="900" dirty="0"/>
          </a:p>
        </p:txBody>
      </p:sp>
      <p:sp>
        <p:nvSpPr>
          <p:cNvPr id="66" name="Rounded Rectangle 65"/>
          <p:cNvSpPr/>
          <p:nvPr/>
        </p:nvSpPr>
        <p:spPr>
          <a:xfrm>
            <a:off x="7238848" y="4911337"/>
            <a:ext cx="966942" cy="45719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System Check</a:t>
            </a:r>
            <a:endParaRPr lang="en-US" sz="1200" dirty="0">
              <a:solidFill>
                <a:schemeClr val="tx1"/>
              </a:solidFill>
            </a:endParaRPr>
          </a:p>
        </p:txBody>
      </p:sp>
      <p:sp>
        <p:nvSpPr>
          <p:cNvPr id="67" name="Rounded Rectangle 66"/>
          <p:cNvSpPr/>
          <p:nvPr/>
        </p:nvSpPr>
        <p:spPr>
          <a:xfrm>
            <a:off x="570452" y="831798"/>
            <a:ext cx="1952113" cy="364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IHS Market Action</a:t>
            </a:r>
            <a:endParaRPr lang="en-US" sz="1200" dirty="0">
              <a:solidFill>
                <a:schemeClr val="tx1"/>
              </a:solidFill>
            </a:endParaRPr>
          </a:p>
        </p:txBody>
      </p:sp>
      <p:sp>
        <p:nvSpPr>
          <p:cNvPr id="68" name="Rounded Rectangle 67"/>
          <p:cNvSpPr/>
          <p:nvPr/>
        </p:nvSpPr>
        <p:spPr>
          <a:xfrm>
            <a:off x="547587" y="1316483"/>
            <a:ext cx="1974978" cy="36636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Customer Action</a:t>
            </a:r>
            <a:endParaRPr lang="en-US" sz="1200" dirty="0">
              <a:solidFill>
                <a:schemeClr val="tx1"/>
              </a:solidFill>
            </a:endParaRPr>
          </a:p>
        </p:txBody>
      </p:sp>
    </p:spTree>
    <p:extLst>
      <p:ext uri="{BB962C8B-B14F-4D97-AF65-F5344CB8AC3E}">
        <p14:creationId xmlns:p14="http://schemas.microsoft.com/office/powerpoint/2010/main" val="2206732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678873"/>
            <a:ext cx="9143999" cy="6179127"/>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12"/>
          </p:nvPr>
        </p:nvSpPr>
        <p:spPr/>
        <p:txBody>
          <a:bodyPr/>
          <a:lstStyle/>
          <a:p>
            <a:fld id="{4704619B-9823-F845-874B-2390AC991BC7}" type="slidenum">
              <a:rPr lang="en-US" smtClean="0">
                <a:solidFill>
                  <a:srgbClr val="FFFFFF"/>
                </a:solidFill>
              </a:rPr>
              <a:pPr/>
              <a:t>21</a:t>
            </a:fld>
            <a:endParaRPr lang="en-US">
              <a:solidFill>
                <a:srgbClr val="FFFFFF"/>
              </a:solidFill>
            </a:endParaRPr>
          </a:p>
        </p:txBody>
      </p:sp>
      <p:sp>
        <p:nvSpPr>
          <p:cNvPr id="41" name="Rectangle 40"/>
          <p:cNvSpPr/>
          <p:nvPr/>
        </p:nvSpPr>
        <p:spPr>
          <a:xfrm flipV="1">
            <a:off x="1" y="2425017"/>
            <a:ext cx="9144000" cy="668852"/>
          </a:xfrm>
          <a:prstGeom prst="rect">
            <a:avLst/>
          </a:prstGeom>
          <a:solidFill>
            <a:sysClr val="windowText" lastClr="000000">
              <a:lumMod val="65000"/>
              <a:lumOff val="35000"/>
              <a:alpha val="80000"/>
            </a:sysClr>
          </a:solidFill>
          <a:ln w="25400" cap="flat" cmpd="sng" algn="ctr">
            <a:noFill/>
            <a:prstDash val="solid"/>
          </a:ln>
          <a:effectLst>
            <a:innerShdw blurRad="114300">
              <a:prstClr val="black"/>
            </a:innerShdw>
          </a:effectLst>
        </p:spPr>
        <p:txBody>
          <a:bodyPr rtlCol="0" anchor="ctr"/>
          <a:lstStyle/>
          <a:p>
            <a:pPr algn="ctr">
              <a:defRPr/>
            </a:pPr>
            <a:endParaRPr lang="en-US" kern="0" dirty="0">
              <a:solidFill>
                <a:prstClr val="white"/>
              </a:solidFill>
              <a:latin typeface="Calibri"/>
            </a:endParaRPr>
          </a:p>
        </p:txBody>
      </p:sp>
      <p:cxnSp>
        <p:nvCxnSpPr>
          <p:cNvPr id="60" name="Straight Connector 59"/>
          <p:cNvCxnSpPr/>
          <p:nvPr/>
        </p:nvCxnSpPr>
        <p:spPr>
          <a:xfrm>
            <a:off x="269631" y="3196585"/>
            <a:ext cx="14120" cy="3136232"/>
          </a:xfrm>
          <a:prstGeom prst="line">
            <a:avLst/>
          </a:prstGeom>
          <a:noFill/>
          <a:ln w="38100" cap="flat" cmpd="sng" algn="ctr">
            <a:solidFill>
              <a:srgbClr val="FF0000"/>
            </a:solidFill>
            <a:prstDash val="dash"/>
          </a:ln>
          <a:effectLst/>
        </p:spPr>
      </p:cxnSp>
      <p:sp>
        <p:nvSpPr>
          <p:cNvPr id="11" name="Rounded Rectangle 10"/>
          <p:cNvSpPr/>
          <p:nvPr/>
        </p:nvSpPr>
        <p:spPr>
          <a:xfrm>
            <a:off x="2157258" y="4267201"/>
            <a:ext cx="966942" cy="4571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Notice #1</a:t>
            </a:r>
            <a:endParaRPr lang="en-US" sz="1200" dirty="0">
              <a:solidFill>
                <a:schemeClr val="tx1"/>
              </a:solidFill>
            </a:endParaRPr>
          </a:p>
        </p:txBody>
      </p:sp>
      <p:sp>
        <p:nvSpPr>
          <p:cNvPr id="75" name="Rounded Rectangle 74"/>
          <p:cNvSpPr/>
          <p:nvPr/>
        </p:nvSpPr>
        <p:spPr>
          <a:xfrm>
            <a:off x="3580981" y="4252965"/>
            <a:ext cx="90863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Notice #2</a:t>
            </a:r>
            <a:endParaRPr lang="en-US" sz="1200" dirty="0">
              <a:solidFill>
                <a:schemeClr val="tx1"/>
              </a:solidFill>
            </a:endParaRPr>
          </a:p>
        </p:txBody>
      </p:sp>
      <p:sp>
        <p:nvSpPr>
          <p:cNvPr id="76" name="Rounded Rectangle 75"/>
          <p:cNvSpPr/>
          <p:nvPr/>
        </p:nvSpPr>
        <p:spPr>
          <a:xfrm>
            <a:off x="4984710" y="4267202"/>
            <a:ext cx="908630" cy="457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Notice #3</a:t>
            </a:r>
            <a:endParaRPr lang="en-US" sz="1200" dirty="0">
              <a:solidFill>
                <a:schemeClr val="tx1"/>
              </a:solidFill>
            </a:endParaRPr>
          </a:p>
        </p:txBody>
      </p:sp>
      <p:sp>
        <p:nvSpPr>
          <p:cNvPr id="13" name="4-Point Star 12"/>
          <p:cNvSpPr/>
          <p:nvPr/>
        </p:nvSpPr>
        <p:spPr>
          <a:xfrm>
            <a:off x="6588605" y="4322575"/>
            <a:ext cx="683316" cy="35346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7" name="Rounded Rectangle 76"/>
          <p:cNvSpPr/>
          <p:nvPr/>
        </p:nvSpPr>
        <p:spPr>
          <a:xfrm>
            <a:off x="8196115" y="4322575"/>
            <a:ext cx="908630" cy="4421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Follow up</a:t>
            </a:r>
            <a:endParaRPr lang="en-US" sz="1200" dirty="0">
              <a:solidFill>
                <a:schemeClr val="tx1"/>
              </a:solidFill>
            </a:endParaRPr>
          </a:p>
        </p:txBody>
      </p:sp>
      <p:sp>
        <p:nvSpPr>
          <p:cNvPr id="7" name="TextBox 6"/>
          <p:cNvSpPr txBox="1"/>
          <p:nvPr/>
        </p:nvSpPr>
        <p:spPr>
          <a:xfrm>
            <a:off x="2522566" y="1816946"/>
            <a:ext cx="5041224" cy="369332"/>
          </a:xfrm>
          <a:prstGeom prst="rect">
            <a:avLst/>
          </a:prstGeom>
          <a:noFill/>
        </p:spPr>
        <p:txBody>
          <a:bodyPr wrap="square" rtlCol="0">
            <a:spAutoFit/>
          </a:bodyPr>
          <a:lstStyle/>
          <a:p>
            <a:r>
              <a:rPr lang="en-US" dirty="0" smtClean="0"/>
              <a:t>XXXXXX EWB Switchover Schedule</a:t>
            </a:r>
            <a:endParaRPr lang="en-US" dirty="0"/>
          </a:p>
        </p:txBody>
      </p:sp>
      <p:sp>
        <p:nvSpPr>
          <p:cNvPr id="51" name="Isosceles Triangle 50"/>
          <p:cNvSpPr/>
          <p:nvPr/>
        </p:nvSpPr>
        <p:spPr>
          <a:xfrm>
            <a:off x="50285" y="6332817"/>
            <a:ext cx="497302" cy="457200"/>
          </a:xfrm>
          <a:prstGeom prst="triangle">
            <a:avLst/>
          </a:prstGeom>
          <a:solidFill>
            <a:srgbClr val="FF0000"/>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54" name="TextBox 53"/>
          <p:cNvSpPr txBox="1"/>
          <p:nvPr/>
        </p:nvSpPr>
        <p:spPr>
          <a:xfrm>
            <a:off x="95996" y="6452988"/>
            <a:ext cx="668704" cy="307777"/>
          </a:xfrm>
          <a:prstGeom prst="rect">
            <a:avLst/>
          </a:prstGeom>
          <a:noFill/>
        </p:spPr>
        <p:txBody>
          <a:bodyPr wrap="square" rtlCol="0">
            <a:spAutoFit/>
          </a:bodyPr>
          <a:lstStyle/>
          <a:p>
            <a:r>
              <a:rPr lang="en-US" sz="1400" dirty="0">
                <a:solidFill>
                  <a:prstClr val="black"/>
                </a:solidFill>
                <a:latin typeface="Calibri"/>
              </a:rPr>
              <a:t>2.0</a:t>
            </a:r>
          </a:p>
        </p:txBody>
      </p:sp>
      <p:sp>
        <p:nvSpPr>
          <p:cNvPr id="55" name="Rounded Rectangle 54"/>
          <p:cNvSpPr/>
          <p:nvPr/>
        </p:nvSpPr>
        <p:spPr>
          <a:xfrm>
            <a:off x="0" y="4252965"/>
            <a:ext cx="1568303" cy="471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Early Visibility</a:t>
            </a:r>
          </a:p>
          <a:p>
            <a:pPr algn="ctr"/>
            <a:r>
              <a:rPr lang="en-US" sz="1200" dirty="0" smtClean="0">
                <a:solidFill>
                  <a:schemeClr val="tx1"/>
                </a:solidFill>
              </a:rPr>
              <a:t>begins</a:t>
            </a:r>
            <a:endParaRPr lang="en-US" sz="1200" dirty="0">
              <a:solidFill>
                <a:schemeClr val="tx1"/>
              </a:solidFill>
            </a:endParaRPr>
          </a:p>
        </p:txBody>
      </p:sp>
      <p:sp>
        <p:nvSpPr>
          <p:cNvPr id="3" name="Rounded Rectangle 2"/>
          <p:cNvSpPr/>
          <p:nvPr/>
        </p:nvSpPr>
        <p:spPr>
          <a:xfrm>
            <a:off x="4984710" y="3921596"/>
            <a:ext cx="1887085" cy="290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Training</a:t>
            </a:r>
            <a:r>
              <a:rPr lang="en-US" dirty="0" smtClean="0"/>
              <a:t> </a:t>
            </a:r>
            <a:endParaRPr lang="en-US" dirty="0"/>
          </a:p>
        </p:txBody>
      </p:sp>
      <p:sp>
        <p:nvSpPr>
          <p:cNvPr id="56" name="Rounded Rectangle 55"/>
          <p:cNvSpPr/>
          <p:nvPr/>
        </p:nvSpPr>
        <p:spPr>
          <a:xfrm>
            <a:off x="1673787" y="4930825"/>
            <a:ext cx="966942" cy="45719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Notice #1</a:t>
            </a:r>
            <a:endParaRPr lang="en-US" sz="1200" dirty="0">
              <a:solidFill>
                <a:schemeClr val="tx1"/>
              </a:solidFill>
            </a:endParaRPr>
          </a:p>
        </p:txBody>
      </p:sp>
      <p:sp>
        <p:nvSpPr>
          <p:cNvPr id="57" name="Rounded Rectangle 56"/>
          <p:cNvSpPr/>
          <p:nvPr/>
        </p:nvSpPr>
        <p:spPr>
          <a:xfrm>
            <a:off x="2871363" y="4916589"/>
            <a:ext cx="908630" cy="4572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Notice #2</a:t>
            </a:r>
            <a:endParaRPr lang="en-US" sz="1200" dirty="0">
              <a:solidFill>
                <a:schemeClr val="tx1"/>
              </a:solidFill>
            </a:endParaRPr>
          </a:p>
        </p:txBody>
      </p:sp>
      <p:sp>
        <p:nvSpPr>
          <p:cNvPr id="58" name="Rounded Rectangle 57"/>
          <p:cNvSpPr/>
          <p:nvPr/>
        </p:nvSpPr>
        <p:spPr>
          <a:xfrm>
            <a:off x="4152137" y="4915650"/>
            <a:ext cx="908630" cy="45719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Notice #3</a:t>
            </a:r>
            <a:endParaRPr lang="en-US" sz="1200" dirty="0">
              <a:solidFill>
                <a:schemeClr val="tx1"/>
              </a:solidFill>
            </a:endParaRPr>
          </a:p>
        </p:txBody>
      </p:sp>
      <p:sp>
        <p:nvSpPr>
          <p:cNvPr id="65" name="Rounded Rectangle 64"/>
          <p:cNvSpPr/>
          <p:nvPr/>
        </p:nvSpPr>
        <p:spPr>
          <a:xfrm>
            <a:off x="5333697" y="4928576"/>
            <a:ext cx="966942" cy="45719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Checklist Complete</a:t>
            </a:r>
            <a:endParaRPr lang="en-US" sz="1200" dirty="0">
              <a:solidFill>
                <a:schemeClr val="tx1"/>
              </a:solidFill>
            </a:endParaRPr>
          </a:p>
        </p:txBody>
      </p:sp>
      <p:sp>
        <p:nvSpPr>
          <p:cNvPr id="4" name="TextBox 3"/>
          <p:cNvSpPr txBox="1"/>
          <p:nvPr/>
        </p:nvSpPr>
        <p:spPr>
          <a:xfrm>
            <a:off x="8305800" y="6522160"/>
            <a:ext cx="762000" cy="230832"/>
          </a:xfrm>
          <a:prstGeom prst="rect">
            <a:avLst/>
          </a:prstGeom>
          <a:noFill/>
        </p:spPr>
        <p:txBody>
          <a:bodyPr wrap="square" rtlCol="0">
            <a:spAutoFit/>
          </a:bodyPr>
          <a:lstStyle/>
          <a:p>
            <a:r>
              <a:rPr lang="en-US" sz="900" dirty="0" smtClean="0"/>
              <a:t>Group 2</a:t>
            </a:r>
            <a:endParaRPr lang="en-US" sz="900" dirty="0"/>
          </a:p>
        </p:txBody>
      </p:sp>
      <p:sp>
        <p:nvSpPr>
          <p:cNvPr id="66" name="Rounded Rectangle 65"/>
          <p:cNvSpPr/>
          <p:nvPr/>
        </p:nvSpPr>
        <p:spPr>
          <a:xfrm>
            <a:off x="7238848" y="4911337"/>
            <a:ext cx="966942" cy="45719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System Check</a:t>
            </a:r>
            <a:endParaRPr lang="en-US" sz="1200" dirty="0">
              <a:solidFill>
                <a:schemeClr val="tx1"/>
              </a:solidFill>
            </a:endParaRPr>
          </a:p>
        </p:txBody>
      </p:sp>
      <p:sp>
        <p:nvSpPr>
          <p:cNvPr id="28" name="TextBox 27"/>
          <p:cNvSpPr txBox="1"/>
          <p:nvPr/>
        </p:nvSpPr>
        <p:spPr>
          <a:xfrm>
            <a:off x="8295560" y="2628135"/>
            <a:ext cx="399469" cy="369332"/>
          </a:xfrm>
          <a:prstGeom prst="rect">
            <a:avLst/>
          </a:prstGeom>
          <a:noFill/>
        </p:spPr>
        <p:txBody>
          <a:bodyPr wrap="none" rtlCol="0">
            <a:spAutoFit/>
          </a:bodyPr>
          <a:lstStyle>
            <a:defPPr>
              <a:defRPr lang="en-US"/>
            </a:defPPr>
            <a:lvl1pPr algn="ctr">
              <a:defRPr>
                <a:solidFill>
                  <a:prstClr val="white">
                    <a:lumMod val="65000"/>
                  </a:prstClr>
                </a:solidFill>
                <a:latin typeface="Gill Sans MT Condensed" pitchFamily="34" charset="0"/>
              </a:defRPr>
            </a:lvl1pPr>
          </a:lstStyle>
          <a:p>
            <a:pPr>
              <a:defRPr/>
            </a:pPr>
            <a:r>
              <a:rPr lang="en-US" kern="0" dirty="0" smtClean="0"/>
              <a:t>Oct</a:t>
            </a:r>
            <a:endParaRPr lang="en-US" kern="0" dirty="0"/>
          </a:p>
        </p:txBody>
      </p:sp>
      <p:sp>
        <p:nvSpPr>
          <p:cNvPr id="29" name="TextBox 28"/>
          <p:cNvSpPr txBox="1"/>
          <p:nvPr/>
        </p:nvSpPr>
        <p:spPr>
          <a:xfrm>
            <a:off x="101187" y="2625935"/>
            <a:ext cx="433773" cy="369332"/>
          </a:xfrm>
          <a:prstGeom prst="rect">
            <a:avLst/>
          </a:prstGeom>
          <a:noFill/>
        </p:spPr>
        <p:txBody>
          <a:bodyPr wrap="none" rtlCol="0">
            <a:spAutoFit/>
          </a:bodyPr>
          <a:lstStyle/>
          <a:p>
            <a:pPr algn="ctr"/>
            <a:r>
              <a:rPr lang="en-US" dirty="0" smtClean="0">
                <a:solidFill>
                  <a:prstClr val="white">
                    <a:lumMod val="65000"/>
                  </a:prstClr>
                </a:solidFill>
                <a:latin typeface="Gill Sans MT Condensed" pitchFamily="34" charset="0"/>
              </a:rPr>
              <a:t>May</a:t>
            </a:r>
            <a:endParaRPr lang="en-US" dirty="0">
              <a:solidFill>
                <a:prstClr val="white">
                  <a:lumMod val="65000"/>
                </a:prstClr>
              </a:solidFill>
              <a:latin typeface="Gill Sans MT Condensed" pitchFamily="34" charset="0"/>
            </a:endParaRPr>
          </a:p>
        </p:txBody>
      </p:sp>
      <p:sp>
        <p:nvSpPr>
          <p:cNvPr id="30" name="TextBox 29"/>
          <p:cNvSpPr txBox="1"/>
          <p:nvPr/>
        </p:nvSpPr>
        <p:spPr>
          <a:xfrm>
            <a:off x="1852035" y="2628135"/>
            <a:ext cx="396263" cy="369332"/>
          </a:xfrm>
          <a:prstGeom prst="rect">
            <a:avLst/>
          </a:prstGeom>
          <a:noFill/>
        </p:spPr>
        <p:txBody>
          <a:bodyPr wrap="none" rtlCol="0">
            <a:spAutoFit/>
          </a:bodyPr>
          <a:lstStyle/>
          <a:p>
            <a:pPr algn="ctr"/>
            <a:r>
              <a:rPr lang="en-US" dirty="0" smtClean="0">
                <a:solidFill>
                  <a:prstClr val="white">
                    <a:lumMod val="65000"/>
                  </a:prstClr>
                </a:solidFill>
                <a:latin typeface="Gill Sans MT Condensed" pitchFamily="34" charset="0"/>
              </a:rPr>
              <a:t>Jun</a:t>
            </a:r>
            <a:endParaRPr lang="en-US" dirty="0">
              <a:solidFill>
                <a:prstClr val="white">
                  <a:lumMod val="65000"/>
                </a:prstClr>
              </a:solidFill>
              <a:latin typeface="Gill Sans MT Condensed" pitchFamily="34" charset="0"/>
            </a:endParaRPr>
          </a:p>
        </p:txBody>
      </p:sp>
      <p:sp>
        <p:nvSpPr>
          <p:cNvPr id="31" name="TextBox 30"/>
          <p:cNvSpPr txBox="1"/>
          <p:nvPr/>
        </p:nvSpPr>
        <p:spPr>
          <a:xfrm>
            <a:off x="3559431" y="2617848"/>
            <a:ext cx="352982" cy="369332"/>
          </a:xfrm>
          <a:prstGeom prst="rect">
            <a:avLst/>
          </a:prstGeom>
          <a:noFill/>
        </p:spPr>
        <p:txBody>
          <a:bodyPr wrap="none" rtlCol="0">
            <a:spAutoFit/>
          </a:bodyPr>
          <a:lstStyle/>
          <a:p>
            <a:pPr algn="ctr"/>
            <a:r>
              <a:rPr lang="en-US" dirty="0" smtClean="0">
                <a:solidFill>
                  <a:prstClr val="white">
                    <a:lumMod val="65000"/>
                  </a:prstClr>
                </a:solidFill>
                <a:latin typeface="Gill Sans MT Condensed" pitchFamily="34" charset="0"/>
              </a:rPr>
              <a:t>Jul</a:t>
            </a:r>
            <a:endParaRPr lang="en-US" dirty="0">
              <a:solidFill>
                <a:prstClr val="white">
                  <a:lumMod val="65000"/>
                </a:prstClr>
              </a:solidFill>
              <a:latin typeface="Gill Sans MT Condensed" pitchFamily="34" charset="0"/>
            </a:endParaRPr>
          </a:p>
        </p:txBody>
      </p:sp>
      <p:sp>
        <p:nvSpPr>
          <p:cNvPr id="32" name="TextBox 31"/>
          <p:cNvSpPr txBox="1"/>
          <p:nvPr/>
        </p:nvSpPr>
        <p:spPr>
          <a:xfrm>
            <a:off x="5061461" y="2600224"/>
            <a:ext cx="425117" cy="369332"/>
          </a:xfrm>
          <a:prstGeom prst="rect">
            <a:avLst/>
          </a:prstGeom>
          <a:noFill/>
        </p:spPr>
        <p:txBody>
          <a:bodyPr wrap="none" rtlCol="0">
            <a:spAutoFit/>
          </a:bodyPr>
          <a:lstStyle/>
          <a:p>
            <a:pPr algn="ctr"/>
            <a:r>
              <a:rPr lang="en-US" dirty="0" smtClean="0">
                <a:solidFill>
                  <a:prstClr val="white">
                    <a:lumMod val="65000"/>
                  </a:prstClr>
                </a:solidFill>
                <a:latin typeface="Gill Sans MT Condensed" pitchFamily="34" charset="0"/>
              </a:rPr>
              <a:t>Aug</a:t>
            </a:r>
            <a:endParaRPr lang="en-US" dirty="0">
              <a:solidFill>
                <a:prstClr val="white">
                  <a:lumMod val="65000"/>
                </a:prstClr>
              </a:solidFill>
              <a:latin typeface="Gill Sans MT Condensed" pitchFamily="34" charset="0"/>
            </a:endParaRPr>
          </a:p>
        </p:txBody>
      </p:sp>
      <p:sp>
        <p:nvSpPr>
          <p:cNvPr id="33" name="TextBox 32"/>
          <p:cNvSpPr txBox="1"/>
          <p:nvPr/>
        </p:nvSpPr>
        <p:spPr>
          <a:xfrm>
            <a:off x="6851317" y="2619823"/>
            <a:ext cx="402675" cy="369332"/>
          </a:xfrm>
          <a:prstGeom prst="rect">
            <a:avLst/>
          </a:prstGeom>
          <a:noFill/>
        </p:spPr>
        <p:txBody>
          <a:bodyPr wrap="none" rtlCol="0">
            <a:spAutoFit/>
          </a:bodyPr>
          <a:lstStyle/>
          <a:p>
            <a:pPr algn="ctr"/>
            <a:r>
              <a:rPr lang="en-US" dirty="0" smtClean="0">
                <a:solidFill>
                  <a:prstClr val="white">
                    <a:lumMod val="65000"/>
                  </a:prstClr>
                </a:solidFill>
                <a:latin typeface="Gill Sans MT Condensed" pitchFamily="34" charset="0"/>
              </a:rPr>
              <a:t>Sep</a:t>
            </a:r>
            <a:endParaRPr lang="en-US" dirty="0">
              <a:solidFill>
                <a:prstClr val="white">
                  <a:lumMod val="65000"/>
                </a:prstClr>
              </a:solidFill>
              <a:latin typeface="Gill Sans MT Condensed" pitchFamily="34" charset="0"/>
            </a:endParaRPr>
          </a:p>
        </p:txBody>
      </p:sp>
      <p:sp>
        <p:nvSpPr>
          <p:cNvPr id="37" name="Rounded Rectangle 36"/>
          <p:cNvSpPr/>
          <p:nvPr/>
        </p:nvSpPr>
        <p:spPr>
          <a:xfrm>
            <a:off x="570452" y="831798"/>
            <a:ext cx="1952113" cy="364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IHS Market Action</a:t>
            </a:r>
            <a:endParaRPr lang="en-US" sz="1200" dirty="0">
              <a:solidFill>
                <a:schemeClr val="tx1"/>
              </a:solidFill>
            </a:endParaRPr>
          </a:p>
        </p:txBody>
      </p:sp>
      <p:sp>
        <p:nvSpPr>
          <p:cNvPr id="38" name="Rounded Rectangle 37"/>
          <p:cNvSpPr/>
          <p:nvPr/>
        </p:nvSpPr>
        <p:spPr>
          <a:xfrm>
            <a:off x="547587" y="1316483"/>
            <a:ext cx="1974978" cy="36636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Customer Action</a:t>
            </a:r>
            <a:endParaRPr lang="en-US" sz="1200" dirty="0">
              <a:solidFill>
                <a:schemeClr val="tx1"/>
              </a:solidFill>
            </a:endParaRPr>
          </a:p>
        </p:txBody>
      </p:sp>
    </p:spTree>
    <p:extLst>
      <p:ext uri="{BB962C8B-B14F-4D97-AF65-F5344CB8AC3E}">
        <p14:creationId xmlns:p14="http://schemas.microsoft.com/office/powerpoint/2010/main" val="3750848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974" y="678873"/>
            <a:ext cx="9143999" cy="6179127"/>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12"/>
          </p:nvPr>
        </p:nvSpPr>
        <p:spPr/>
        <p:txBody>
          <a:bodyPr/>
          <a:lstStyle/>
          <a:p>
            <a:fld id="{4704619B-9823-F845-874B-2390AC991BC7}" type="slidenum">
              <a:rPr lang="en-US" smtClean="0">
                <a:solidFill>
                  <a:srgbClr val="FFFFFF"/>
                </a:solidFill>
              </a:rPr>
              <a:pPr/>
              <a:t>22</a:t>
            </a:fld>
            <a:endParaRPr lang="en-US">
              <a:solidFill>
                <a:srgbClr val="FFFFFF"/>
              </a:solidFill>
            </a:endParaRPr>
          </a:p>
        </p:txBody>
      </p:sp>
      <p:sp>
        <p:nvSpPr>
          <p:cNvPr id="41" name="Rectangle 40"/>
          <p:cNvSpPr/>
          <p:nvPr/>
        </p:nvSpPr>
        <p:spPr>
          <a:xfrm flipV="1">
            <a:off x="1" y="2425017"/>
            <a:ext cx="9144000" cy="668852"/>
          </a:xfrm>
          <a:prstGeom prst="rect">
            <a:avLst/>
          </a:prstGeom>
          <a:solidFill>
            <a:sysClr val="windowText" lastClr="000000">
              <a:lumMod val="65000"/>
              <a:lumOff val="35000"/>
              <a:alpha val="80000"/>
            </a:sysClr>
          </a:solidFill>
          <a:ln w="25400" cap="flat" cmpd="sng" algn="ctr">
            <a:noFill/>
            <a:prstDash val="solid"/>
          </a:ln>
          <a:effectLst>
            <a:innerShdw blurRad="114300">
              <a:prstClr val="black"/>
            </a:innerShdw>
          </a:effectLst>
        </p:spPr>
        <p:txBody>
          <a:bodyPr rtlCol="0" anchor="ctr"/>
          <a:lstStyle/>
          <a:p>
            <a:pPr algn="ctr">
              <a:defRPr/>
            </a:pPr>
            <a:endParaRPr lang="en-US" kern="0" dirty="0">
              <a:solidFill>
                <a:prstClr val="white"/>
              </a:solidFill>
              <a:latin typeface="Calibri"/>
            </a:endParaRPr>
          </a:p>
        </p:txBody>
      </p:sp>
      <p:cxnSp>
        <p:nvCxnSpPr>
          <p:cNvPr id="60" name="Straight Connector 59"/>
          <p:cNvCxnSpPr/>
          <p:nvPr/>
        </p:nvCxnSpPr>
        <p:spPr>
          <a:xfrm>
            <a:off x="527687" y="3170763"/>
            <a:ext cx="14120" cy="3136232"/>
          </a:xfrm>
          <a:prstGeom prst="line">
            <a:avLst/>
          </a:prstGeom>
          <a:noFill/>
          <a:ln w="38100" cap="flat" cmpd="sng" algn="ctr">
            <a:solidFill>
              <a:srgbClr val="FF0000"/>
            </a:solidFill>
            <a:prstDash val="dash"/>
          </a:ln>
          <a:effectLst/>
        </p:spPr>
      </p:cxnSp>
      <p:sp>
        <p:nvSpPr>
          <p:cNvPr id="11" name="Rounded Rectangle 10"/>
          <p:cNvSpPr/>
          <p:nvPr/>
        </p:nvSpPr>
        <p:spPr>
          <a:xfrm>
            <a:off x="2724044" y="4226414"/>
            <a:ext cx="966942" cy="4571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Notice #1</a:t>
            </a:r>
            <a:endParaRPr lang="en-US" sz="1200" dirty="0">
              <a:solidFill>
                <a:schemeClr val="tx1"/>
              </a:solidFill>
            </a:endParaRPr>
          </a:p>
        </p:txBody>
      </p:sp>
      <p:sp>
        <p:nvSpPr>
          <p:cNvPr id="75" name="Rounded Rectangle 74"/>
          <p:cNvSpPr/>
          <p:nvPr/>
        </p:nvSpPr>
        <p:spPr>
          <a:xfrm>
            <a:off x="4066187" y="4225254"/>
            <a:ext cx="90863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Notice #2</a:t>
            </a:r>
            <a:endParaRPr lang="en-US" sz="1200" dirty="0">
              <a:solidFill>
                <a:schemeClr val="tx1"/>
              </a:solidFill>
            </a:endParaRPr>
          </a:p>
        </p:txBody>
      </p:sp>
      <p:sp>
        <p:nvSpPr>
          <p:cNvPr id="76" name="Rounded Rectangle 75"/>
          <p:cNvSpPr/>
          <p:nvPr/>
        </p:nvSpPr>
        <p:spPr>
          <a:xfrm>
            <a:off x="5350018" y="4211819"/>
            <a:ext cx="908630" cy="457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Notice #3</a:t>
            </a:r>
            <a:endParaRPr lang="en-US" sz="1200" dirty="0">
              <a:solidFill>
                <a:schemeClr val="tx1"/>
              </a:solidFill>
            </a:endParaRPr>
          </a:p>
        </p:txBody>
      </p:sp>
      <p:sp>
        <p:nvSpPr>
          <p:cNvPr id="13" name="4-Point Star 12"/>
          <p:cNvSpPr/>
          <p:nvPr/>
        </p:nvSpPr>
        <p:spPr>
          <a:xfrm>
            <a:off x="6765735" y="4263688"/>
            <a:ext cx="683316" cy="35346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7" name="Rounded Rectangle 76"/>
          <p:cNvSpPr/>
          <p:nvPr/>
        </p:nvSpPr>
        <p:spPr>
          <a:xfrm>
            <a:off x="8098741" y="4232791"/>
            <a:ext cx="908630" cy="4421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Follow up</a:t>
            </a:r>
            <a:endParaRPr lang="en-US" sz="1200" dirty="0">
              <a:solidFill>
                <a:schemeClr val="tx1"/>
              </a:solidFill>
            </a:endParaRPr>
          </a:p>
        </p:txBody>
      </p:sp>
      <p:sp>
        <p:nvSpPr>
          <p:cNvPr id="7" name="TextBox 6"/>
          <p:cNvSpPr txBox="1"/>
          <p:nvPr/>
        </p:nvSpPr>
        <p:spPr>
          <a:xfrm>
            <a:off x="2522566" y="1816946"/>
            <a:ext cx="5041224" cy="369332"/>
          </a:xfrm>
          <a:prstGeom prst="rect">
            <a:avLst/>
          </a:prstGeom>
          <a:noFill/>
        </p:spPr>
        <p:txBody>
          <a:bodyPr wrap="square" rtlCol="0">
            <a:spAutoFit/>
          </a:bodyPr>
          <a:lstStyle/>
          <a:p>
            <a:r>
              <a:rPr lang="en-US" dirty="0" smtClean="0"/>
              <a:t>XXXXXX EWB Switchover Schedule</a:t>
            </a:r>
            <a:endParaRPr lang="en-US" dirty="0"/>
          </a:p>
        </p:txBody>
      </p:sp>
      <p:sp>
        <p:nvSpPr>
          <p:cNvPr id="51" name="Isosceles Triangle 50"/>
          <p:cNvSpPr/>
          <p:nvPr/>
        </p:nvSpPr>
        <p:spPr>
          <a:xfrm>
            <a:off x="308341" y="6306995"/>
            <a:ext cx="497302" cy="457200"/>
          </a:xfrm>
          <a:prstGeom prst="triangle">
            <a:avLst/>
          </a:prstGeom>
          <a:solidFill>
            <a:srgbClr val="FF0000"/>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54" name="TextBox 53"/>
          <p:cNvSpPr txBox="1"/>
          <p:nvPr/>
        </p:nvSpPr>
        <p:spPr>
          <a:xfrm>
            <a:off x="354052" y="6427166"/>
            <a:ext cx="668704" cy="307777"/>
          </a:xfrm>
          <a:prstGeom prst="rect">
            <a:avLst/>
          </a:prstGeom>
          <a:noFill/>
        </p:spPr>
        <p:txBody>
          <a:bodyPr wrap="square" rtlCol="0">
            <a:spAutoFit/>
          </a:bodyPr>
          <a:lstStyle/>
          <a:p>
            <a:r>
              <a:rPr lang="en-US" sz="1400" dirty="0">
                <a:solidFill>
                  <a:prstClr val="black"/>
                </a:solidFill>
                <a:latin typeface="Calibri"/>
              </a:rPr>
              <a:t>2.0</a:t>
            </a:r>
          </a:p>
        </p:txBody>
      </p:sp>
      <p:sp>
        <p:nvSpPr>
          <p:cNvPr id="55" name="Rounded Rectangle 54"/>
          <p:cNvSpPr/>
          <p:nvPr/>
        </p:nvSpPr>
        <p:spPr>
          <a:xfrm>
            <a:off x="-19452" y="4062099"/>
            <a:ext cx="1568303" cy="459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Early Visibility</a:t>
            </a:r>
          </a:p>
          <a:p>
            <a:pPr algn="ctr"/>
            <a:r>
              <a:rPr lang="en-US" sz="1200" dirty="0" smtClean="0">
                <a:solidFill>
                  <a:schemeClr val="tx1"/>
                </a:solidFill>
              </a:rPr>
              <a:t>begins</a:t>
            </a:r>
            <a:endParaRPr lang="en-US" sz="1200" dirty="0">
              <a:solidFill>
                <a:schemeClr val="tx1"/>
              </a:solidFill>
            </a:endParaRPr>
          </a:p>
        </p:txBody>
      </p:sp>
      <p:sp>
        <p:nvSpPr>
          <p:cNvPr id="3" name="Rounded Rectangle 2"/>
          <p:cNvSpPr/>
          <p:nvPr/>
        </p:nvSpPr>
        <p:spPr>
          <a:xfrm>
            <a:off x="5350018" y="3851403"/>
            <a:ext cx="1887085" cy="290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Training</a:t>
            </a:r>
            <a:r>
              <a:rPr lang="en-US" dirty="0" smtClean="0"/>
              <a:t> </a:t>
            </a:r>
            <a:endParaRPr lang="en-US" dirty="0"/>
          </a:p>
        </p:txBody>
      </p:sp>
      <p:sp>
        <p:nvSpPr>
          <p:cNvPr id="56" name="Rounded Rectangle 55"/>
          <p:cNvSpPr/>
          <p:nvPr/>
        </p:nvSpPr>
        <p:spPr>
          <a:xfrm>
            <a:off x="2039095" y="5097423"/>
            <a:ext cx="966942" cy="45719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Notice #1</a:t>
            </a:r>
            <a:endParaRPr lang="en-US" sz="1200" dirty="0">
              <a:solidFill>
                <a:schemeClr val="tx1"/>
              </a:solidFill>
            </a:endParaRPr>
          </a:p>
        </p:txBody>
      </p:sp>
      <p:sp>
        <p:nvSpPr>
          <p:cNvPr id="57" name="Rounded Rectangle 56"/>
          <p:cNvSpPr/>
          <p:nvPr/>
        </p:nvSpPr>
        <p:spPr>
          <a:xfrm>
            <a:off x="3236671" y="5083187"/>
            <a:ext cx="908630" cy="4572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Notice #2</a:t>
            </a:r>
            <a:endParaRPr lang="en-US" sz="1200" dirty="0">
              <a:solidFill>
                <a:schemeClr val="tx1"/>
              </a:solidFill>
            </a:endParaRPr>
          </a:p>
        </p:txBody>
      </p:sp>
      <p:sp>
        <p:nvSpPr>
          <p:cNvPr id="58" name="Rounded Rectangle 57"/>
          <p:cNvSpPr/>
          <p:nvPr/>
        </p:nvSpPr>
        <p:spPr>
          <a:xfrm>
            <a:off x="4517445" y="5082248"/>
            <a:ext cx="908630" cy="45719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Notice #3</a:t>
            </a:r>
            <a:endParaRPr lang="en-US" sz="1200" dirty="0">
              <a:solidFill>
                <a:schemeClr val="tx1"/>
              </a:solidFill>
            </a:endParaRPr>
          </a:p>
        </p:txBody>
      </p:sp>
      <p:sp>
        <p:nvSpPr>
          <p:cNvPr id="65" name="Rounded Rectangle 64"/>
          <p:cNvSpPr/>
          <p:nvPr/>
        </p:nvSpPr>
        <p:spPr>
          <a:xfrm>
            <a:off x="5699005" y="5095174"/>
            <a:ext cx="966942" cy="45719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Checklist Complete</a:t>
            </a:r>
            <a:endParaRPr lang="en-US" sz="1200" dirty="0">
              <a:solidFill>
                <a:schemeClr val="tx1"/>
              </a:solidFill>
            </a:endParaRPr>
          </a:p>
        </p:txBody>
      </p:sp>
      <p:sp>
        <p:nvSpPr>
          <p:cNvPr id="4" name="TextBox 3"/>
          <p:cNvSpPr txBox="1"/>
          <p:nvPr/>
        </p:nvSpPr>
        <p:spPr>
          <a:xfrm>
            <a:off x="8305800" y="6522160"/>
            <a:ext cx="762000" cy="230832"/>
          </a:xfrm>
          <a:prstGeom prst="rect">
            <a:avLst/>
          </a:prstGeom>
          <a:noFill/>
        </p:spPr>
        <p:txBody>
          <a:bodyPr wrap="square" rtlCol="0">
            <a:spAutoFit/>
          </a:bodyPr>
          <a:lstStyle/>
          <a:p>
            <a:r>
              <a:rPr lang="en-US" sz="900" dirty="0" smtClean="0"/>
              <a:t>Group 3</a:t>
            </a:r>
            <a:endParaRPr lang="en-US" sz="900" dirty="0"/>
          </a:p>
        </p:txBody>
      </p:sp>
      <p:sp>
        <p:nvSpPr>
          <p:cNvPr id="66" name="Rounded Rectangle 65"/>
          <p:cNvSpPr/>
          <p:nvPr/>
        </p:nvSpPr>
        <p:spPr>
          <a:xfrm>
            <a:off x="7604156" y="5077935"/>
            <a:ext cx="966942" cy="45719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System Check</a:t>
            </a:r>
            <a:endParaRPr lang="en-US" sz="1200" dirty="0">
              <a:solidFill>
                <a:schemeClr val="tx1"/>
              </a:solidFill>
            </a:endParaRPr>
          </a:p>
        </p:txBody>
      </p:sp>
      <p:sp>
        <p:nvSpPr>
          <p:cNvPr id="28" name="TextBox 27"/>
          <p:cNvSpPr txBox="1"/>
          <p:nvPr/>
        </p:nvSpPr>
        <p:spPr>
          <a:xfrm>
            <a:off x="8004763" y="2587682"/>
            <a:ext cx="429925" cy="369332"/>
          </a:xfrm>
          <a:prstGeom prst="rect">
            <a:avLst/>
          </a:prstGeom>
          <a:noFill/>
        </p:spPr>
        <p:txBody>
          <a:bodyPr wrap="none" rtlCol="0">
            <a:spAutoFit/>
          </a:bodyPr>
          <a:lstStyle>
            <a:defPPr>
              <a:defRPr lang="en-US"/>
            </a:defPPr>
            <a:lvl1pPr algn="ctr">
              <a:defRPr>
                <a:solidFill>
                  <a:prstClr val="white">
                    <a:lumMod val="65000"/>
                  </a:prstClr>
                </a:solidFill>
                <a:latin typeface="Gill Sans MT Condensed" pitchFamily="34" charset="0"/>
              </a:defRPr>
            </a:lvl1pPr>
          </a:lstStyle>
          <a:p>
            <a:pPr>
              <a:defRPr/>
            </a:pPr>
            <a:r>
              <a:rPr lang="en-US" kern="0" dirty="0" smtClean="0"/>
              <a:t>Nov</a:t>
            </a:r>
            <a:endParaRPr lang="en-US" kern="0" dirty="0"/>
          </a:p>
        </p:txBody>
      </p:sp>
      <p:sp>
        <p:nvSpPr>
          <p:cNvPr id="29" name="TextBox 28"/>
          <p:cNvSpPr txBox="1"/>
          <p:nvPr/>
        </p:nvSpPr>
        <p:spPr>
          <a:xfrm>
            <a:off x="298998" y="2565833"/>
            <a:ext cx="433773" cy="369332"/>
          </a:xfrm>
          <a:prstGeom prst="rect">
            <a:avLst/>
          </a:prstGeom>
          <a:noFill/>
        </p:spPr>
        <p:txBody>
          <a:bodyPr wrap="none" rtlCol="0">
            <a:spAutoFit/>
          </a:bodyPr>
          <a:lstStyle/>
          <a:p>
            <a:pPr algn="ctr"/>
            <a:r>
              <a:rPr lang="en-US" dirty="0" smtClean="0">
                <a:solidFill>
                  <a:prstClr val="white">
                    <a:lumMod val="65000"/>
                  </a:prstClr>
                </a:solidFill>
                <a:latin typeface="Gill Sans MT Condensed" pitchFamily="34" charset="0"/>
              </a:rPr>
              <a:t>May</a:t>
            </a:r>
            <a:endParaRPr lang="en-US" dirty="0">
              <a:solidFill>
                <a:prstClr val="white">
                  <a:lumMod val="65000"/>
                </a:prstClr>
              </a:solidFill>
              <a:latin typeface="Gill Sans MT Condensed" pitchFamily="34" charset="0"/>
            </a:endParaRPr>
          </a:p>
        </p:txBody>
      </p:sp>
      <p:sp>
        <p:nvSpPr>
          <p:cNvPr id="30" name="TextBox 29"/>
          <p:cNvSpPr txBox="1"/>
          <p:nvPr/>
        </p:nvSpPr>
        <p:spPr>
          <a:xfrm>
            <a:off x="1438801" y="2562273"/>
            <a:ext cx="396263" cy="369332"/>
          </a:xfrm>
          <a:prstGeom prst="rect">
            <a:avLst/>
          </a:prstGeom>
          <a:noFill/>
        </p:spPr>
        <p:txBody>
          <a:bodyPr wrap="none" rtlCol="0">
            <a:spAutoFit/>
          </a:bodyPr>
          <a:lstStyle/>
          <a:p>
            <a:pPr algn="ctr"/>
            <a:r>
              <a:rPr lang="en-US" dirty="0" smtClean="0">
                <a:solidFill>
                  <a:prstClr val="white">
                    <a:lumMod val="65000"/>
                  </a:prstClr>
                </a:solidFill>
                <a:latin typeface="Gill Sans MT Condensed" pitchFamily="34" charset="0"/>
              </a:rPr>
              <a:t>Jun</a:t>
            </a:r>
            <a:endParaRPr lang="en-US" dirty="0">
              <a:solidFill>
                <a:prstClr val="white">
                  <a:lumMod val="65000"/>
                </a:prstClr>
              </a:solidFill>
              <a:latin typeface="Gill Sans MT Condensed" pitchFamily="34" charset="0"/>
            </a:endParaRPr>
          </a:p>
        </p:txBody>
      </p:sp>
      <p:sp>
        <p:nvSpPr>
          <p:cNvPr id="31" name="TextBox 30"/>
          <p:cNvSpPr txBox="1"/>
          <p:nvPr/>
        </p:nvSpPr>
        <p:spPr>
          <a:xfrm>
            <a:off x="2757980" y="2562273"/>
            <a:ext cx="352982" cy="369332"/>
          </a:xfrm>
          <a:prstGeom prst="rect">
            <a:avLst/>
          </a:prstGeom>
          <a:noFill/>
        </p:spPr>
        <p:txBody>
          <a:bodyPr wrap="none" rtlCol="0">
            <a:spAutoFit/>
          </a:bodyPr>
          <a:lstStyle/>
          <a:p>
            <a:pPr algn="ctr"/>
            <a:r>
              <a:rPr lang="en-US" dirty="0" smtClean="0">
                <a:solidFill>
                  <a:prstClr val="white">
                    <a:lumMod val="65000"/>
                  </a:prstClr>
                </a:solidFill>
                <a:latin typeface="Gill Sans MT Condensed" pitchFamily="34" charset="0"/>
              </a:rPr>
              <a:t>Jul</a:t>
            </a:r>
            <a:endParaRPr lang="en-US" dirty="0">
              <a:solidFill>
                <a:prstClr val="white">
                  <a:lumMod val="65000"/>
                </a:prstClr>
              </a:solidFill>
              <a:latin typeface="Gill Sans MT Condensed" pitchFamily="34" charset="0"/>
            </a:endParaRPr>
          </a:p>
        </p:txBody>
      </p:sp>
      <p:sp>
        <p:nvSpPr>
          <p:cNvPr id="32" name="TextBox 31"/>
          <p:cNvSpPr txBox="1"/>
          <p:nvPr/>
        </p:nvSpPr>
        <p:spPr>
          <a:xfrm>
            <a:off x="4049835" y="2587682"/>
            <a:ext cx="425117" cy="369332"/>
          </a:xfrm>
          <a:prstGeom prst="rect">
            <a:avLst/>
          </a:prstGeom>
          <a:noFill/>
        </p:spPr>
        <p:txBody>
          <a:bodyPr wrap="none" rtlCol="0">
            <a:spAutoFit/>
          </a:bodyPr>
          <a:lstStyle/>
          <a:p>
            <a:pPr algn="ctr"/>
            <a:r>
              <a:rPr lang="en-US" dirty="0" smtClean="0">
                <a:solidFill>
                  <a:prstClr val="white">
                    <a:lumMod val="65000"/>
                  </a:prstClr>
                </a:solidFill>
                <a:latin typeface="Gill Sans MT Condensed" pitchFamily="34" charset="0"/>
              </a:rPr>
              <a:t>Aug</a:t>
            </a:r>
            <a:endParaRPr lang="en-US" dirty="0">
              <a:solidFill>
                <a:prstClr val="white">
                  <a:lumMod val="65000"/>
                </a:prstClr>
              </a:solidFill>
              <a:latin typeface="Gill Sans MT Condensed" pitchFamily="34" charset="0"/>
            </a:endParaRPr>
          </a:p>
        </p:txBody>
      </p:sp>
      <p:sp>
        <p:nvSpPr>
          <p:cNvPr id="33" name="TextBox 32"/>
          <p:cNvSpPr txBox="1"/>
          <p:nvPr/>
        </p:nvSpPr>
        <p:spPr>
          <a:xfrm>
            <a:off x="5554682" y="2580368"/>
            <a:ext cx="402675" cy="369332"/>
          </a:xfrm>
          <a:prstGeom prst="rect">
            <a:avLst/>
          </a:prstGeom>
          <a:noFill/>
        </p:spPr>
        <p:txBody>
          <a:bodyPr wrap="none" rtlCol="0">
            <a:spAutoFit/>
          </a:bodyPr>
          <a:lstStyle/>
          <a:p>
            <a:pPr algn="ctr"/>
            <a:r>
              <a:rPr lang="en-US" dirty="0" smtClean="0">
                <a:solidFill>
                  <a:prstClr val="white">
                    <a:lumMod val="65000"/>
                  </a:prstClr>
                </a:solidFill>
                <a:latin typeface="Gill Sans MT Condensed" pitchFamily="34" charset="0"/>
              </a:rPr>
              <a:t>Sep</a:t>
            </a:r>
            <a:endParaRPr lang="en-US" dirty="0">
              <a:solidFill>
                <a:prstClr val="white">
                  <a:lumMod val="65000"/>
                </a:prstClr>
              </a:solidFill>
              <a:latin typeface="Gill Sans MT Condensed" pitchFamily="34" charset="0"/>
            </a:endParaRPr>
          </a:p>
        </p:txBody>
      </p:sp>
      <p:sp>
        <p:nvSpPr>
          <p:cNvPr id="34" name="TextBox 33"/>
          <p:cNvSpPr txBox="1"/>
          <p:nvPr/>
        </p:nvSpPr>
        <p:spPr>
          <a:xfrm>
            <a:off x="6910059" y="2587682"/>
            <a:ext cx="399469" cy="369332"/>
          </a:xfrm>
          <a:prstGeom prst="rect">
            <a:avLst/>
          </a:prstGeom>
          <a:noFill/>
        </p:spPr>
        <p:txBody>
          <a:bodyPr wrap="none" rtlCol="0">
            <a:spAutoFit/>
          </a:bodyPr>
          <a:lstStyle/>
          <a:p>
            <a:pPr algn="ctr"/>
            <a:r>
              <a:rPr lang="en-US" dirty="0" smtClean="0">
                <a:solidFill>
                  <a:prstClr val="white">
                    <a:lumMod val="65000"/>
                  </a:prstClr>
                </a:solidFill>
                <a:latin typeface="Gill Sans MT Condensed" pitchFamily="34" charset="0"/>
              </a:rPr>
              <a:t>Oct</a:t>
            </a:r>
            <a:endParaRPr lang="en-US" dirty="0">
              <a:solidFill>
                <a:prstClr val="white">
                  <a:lumMod val="65000"/>
                </a:prstClr>
              </a:solidFill>
              <a:latin typeface="Gill Sans MT Condensed" pitchFamily="34" charset="0"/>
            </a:endParaRPr>
          </a:p>
        </p:txBody>
      </p:sp>
      <p:sp>
        <p:nvSpPr>
          <p:cNvPr id="35" name="Rounded Rectangle 34"/>
          <p:cNvSpPr/>
          <p:nvPr/>
        </p:nvSpPr>
        <p:spPr>
          <a:xfrm>
            <a:off x="-19452" y="4523079"/>
            <a:ext cx="2743496" cy="3700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Account Planning</a:t>
            </a:r>
            <a:endParaRPr lang="en-US" sz="1200" dirty="0">
              <a:solidFill>
                <a:schemeClr val="tx1"/>
              </a:solidFill>
            </a:endParaRPr>
          </a:p>
        </p:txBody>
      </p:sp>
      <p:sp>
        <p:nvSpPr>
          <p:cNvPr id="36" name="Rounded Rectangle 35"/>
          <p:cNvSpPr/>
          <p:nvPr/>
        </p:nvSpPr>
        <p:spPr>
          <a:xfrm>
            <a:off x="570452" y="831798"/>
            <a:ext cx="1952113" cy="364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IHS Market Action</a:t>
            </a:r>
            <a:endParaRPr lang="en-US" sz="1200" dirty="0">
              <a:solidFill>
                <a:schemeClr val="tx1"/>
              </a:solidFill>
            </a:endParaRPr>
          </a:p>
        </p:txBody>
      </p:sp>
      <p:sp>
        <p:nvSpPr>
          <p:cNvPr id="37" name="Rounded Rectangle 36"/>
          <p:cNvSpPr/>
          <p:nvPr/>
        </p:nvSpPr>
        <p:spPr>
          <a:xfrm>
            <a:off x="547587" y="1316483"/>
            <a:ext cx="1974978" cy="36636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Customer Action</a:t>
            </a:r>
            <a:endParaRPr lang="en-US" sz="1200" dirty="0">
              <a:solidFill>
                <a:schemeClr val="tx1"/>
              </a:solidFill>
            </a:endParaRPr>
          </a:p>
        </p:txBody>
      </p:sp>
    </p:spTree>
    <p:extLst>
      <p:ext uri="{BB962C8B-B14F-4D97-AF65-F5344CB8AC3E}">
        <p14:creationId xmlns:p14="http://schemas.microsoft.com/office/powerpoint/2010/main" val="5699879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 and Comments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4704619B-9823-F845-874B-2390AC991BC7}" type="slidenum">
              <a:rPr lang="en-US" smtClean="0">
                <a:solidFill>
                  <a:srgbClr val="FFFFFF"/>
                </a:solidFill>
              </a:rPr>
              <a:pPr/>
              <a:t>23</a:t>
            </a:fld>
            <a:endParaRPr lang="en-US">
              <a:solidFill>
                <a:srgbClr val="FFFFFF"/>
              </a:solidFill>
            </a:endParaRPr>
          </a:p>
        </p:txBody>
      </p:sp>
    </p:spTree>
    <p:extLst>
      <p:ext uri="{BB962C8B-B14F-4D97-AF65-F5344CB8AC3E}">
        <p14:creationId xmlns:p14="http://schemas.microsoft.com/office/powerpoint/2010/main" val="2488225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5943600" cy="553998"/>
          </a:xfrm>
        </p:spPr>
        <p:txBody>
          <a:bodyPr/>
          <a:lstStyle/>
          <a:p>
            <a:r>
              <a:rPr lang="en-US" dirty="0" smtClean="0"/>
              <a:t>Agenda Today</a:t>
            </a:r>
            <a:endParaRPr lang="en-US" dirty="0"/>
          </a:p>
        </p:txBody>
      </p:sp>
      <p:sp>
        <p:nvSpPr>
          <p:cNvPr id="3" name="Text Placeholder 2"/>
          <p:cNvSpPr>
            <a:spLocks noGrp="1"/>
          </p:cNvSpPr>
          <p:nvPr>
            <p:ph type="body" idx="1"/>
          </p:nvPr>
        </p:nvSpPr>
        <p:spPr>
          <a:xfrm>
            <a:off x="457201" y="1768100"/>
            <a:ext cx="5943600" cy="2210862"/>
          </a:xfrm>
        </p:spPr>
        <p:txBody>
          <a:bodyPr/>
          <a:lstStyle/>
          <a:p>
            <a:pPr marL="285750" indent="-285750">
              <a:buFont typeface="Arial" panose="020B0604020202020204" pitchFamily="34" charset="0"/>
              <a:buChar char="•"/>
            </a:pPr>
            <a:r>
              <a:rPr lang="en-US" dirty="0" smtClean="0"/>
              <a:t>1.) Engineering Workbench Review Synopsis</a:t>
            </a:r>
          </a:p>
          <a:p>
            <a:pPr marL="285750" indent="-285750">
              <a:buFont typeface="Arial" panose="020B0604020202020204" pitchFamily="34" charset="0"/>
              <a:buChar char="•"/>
            </a:pPr>
            <a:r>
              <a:rPr lang="en-US" dirty="0" smtClean="0"/>
              <a:t>2.) </a:t>
            </a:r>
            <a:r>
              <a:rPr lang="en-US" dirty="0"/>
              <a:t>P</a:t>
            </a:r>
            <a:r>
              <a:rPr lang="en-US" dirty="0" smtClean="0"/>
              <a:t>roposed migration timeline</a:t>
            </a:r>
          </a:p>
          <a:p>
            <a:pPr marL="285750" indent="-285750">
              <a:buFont typeface="Arial" panose="020B0604020202020204" pitchFamily="34" charset="0"/>
              <a:buChar char="•"/>
            </a:pPr>
            <a:r>
              <a:rPr lang="en-US" dirty="0" smtClean="0"/>
              <a:t>3.) Questions &amp; Comments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4704619B-9823-F845-874B-2390AC991BC7}" type="slidenum">
              <a:rPr lang="en-US" smtClean="0">
                <a:solidFill>
                  <a:srgbClr val="FFFFFF"/>
                </a:solidFill>
              </a:rPr>
              <a:pPr/>
              <a:t>3</a:t>
            </a:fld>
            <a:endParaRPr lang="en-US">
              <a:solidFill>
                <a:srgbClr val="FFFFFF"/>
              </a:solidFill>
            </a:endParaRPr>
          </a:p>
        </p:txBody>
      </p:sp>
    </p:spTree>
    <p:extLst>
      <p:ext uri="{BB962C8B-B14F-4D97-AF65-F5344CB8AC3E}">
        <p14:creationId xmlns:p14="http://schemas.microsoft.com/office/powerpoint/2010/main" val="3227659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04752" y="4030851"/>
            <a:ext cx="1941579" cy="1890108"/>
          </a:xfrm>
          <a:prstGeom prst="roundRect">
            <a:avLst/>
          </a:prstGeom>
          <a:solidFill>
            <a:srgbClr val="339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itle 1"/>
          <p:cNvSpPr txBox="1">
            <a:spLocks/>
          </p:cNvSpPr>
          <p:nvPr/>
        </p:nvSpPr>
        <p:spPr>
          <a:xfrm>
            <a:off x="395288" y="580073"/>
            <a:ext cx="8351044" cy="792000"/>
          </a:xfrm>
          <a:prstGeom prst="rect">
            <a:avLst/>
          </a:prstGeom>
        </p:spPr>
        <p:txBody>
          <a:bodyPr/>
          <a:lstStyle>
            <a:lvl1pPr algn="l" rtl="0" eaLnBrk="0" fontAlgn="base" hangingPunct="0">
              <a:lnSpc>
                <a:spcPts val="2600"/>
              </a:lnSpc>
              <a:spcBef>
                <a:spcPct val="0"/>
              </a:spcBef>
              <a:spcAft>
                <a:spcPct val="0"/>
              </a:spcAft>
              <a:defRPr lang="en-US" sz="2400" b="1" kern="1200" cap="none" spc="-80" baseline="0" smtClean="0">
                <a:solidFill>
                  <a:srgbClr val="0097D1"/>
                </a:solidFill>
                <a:latin typeface="+mj-lt"/>
                <a:ea typeface="+mj-ea"/>
                <a:cs typeface="+mj-cs"/>
              </a:defRPr>
            </a:lvl1pPr>
            <a:lvl2pPr algn="l" rtl="0" eaLnBrk="0" fontAlgn="base" hangingPunct="0">
              <a:lnSpc>
                <a:spcPts val="2600"/>
              </a:lnSpc>
              <a:spcBef>
                <a:spcPct val="0"/>
              </a:spcBef>
              <a:spcAft>
                <a:spcPct val="0"/>
              </a:spcAft>
              <a:defRPr sz="2400" b="1">
                <a:solidFill>
                  <a:schemeClr val="tx2"/>
                </a:solidFill>
                <a:latin typeface="Arial" charset="0"/>
              </a:defRPr>
            </a:lvl2pPr>
            <a:lvl3pPr algn="l" rtl="0" eaLnBrk="0" fontAlgn="base" hangingPunct="0">
              <a:lnSpc>
                <a:spcPts val="2600"/>
              </a:lnSpc>
              <a:spcBef>
                <a:spcPct val="0"/>
              </a:spcBef>
              <a:spcAft>
                <a:spcPct val="0"/>
              </a:spcAft>
              <a:defRPr sz="2400" b="1">
                <a:solidFill>
                  <a:schemeClr val="tx2"/>
                </a:solidFill>
                <a:latin typeface="Arial" charset="0"/>
              </a:defRPr>
            </a:lvl3pPr>
            <a:lvl4pPr algn="l" rtl="0" eaLnBrk="0" fontAlgn="base" hangingPunct="0">
              <a:lnSpc>
                <a:spcPts val="2600"/>
              </a:lnSpc>
              <a:spcBef>
                <a:spcPct val="0"/>
              </a:spcBef>
              <a:spcAft>
                <a:spcPct val="0"/>
              </a:spcAft>
              <a:defRPr sz="2400" b="1">
                <a:solidFill>
                  <a:schemeClr val="tx2"/>
                </a:solidFill>
                <a:latin typeface="Arial" charset="0"/>
              </a:defRPr>
            </a:lvl4pPr>
            <a:lvl5pPr algn="l" rtl="0" eaLnBrk="0" fontAlgn="base" hangingPunct="0">
              <a:lnSpc>
                <a:spcPts val="2600"/>
              </a:lnSpc>
              <a:spcBef>
                <a:spcPct val="0"/>
              </a:spcBef>
              <a:spcAft>
                <a:spcPct val="0"/>
              </a:spcAft>
              <a:defRPr sz="2400" b="1">
                <a:solidFill>
                  <a:schemeClr val="tx2"/>
                </a:solidFill>
                <a:latin typeface="Arial" charset="0"/>
              </a:defRPr>
            </a:lvl5pPr>
            <a:lvl6pPr marL="457200" algn="l" rtl="0" fontAlgn="base">
              <a:lnSpc>
                <a:spcPts val="2600"/>
              </a:lnSpc>
              <a:spcBef>
                <a:spcPct val="0"/>
              </a:spcBef>
              <a:spcAft>
                <a:spcPct val="0"/>
              </a:spcAft>
              <a:defRPr sz="2400" b="1">
                <a:solidFill>
                  <a:schemeClr val="tx2"/>
                </a:solidFill>
                <a:latin typeface="Arial" charset="0"/>
              </a:defRPr>
            </a:lvl6pPr>
            <a:lvl7pPr marL="914400" algn="l" rtl="0" fontAlgn="base">
              <a:lnSpc>
                <a:spcPts val="2600"/>
              </a:lnSpc>
              <a:spcBef>
                <a:spcPct val="0"/>
              </a:spcBef>
              <a:spcAft>
                <a:spcPct val="0"/>
              </a:spcAft>
              <a:defRPr sz="2400" b="1">
                <a:solidFill>
                  <a:schemeClr val="tx2"/>
                </a:solidFill>
                <a:latin typeface="Arial" charset="0"/>
              </a:defRPr>
            </a:lvl7pPr>
            <a:lvl8pPr marL="1371600" algn="l" rtl="0" fontAlgn="base">
              <a:lnSpc>
                <a:spcPts val="2600"/>
              </a:lnSpc>
              <a:spcBef>
                <a:spcPct val="0"/>
              </a:spcBef>
              <a:spcAft>
                <a:spcPct val="0"/>
              </a:spcAft>
              <a:defRPr sz="2400" b="1">
                <a:solidFill>
                  <a:schemeClr val="tx2"/>
                </a:solidFill>
                <a:latin typeface="Arial" charset="0"/>
              </a:defRPr>
            </a:lvl8pPr>
            <a:lvl9pPr marL="1828800" algn="l" rtl="0" fontAlgn="base">
              <a:lnSpc>
                <a:spcPts val="2600"/>
              </a:lnSpc>
              <a:spcBef>
                <a:spcPct val="0"/>
              </a:spcBef>
              <a:spcAft>
                <a:spcPct val="0"/>
              </a:spcAft>
              <a:defRPr sz="2400" b="1">
                <a:solidFill>
                  <a:schemeClr val="tx2"/>
                </a:solidFill>
                <a:latin typeface="Arial" charset="0"/>
              </a:defRPr>
            </a:lvl9pPr>
          </a:lstStyle>
          <a:p>
            <a:endParaRPr dirty="0"/>
          </a:p>
        </p:txBody>
      </p:sp>
      <p:sp>
        <p:nvSpPr>
          <p:cNvPr id="3" name="Title 2"/>
          <p:cNvSpPr>
            <a:spLocks noGrp="1"/>
          </p:cNvSpPr>
          <p:nvPr>
            <p:ph type="title"/>
          </p:nvPr>
        </p:nvSpPr>
        <p:spPr>
          <a:xfrm>
            <a:off x="352752" y="961011"/>
            <a:ext cx="8460171" cy="461665"/>
          </a:xfrm>
        </p:spPr>
        <p:txBody>
          <a:bodyPr/>
          <a:lstStyle/>
          <a:p>
            <a:r>
              <a:rPr lang="en-US" dirty="0" smtClean="0"/>
              <a:t>IHS Standards Expert – A Trusted Solution</a:t>
            </a:r>
            <a:endParaRPr lang="en-US" dirty="0"/>
          </a:p>
        </p:txBody>
      </p:sp>
      <p:sp>
        <p:nvSpPr>
          <p:cNvPr id="8" name="Slide Number Placeholder 7"/>
          <p:cNvSpPr>
            <a:spLocks noGrp="1"/>
          </p:cNvSpPr>
          <p:nvPr>
            <p:ph type="sldNum" sz="quarter" idx="12"/>
          </p:nvPr>
        </p:nvSpPr>
        <p:spPr/>
        <p:txBody>
          <a:bodyPr/>
          <a:lstStyle/>
          <a:p>
            <a:fld id="{24C46141-E31C-41A4-BE53-0A6DFD9041A4}" type="slidenum">
              <a:rPr lang="en-US" smtClean="0">
                <a:solidFill>
                  <a:srgbClr val="FFFFFF"/>
                </a:solidFill>
              </a:rPr>
              <a:pPr/>
              <a:t>4</a:t>
            </a:fld>
            <a:endParaRPr lang="en-US">
              <a:solidFill>
                <a:srgbClr val="FFFFFF"/>
              </a:solidFill>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8" y="1790605"/>
            <a:ext cx="6091838" cy="4248048"/>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6672404" y="1790605"/>
            <a:ext cx="2362954" cy="2031325"/>
          </a:xfrm>
          <a:prstGeom prst="rect">
            <a:avLst/>
          </a:prstGeom>
          <a:noFill/>
        </p:spPr>
        <p:txBody>
          <a:bodyPr wrap="square" rtlCol="0">
            <a:spAutoFit/>
          </a:bodyPr>
          <a:lstStyle/>
          <a:p>
            <a:r>
              <a:rPr lang="en-US" i="1" dirty="0" smtClean="0">
                <a:solidFill>
                  <a:srgbClr val="F1F2F2">
                    <a:lumMod val="50000"/>
                  </a:srgbClr>
                </a:solidFill>
                <a:latin typeface="Arial"/>
              </a:rPr>
              <a:t>Enterprise-wide</a:t>
            </a:r>
            <a:r>
              <a:rPr lang="en-US" i="1" dirty="0">
                <a:solidFill>
                  <a:srgbClr val="F1F2F2">
                    <a:lumMod val="50000"/>
                  </a:srgbClr>
                </a:solidFill>
                <a:latin typeface="Arial"/>
              </a:rPr>
              <a:t>, 24/7 </a:t>
            </a:r>
            <a:r>
              <a:rPr lang="en-US" i="1" dirty="0" smtClean="0">
                <a:solidFill>
                  <a:srgbClr val="F1F2F2">
                    <a:lumMod val="50000"/>
                  </a:srgbClr>
                </a:solidFill>
                <a:latin typeface="Arial"/>
              </a:rPr>
              <a:t>access </a:t>
            </a:r>
            <a:r>
              <a:rPr lang="en-US" i="1" dirty="0">
                <a:solidFill>
                  <a:srgbClr val="F1F2F2">
                    <a:lumMod val="50000"/>
                  </a:srgbClr>
                </a:solidFill>
                <a:latin typeface="Arial"/>
              </a:rPr>
              <a:t>to critical </a:t>
            </a:r>
            <a:r>
              <a:rPr lang="en-US" i="1" dirty="0" smtClean="0">
                <a:solidFill>
                  <a:srgbClr val="F1F2F2">
                    <a:lumMod val="50000"/>
                  </a:srgbClr>
                </a:solidFill>
                <a:latin typeface="Arial"/>
              </a:rPr>
              <a:t>standards</a:t>
            </a:r>
            <a:r>
              <a:rPr lang="en-US" i="1" dirty="0">
                <a:solidFill>
                  <a:srgbClr val="F1F2F2">
                    <a:lumMod val="50000"/>
                  </a:srgbClr>
                </a:solidFill>
                <a:latin typeface="Arial"/>
              </a:rPr>
              <a:t>, codes &amp; </a:t>
            </a:r>
            <a:r>
              <a:rPr lang="en-US" i="1" dirty="0" smtClean="0">
                <a:solidFill>
                  <a:srgbClr val="F1F2F2">
                    <a:lumMod val="50000"/>
                  </a:srgbClr>
                </a:solidFill>
                <a:latin typeface="Arial"/>
              </a:rPr>
              <a:t>specifications, plus workflow tools that make engineers more productive</a:t>
            </a:r>
            <a:endParaRPr lang="en-US" i="1" dirty="0">
              <a:solidFill>
                <a:srgbClr val="F1F2F2">
                  <a:lumMod val="50000"/>
                </a:srgbClr>
              </a:solidFill>
              <a:latin typeface="Arial"/>
            </a:endParaRPr>
          </a:p>
        </p:txBody>
      </p:sp>
      <p:sp>
        <p:nvSpPr>
          <p:cNvPr id="38" name="Content Placeholder 2"/>
          <p:cNvSpPr txBox="1">
            <a:spLocks/>
          </p:cNvSpPr>
          <p:nvPr/>
        </p:nvSpPr>
        <p:spPr>
          <a:xfrm>
            <a:off x="6816267" y="4552288"/>
            <a:ext cx="1870534" cy="400110"/>
          </a:xfrm>
          <a:prstGeom prst="rect">
            <a:avLst/>
          </a:prstGeom>
        </p:spPr>
        <p:txBody>
          <a:bodyPr vert="horz" wrap="square" lIns="91440" tIns="45720" rIns="91440" bIns="45720" rtlCol="0">
            <a:spAutoFit/>
          </a:bodyPr>
          <a:lstStyle>
            <a:lvl1pPr marL="171450" indent="-171450" algn="l" defTabSz="914400" rtl="0" eaLnBrk="1" latinLnBrk="0" hangingPunct="1">
              <a:lnSpc>
                <a:spcPct val="100000"/>
              </a:lnSpc>
              <a:spcBef>
                <a:spcPts val="1000"/>
              </a:spcBef>
              <a:buClr>
                <a:schemeClr val="accent1"/>
              </a:buClr>
              <a:buFont typeface="Arial" panose="020B0604020202020204" pitchFamily="34" charset="0"/>
              <a:buChar char="•"/>
              <a:tabLst/>
              <a:defRPr sz="1400" kern="1200">
                <a:solidFill>
                  <a:schemeClr val="tx2"/>
                </a:solidFill>
                <a:latin typeface="+mn-lt"/>
                <a:ea typeface="+mn-ea"/>
                <a:cs typeface="+mn-cs"/>
              </a:defRPr>
            </a:lvl1pPr>
            <a:lvl2pPr marL="344488" indent="-173038" algn="l" defTabSz="914400" rtl="0" eaLnBrk="1" latinLnBrk="0" hangingPunct="1">
              <a:lnSpc>
                <a:spcPct val="100000"/>
              </a:lnSpc>
              <a:spcBef>
                <a:spcPts val="1000"/>
              </a:spcBef>
              <a:buClr>
                <a:schemeClr val="accent1"/>
              </a:buClr>
              <a:buFont typeface=".HelveticaNeueDeskInterface-Regular" charset="0"/>
              <a:buChar char="&gt;"/>
              <a:tabLst/>
              <a:defRPr sz="1400" kern="1200">
                <a:solidFill>
                  <a:schemeClr val="tx2"/>
                </a:solidFill>
                <a:latin typeface="+mn-lt"/>
                <a:ea typeface="+mn-ea"/>
                <a:cs typeface="+mn-cs"/>
              </a:defRPr>
            </a:lvl2pPr>
            <a:lvl3pPr marL="515938" indent="-171450" algn="l" defTabSz="914400" rtl="0" eaLnBrk="1" latinLnBrk="0" hangingPunct="1">
              <a:lnSpc>
                <a:spcPct val="100000"/>
              </a:lnSpc>
              <a:spcBef>
                <a:spcPts val="1000"/>
              </a:spcBef>
              <a:buClr>
                <a:schemeClr val="accent1"/>
              </a:buClr>
              <a:buFont typeface=".HelveticaNeueDeskInterface-Regular" charset="0"/>
              <a:buChar char="–"/>
              <a:tabLst/>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B140"/>
              </a:buClr>
              <a:buFont typeface="Arial" panose="020B0604020202020204" pitchFamily="34" charset="0"/>
              <a:buNone/>
            </a:pPr>
            <a:r>
              <a:rPr lang="en-US" sz="1000" dirty="0">
                <a:solidFill>
                  <a:srgbClr val="FFFFFF"/>
                </a:solidFill>
                <a:cs typeface="Verdana"/>
              </a:rPr>
              <a:t>s</a:t>
            </a:r>
            <a:r>
              <a:rPr lang="en-US" sz="1000" dirty="0" smtClean="0">
                <a:solidFill>
                  <a:srgbClr val="FFFFFF"/>
                </a:solidFill>
                <a:cs typeface="Verdana"/>
              </a:rPr>
              <a:t>tandards organizations worldwide</a:t>
            </a:r>
            <a:endParaRPr lang="en-US" sz="1000" dirty="0">
              <a:solidFill>
                <a:srgbClr val="FFFFFF"/>
              </a:solidFill>
              <a:cs typeface="Verdana"/>
            </a:endParaRPr>
          </a:p>
        </p:txBody>
      </p:sp>
      <p:sp>
        <p:nvSpPr>
          <p:cNvPr id="42" name="TextBox 41"/>
          <p:cNvSpPr txBox="1"/>
          <p:nvPr/>
        </p:nvSpPr>
        <p:spPr>
          <a:xfrm>
            <a:off x="6969947" y="4188032"/>
            <a:ext cx="1563172" cy="410816"/>
          </a:xfrm>
          <a:prstGeom prst="rect">
            <a:avLst/>
          </a:prstGeom>
          <a:noFill/>
        </p:spPr>
        <p:txBody>
          <a:bodyPr wrap="square" rtlCol="0">
            <a:spAutoFit/>
          </a:bodyPr>
          <a:lstStyle/>
          <a:p>
            <a:pPr algn="ctr"/>
            <a:r>
              <a:rPr lang="en-US" sz="2000" b="1" dirty="0" smtClean="0">
                <a:solidFill>
                  <a:srgbClr val="FFFFFF"/>
                </a:solidFill>
                <a:cs typeface="Verdana"/>
              </a:rPr>
              <a:t>370+</a:t>
            </a:r>
            <a:endParaRPr lang="en-US" sz="2000" b="1" dirty="0">
              <a:solidFill>
                <a:srgbClr val="FFFFFF"/>
              </a:solidFill>
              <a:cs typeface="Verdana"/>
            </a:endParaRPr>
          </a:p>
        </p:txBody>
      </p:sp>
      <p:sp>
        <p:nvSpPr>
          <p:cNvPr id="43" name="Content Placeholder 2"/>
          <p:cNvSpPr txBox="1">
            <a:spLocks/>
          </p:cNvSpPr>
          <p:nvPr/>
        </p:nvSpPr>
        <p:spPr>
          <a:xfrm>
            <a:off x="6902275" y="5293958"/>
            <a:ext cx="1698518" cy="553998"/>
          </a:xfrm>
          <a:prstGeom prst="rect">
            <a:avLst/>
          </a:prstGeom>
        </p:spPr>
        <p:txBody>
          <a:bodyPr vert="horz" wrap="square" lIns="91440" tIns="45720" rIns="91440" bIns="45720" rtlCol="0">
            <a:spAutoFit/>
          </a:bodyPr>
          <a:lstStyle>
            <a:lvl1pPr marL="171450" indent="-171450" algn="l" defTabSz="914400" rtl="0" eaLnBrk="1" latinLnBrk="0" hangingPunct="1">
              <a:lnSpc>
                <a:spcPct val="100000"/>
              </a:lnSpc>
              <a:spcBef>
                <a:spcPts val="1000"/>
              </a:spcBef>
              <a:buClr>
                <a:schemeClr val="accent1"/>
              </a:buClr>
              <a:buFont typeface="Arial" panose="020B0604020202020204" pitchFamily="34" charset="0"/>
              <a:buChar char="•"/>
              <a:tabLst/>
              <a:defRPr sz="1400" kern="1200">
                <a:solidFill>
                  <a:schemeClr val="tx2"/>
                </a:solidFill>
                <a:latin typeface="+mn-lt"/>
                <a:ea typeface="+mn-ea"/>
                <a:cs typeface="+mn-cs"/>
              </a:defRPr>
            </a:lvl1pPr>
            <a:lvl2pPr marL="344488" indent="-173038" algn="l" defTabSz="914400" rtl="0" eaLnBrk="1" latinLnBrk="0" hangingPunct="1">
              <a:lnSpc>
                <a:spcPct val="100000"/>
              </a:lnSpc>
              <a:spcBef>
                <a:spcPts val="1000"/>
              </a:spcBef>
              <a:buClr>
                <a:schemeClr val="accent1"/>
              </a:buClr>
              <a:buFont typeface=".HelveticaNeueDeskInterface-Regular" charset="0"/>
              <a:buChar char="&gt;"/>
              <a:tabLst/>
              <a:defRPr sz="1400" kern="1200">
                <a:solidFill>
                  <a:schemeClr val="tx2"/>
                </a:solidFill>
                <a:latin typeface="+mn-lt"/>
                <a:ea typeface="+mn-ea"/>
                <a:cs typeface="+mn-cs"/>
              </a:defRPr>
            </a:lvl2pPr>
            <a:lvl3pPr marL="515938" indent="-171450" algn="l" defTabSz="914400" rtl="0" eaLnBrk="1" latinLnBrk="0" hangingPunct="1">
              <a:lnSpc>
                <a:spcPct val="100000"/>
              </a:lnSpc>
              <a:spcBef>
                <a:spcPts val="1000"/>
              </a:spcBef>
              <a:buClr>
                <a:schemeClr val="accent1"/>
              </a:buClr>
              <a:buFont typeface=".HelveticaNeueDeskInterface-Regular" charset="0"/>
              <a:buChar char="–"/>
              <a:tabLst/>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B140"/>
              </a:buClr>
              <a:buFont typeface="Arial" panose="020B0604020202020204" pitchFamily="34" charset="0"/>
              <a:buNone/>
            </a:pPr>
            <a:r>
              <a:rPr lang="en-US" sz="1000" dirty="0" smtClean="0">
                <a:solidFill>
                  <a:srgbClr val="FFFFFF"/>
                </a:solidFill>
                <a:cs typeface="Verdana"/>
              </a:rPr>
              <a:t>active &amp; historical standards, codes and specifications</a:t>
            </a:r>
            <a:endParaRPr lang="en-US" sz="1000" dirty="0">
              <a:solidFill>
                <a:srgbClr val="FFFFFF"/>
              </a:solidFill>
              <a:cs typeface="Verdana"/>
            </a:endParaRPr>
          </a:p>
        </p:txBody>
      </p:sp>
      <p:sp>
        <p:nvSpPr>
          <p:cNvPr id="44" name="TextBox 43"/>
          <p:cNvSpPr txBox="1"/>
          <p:nvPr/>
        </p:nvSpPr>
        <p:spPr>
          <a:xfrm>
            <a:off x="6969947" y="4993073"/>
            <a:ext cx="1563172" cy="410816"/>
          </a:xfrm>
          <a:prstGeom prst="rect">
            <a:avLst/>
          </a:prstGeom>
          <a:noFill/>
        </p:spPr>
        <p:txBody>
          <a:bodyPr wrap="square" rtlCol="0">
            <a:spAutoFit/>
          </a:bodyPr>
          <a:lstStyle/>
          <a:p>
            <a:pPr algn="ctr"/>
            <a:r>
              <a:rPr lang="en-US" sz="2000" b="1" dirty="0" smtClean="0">
                <a:solidFill>
                  <a:srgbClr val="FFFFFF"/>
                </a:solidFill>
                <a:cs typeface="Verdana"/>
              </a:rPr>
              <a:t>1.7M+</a:t>
            </a:r>
            <a:endParaRPr lang="en-US" sz="2000" b="1" dirty="0">
              <a:solidFill>
                <a:srgbClr val="FFFFFF"/>
              </a:solidFill>
              <a:cs typeface="Verdana"/>
            </a:endParaRPr>
          </a:p>
        </p:txBody>
      </p:sp>
      <p:cxnSp>
        <p:nvCxnSpPr>
          <p:cNvPr id="5" name="Straight Connector 4"/>
          <p:cNvCxnSpPr/>
          <p:nvPr/>
        </p:nvCxnSpPr>
        <p:spPr>
          <a:xfrm>
            <a:off x="6487126" y="4972735"/>
            <a:ext cx="882395" cy="1"/>
          </a:xfrm>
          <a:prstGeom prst="line">
            <a:avLst/>
          </a:prstGeom>
          <a:ln w="28575">
            <a:solidFill>
              <a:srgbClr val="339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51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709" y="962025"/>
            <a:ext cx="8560953" cy="461665"/>
          </a:xfrm>
        </p:spPr>
        <p:txBody>
          <a:bodyPr/>
          <a:lstStyle/>
          <a:p>
            <a:r>
              <a:rPr lang="en-US" dirty="0" smtClean="0"/>
              <a:t>Advancing Standards Management</a:t>
            </a:r>
            <a:endParaRPr lang="en-US" dirty="0"/>
          </a:p>
        </p:txBody>
      </p:sp>
      <p:sp>
        <p:nvSpPr>
          <p:cNvPr id="5" name="Content Placeholder 4"/>
          <p:cNvSpPr>
            <a:spLocks noGrp="1"/>
          </p:cNvSpPr>
          <p:nvPr>
            <p:ph sz="half" idx="2"/>
          </p:nvPr>
        </p:nvSpPr>
        <p:spPr>
          <a:xfrm>
            <a:off x="121921" y="1488364"/>
            <a:ext cx="4450079" cy="4192587"/>
          </a:xfrm>
        </p:spPr>
        <p:txBody>
          <a:bodyPr/>
          <a:lstStyle/>
          <a:p>
            <a:r>
              <a:rPr lang="en-US" sz="1600" b="1" dirty="0">
                <a:solidFill>
                  <a:schemeClr val="bg1">
                    <a:lumMod val="50000"/>
                  </a:schemeClr>
                </a:solidFill>
              </a:rPr>
              <a:t>“Searching should be </a:t>
            </a:r>
            <a:r>
              <a:rPr lang="en-US" sz="1600" b="1" dirty="0" smtClean="0">
                <a:solidFill>
                  <a:schemeClr val="bg1">
                    <a:lumMod val="50000"/>
                  </a:schemeClr>
                </a:solidFill>
              </a:rPr>
              <a:t>simplified – it should be easier to find a document”</a:t>
            </a:r>
            <a:endParaRPr lang="en-US" sz="1600" b="1" dirty="0">
              <a:solidFill>
                <a:schemeClr val="bg1">
                  <a:lumMod val="50000"/>
                </a:schemeClr>
              </a:solidFill>
            </a:endParaRPr>
          </a:p>
          <a:p>
            <a:r>
              <a:rPr lang="en-US" sz="1600" b="1" dirty="0">
                <a:solidFill>
                  <a:schemeClr val="bg1">
                    <a:lumMod val="50000"/>
                  </a:schemeClr>
                </a:solidFill>
              </a:rPr>
              <a:t>“It’s hard to find </a:t>
            </a:r>
            <a:r>
              <a:rPr lang="en-US" sz="1600" b="1" dirty="0" smtClean="0">
                <a:solidFill>
                  <a:schemeClr val="bg1">
                    <a:lumMod val="50000"/>
                  </a:schemeClr>
                </a:solidFill>
              </a:rPr>
              <a:t>what </a:t>
            </a:r>
            <a:r>
              <a:rPr lang="en-US" sz="1600" b="1" dirty="0">
                <a:solidFill>
                  <a:schemeClr val="bg1">
                    <a:lumMod val="50000"/>
                  </a:schemeClr>
                </a:solidFill>
              </a:rPr>
              <a:t>you need in large documents”</a:t>
            </a:r>
          </a:p>
          <a:p>
            <a:r>
              <a:rPr lang="en-US" sz="1600" b="1" dirty="0" smtClean="0">
                <a:solidFill>
                  <a:schemeClr val="bg1">
                    <a:lumMod val="50000"/>
                  </a:schemeClr>
                </a:solidFill>
              </a:rPr>
              <a:t>“</a:t>
            </a:r>
            <a:r>
              <a:rPr lang="en-US" sz="1600" b="1" dirty="0">
                <a:solidFill>
                  <a:schemeClr val="bg1">
                    <a:lumMod val="50000"/>
                  </a:schemeClr>
                </a:solidFill>
              </a:rPr>
              <a:t>I’d like to be able to make notes </a:t>
            </a:r>
            <a:r>
              <a:rPr lang="en-US" sz="1600" b="1" dirty="0" smtClean="0">
                <a:solidFill>
                  <a:schemeClr val="bg1">
                    <a:lumMod val="50000"/>
                  </a:schemeClr>
                </a:solidFill>
              </a:rPr>
              <a:t>directly within </a:t>
            </a:r>
            <a:r>
              <a:rPr lang="en-US" sz="1600" b="1" dirty="0">
                <a:solidFill>
                  <a:schemeClr val="bg1">
                    <a:lumMod val="50000"/>
                  </a:schemeClr>
                </a:solidFill>
              </a:rPr>
              <a:t>a document”</a:t>
            </a:r>
          </a:p>
          <a:p>
            <a:r>
              <a:rPr lang="en-US" sz="1600" b="1" dirty="0" smtClean="0">
                <a:solidFill>
                  <a:srgbClr val="FF0000"/>
                </a:solidFill>
              </a:rPr>
              <a:t>“46% of workers can find the information they need half the time”</a:t>
            </a:r>
            <a:endParaRPr lang="en-US" sz="1600" b="1" dirty="0">
              <a:solidFill>
                <a:srgbClr val="FF0000"/>
              </a:solidFill>
            </a:endParaRPr>
          </a:p>
          <a:p>
            <a:r>
              <a:rPr lang="en-US" sz="1600" b="1" dirty="0" smtClean="0">
                <a:solidFill>
                  <a:srgbClr val="FF0000"/>
                </a:solidFill>
              </a:rPr>
              <a:t>“75% of </a:t>
            </a:r>
            <a:r>
              <a:rPr lang="en-US" sz="1600" b="1" dirty="0">
                <a:solidFill>
                  <a:srgbClr val="FF0000"/>
                </a:solidFill>
              </a:rPr>
              <a:t>technical professionals believe it is easier to find knowledge outside of their own </a:t>
            </a:r>
            <a:r>
              <a:rPr lang="en-US" sz="1600" b="1" dirty="0" smtClean="0">
                <a:solidFill>
                  <a:srgbClr val="FF0000"/>
                </a:solidFill>
              </a:rPr>
              <a:t>organization”</a:t>
            </a:r>
          </a:p>
          <a:p>
            <a:endParaRPr lang="en-US" sz="1600" dirty="0"/>
          </a:p>
        </p:txBody>
      </p:sp>
      <p:sp>
        <p:nvSpPr>
          <p:cNvPr id="6" name="Content Placeholder 5"/>
          <p:cNvSpPr>
            <a:spLocks noGrp="1"/>
          </p:cNvSpPr>
          <p:nvPr>
            <p:ph sz="quarter" idx="4"/>
          </p:nvPr>
        </p:nvSpPr>
        <p:spPr>
          <a:xfrm>
            <a:off x="4661210" y="1513688"/>
            <a:ext cx="4337945" cy="4192587"/>
          </a:xfrm>
        </p:spPr>
        <p:txBody>
          <a:bodyPr/>
          <a:lstStyle/>
          <a:p>
            <a:r>
              <a:rPr lang="en-US" sz="1600" b="1" dirty="0" smtClean="0"/>
              <a:t>“Intelligent Search” with a single search box and search suggestions</a:t>
            </a:r>
          </a:p>
          <a:p>
            <a:r>
              <a:rPr lang="en-US" sz="1600" b="1" dirty="0" smtClean="0"/>
              <a:t>Document Viewer and Table of Contents for faster navigation</a:t>
            </a:r>
          </a:p>
          <a:p>
            <a:r>
              <a:rPr lang="en-US" sz="1600" b="1" dirty="0" smtClean="0"/>
              <a:t>Bookmarks and annotations to preserve knowledge in context</a:t>
            </a:r>
          </a:p>
          <a:p>
            <a:r>
              <a:rPr lang="en-US" sz="1600" b="1" dirty="0" smtClean="0">
                <a:solidFill>
                  <a:srgbClr val="FF0000"/>
                </a:solidFill>
              </a:rPr>
              <a:t>Professional reference index and subscriptions.  Research assistant search tool</a:t>
            </a:r>
            <a:endParaRPr lang="en-US" sz="1600" b="1" dirty="0">
              <a:solidFill>
                <a:srgbClr val="FF0000"/>
              </a:solidFill>
            </a:endParaRPr>
          </a:p>
          <a:p>
            <a:r>
              <a:rPr lang="en-US" sz="1600" b="1" dirty="0" smtClean="0">
                <a:solidFill>
                  <a:srgbClr val="FF0000"/>
                </a:solidFill>
              </a:rPr>
              <a:t>Semantic search engine, single search box, pre-vetted technical content</a:t>
            </a:r>
            <a:endParaRPr lang="en-US" sz="1600" b="1" dirty="0">
              <a:solidFill>
                <a:srgbClr val="FF0000"/>
              </a:solidFill>
            </a:endParaRPr>
          </a:p>
          <a:p>
            <a:endParaRPr lang="en-US" sz="1600" b="1" dirty="0"/>
          </a:p>
          <a:p>
            <a:endParaRPr lang="en-US" sz="1600" dirty="0"/>
          </a:p>
        </p:txBody>
      </p:sp>
      <p:sp>
        <p:nvSpPr>
          <p:cNvPr id="4" name="Slide Number Placeholder 3"/>
          <p:cNvSpPr>
            <a:spLocks noGrp="1"/>
          </p:cNvSpPr>
          <p:nvPr>
            <p:ph type="sldNum" sz="quarter" idx="12"/>
          </p:nvPr>
        </p:nvSpPr>
        <p:spPr/>
        <p:txBody>
          <a:bodyPr/>
          <a:lstStyle/>
          <a:p>
            <a:fld id="{24C46141-E31C-41A4-BE53-0A6DFD9041A4}" type="slidenum">
              <a:rPr lang="en-US" smtClean="0"/>
              <a:pPr/>
              <a:t>5</a:t>
            </a:fld>
            <a:endParaRPr lang="en-US" dirty="0"/>
          </a:p>
        </p:txBody>
      </p:sp>
      <p:sp>
        <p:nvSpPr>
          <p:cNvPr id="8" name="Title 1"/>
          <p:cNvSpPr txBox="1">
            <a:spLocks/>
          </p:cNvSpPr>
          <p:nvPr/>
        </p:nvSpPr>
        <p:spPr>
          <a:xfrm>
            <a:off x="478252" y="446629"/>
            <a:ext cx="8665747" cy="792163"/>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400" b="1" kern="1200" spc="0" baseline="0">
                <a:solidFill>
                  <a:schemeClr val="tx2"/>
                </a:solidFill>
                <a:latin typeface="+mj-lt"/>
                <a:ea typeface="+mj-ea"/>
                <a:cs typeface="+mj-cs"/>
              </a:defRPr>
            </a:lvl1pPr>
          </a:lstStyle>
          <a:p>
            <a:endParaRPr lang="en-US" dirty="0"/>
          </a:p>
        </p:txBody>
      </p:sp>
      <p:cxnSp>
        <p:nvCxnSpPr>
          <p:cNvPr id="13" name="Straight Connector 12"/>
          <p:cNvCxnSpPr/>
          <p:nvPr/>
        </p:nvCxnSpPr>
        <p:spPr>
          <a:xfrm flipV="1">
            <a:off x="4572000" y="1728442"/>
            <a:ext cx="0" cy="4451566"/>
          </a:xfrm>
          <a:prstGeom prst="line">
            <a:avLst/>
          </a:prstGeom>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4661210" y="5658169"/>
            <a:ext cx="4004537" cy="573942"/>
          </a:xfrm>
          <a:prstGeom prst="rect">
            <a:avLst/>
          </a:prstGeom>
          <a:ln/>
        </p:spPr>
        <p:style>
          <a:lnRef idx="1">
            <a:schemeClr val="accent2"/>
          </a:lnRef>
          <a:fillRef idx="3">
            <a:schemeClr val="accent2"/>
          </a:fillRef>
          <a:effectRef idx="2">
            <a:schemeClr val="accent2"/>
          </a:effectRef>
          <a:fontRef idx="minor">
            <a:schemeClr val="lt1"/>
          </a:fontRef>
        </p:style>
        <p:txBody>
          <a:bodyPr lIns="72000" rIns="72000" rtlCol="0" anchor="ctr"/>
          <a:lstStyle/>
          <a:p>
            <a:pPr algn="ctr"/>
            <a:r>
              <a:rPr lang="en-US" sz="2000" b="1" dirty="0"/>
              <a:t>We Are Delivering…</a:t>
            </a:r>
          </a:p>
        </p:txBody>
      </p:sp>
      <p:sp>
        <p:nvSpPr>
          <p:cNvPr id="19" name="Rectangle 18"/>
          <p:cNvSpPr/>
          <p:nvPr/>
        </p:nvSpPr>
        <p:spPr>
          <a:xfrm>
            <a:off x="478252" y="5669560"/>
            <a:ext cx="4004537" cy="573942"/>
          </a:xfrm>
          <a:prstGeom prst="rect">
            <a:avLst/>
          </a:prstGeom>
          <a:ln/>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a:r>
              <a:rPr lang="en-US" sz="2000" b="1" dirty="0"/>
              <a:t>You </a:t>
            </a:r>
            <a:r>
              <a:rPr lang="en-US" sz="2000" b="1" dirty="0" smtClean="0"/>
              <a:t>Told Us…</a:t>
            </a:r>
            <a:endParaRPr lang="en-US" sz="2000" b="1" dirty="0"/>
          </a:p>
        </p:txBody>
      </p:sp>
    </p:spTree>
    <p:extLst>
      <p:ext uri="{BB962C8B-B14F-4D97-AF65-F5344CB8AC3E}">
        <p14:creationId xmlns:p14="http://schemas.microsoft.com/office/powerpoint/2010/main" val="1021158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04752" y="4030851"/>
            <a:ext cx="1941579" cy="1890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Single-source access to essential technical reference</a:t>
            </a:r>
            <a:endParaRPr lang="en-US" dirty="0">
              <a:solidFill>
                <a:srgbClr val="FFFFFF"/>
              </a:solidFill>
            </a:endParaRPr>
          </a:p>
        </p:txBody>
      </p:sp>
      <p:sp>
        <p:nvSpPr>
          <p:cNvPr id="10" name="Title 1"/>
          <p:cNvSpPr txBox="1">
            <a:spLocks/>
          </p:cNvSpPr>
          <p:nvPr/>
        </p:nvSpPr>
        <p:spPr>
          <a:xfrm>
            <a:off x="395288" y="580073"/>
            <a:ext cx="8351044" cy="792000"/>
          </a:xfrm>
          <a:prstGeom prst="rect">
            <a:avLst/>
          </a:prstGeom>
        </p:spPr>
        <p:txBody>
          <a:bodyPr/>
          <a:lstStyle>
            <a:lvl1pPr algn="l" rtl="0" eaLnBrk="0" fontAlgn="base" hangingPunct="0">
              <a:lnSpc>
                <a:spcPts val="2600"/>
              </a:lnSpc>
              <a:spcBef>
                <a:spcPct val="0"/>
              </a:spcBef>
              <a:spcAft>
                <a:spcPct val="0"/>
              </a:spcAft>
              <a:defRPr lang="en-US" sz="2400" b="1" kern="1200" cap="none" spc="-80" baseline="0" smtClean="0">
                <a:solidFill>
                  <a:srgbClr val="0097D1"/>
                </a:solidFill>
                <a:latin typeface="+mj-lt"/>
                <a:ea typeface="+mj-ea"/>
                <a:cs typeface="+mj-cs"/>
              </a:defRPr>
            </a:lvl1pPr>
            <a:lvl2pPr algn="l" rtl="0" eaLnBrk="0" fontAlgn="base" hangingPunct="0">
              <a:lnSpc>
                <a:spcPts val="2600"/>
              </a:lnSpc>
              <a:spcBef>
                <a:spcPct val="0"/>
              </a:spcBef>
              <a:spcAft>
                <a:spcPct val="0"/>
              </a:spcAft>
              <a:defRPr sz="2400" b="1">
                <a:solidFill>
                  <a:schemeClr val="tx2"/>
                </a:solidFill>
                <a:latin typeface="Arial" charset="0"/>
              </a:defRPr>
            </a:lvl2pPr>
            <a:lvl3pPr algn="l" rtl="0" eaLnBrk="0" fontAlgn="base" hangingPunct="0">
              <a:lnSpc>
                <a:spcPts val="2600"/>
              </a:lnSpc>
              <a:spcBef>
                <a:spcPct val="0"/>
              </a:spcBef>
              <a:spcAft>
                <a:spcPct val="0"/>
              </a:spcAft>
              <a:defRPr sz="2400" b="1">
                <a:solidFill>
                  <a:schemeClr val="tx2"/>
                </a:solidFill>
                <a:latin typeface="Arial" charset="0"/>
              </a:defRPr>
            </a:lvl3pPr>
            <a:lvl4pPr algn="l" rtl="0" eaLnBrk="0" fontAlgn="base" hangingPunct="0">
              <a:lnSpc>
                <a:spcPts val="2600"/>
              </a:lnSpc>
              <a:spcBef>
                <a:spcPct val="0"/>
              </a:spcBef>
              <a:spcAft>
                <a:spcPct val="0"/>
              </a:spcAft>
              <a:defRPr sz="2400" b="1">
                <a:solidFill>
                  <a:schemeClr val="tx2"/>
                </a:solidFill>
                <a:latin typeface="Arial" charset="0"/>
              </a:defRPr>
            </a:lvl4pPr>
            <a:lvl5pPr algn="l" rtl="0" eaLnBrk="0" fontAlgn="base" hangingPunct="0">
              <a:lnSpc>
                <a:spcPts val="2600"/>
              </a:lnSpc>
              <a:spcBef>
                <a:spcPct val="0"/>
              </a:spcBef>
              <a:spcAft>
                <a:spcPct val="0"/>
              </a:spcAft>
              <a:defRPr sz="2400" b="1">
                <a:solidFill>
                  <a:schemeClr val="tx2"/>
                </a:solidFill>
                <a:latin typeface="Arial" charset="0"/>
              </a:defRPr>
            </a:lvl5pPr>
            <a:lvl6pPr marL="457200" algn="l" rtl="0" fontAlgn="base">
              <a:lnSpc>
                <a:spcPts val="2600"/>
              </a:lnSpc>
              <a:spcBef>
                <a:spcPct val="0"/>
              </a:spcBef>
              <a:spcAft>
                <a:spcPct val="0"/>
              </a:spcAft>
              <a:defRPr sz="2400" b="1">
                <a:solidFill>
                  <a:schemeClr val="tx2"/>
                </a:solidFill>
                <a:latin typeface="Arial" charset="0"/>
              </a:defRPr>
            </a:lvl6pPr>
            <a:lvl7pPr marL="914400" algn="l" rtl="0" fontAlgn="base">
              <a:lnSpc>
                <a:spcPts val="2600"/>
              </a:lnSpc>
              <a:spcBef>
                <a:spcPct val="0"/>
              </a:spcBef>
              <a:spcAft>
                <a:spcPct val="0"/>
              </a:spcAft>
              <a:defRPr sz="2400" b="1">
                <a:solidFill>
                  <a:schemeClr val="tx2"/>
                </a:solidFill>
                <a:latin typeface="Arial" charset="0"/>
              </a:defRPr>
            </a:lvl7pPr>
            <a:lvl8pPr marL="1371600" algn="l" rtl="0" fontAlgn="base">
              <a:lnSpc>
                <a:spcPts val="2600"/>
              </a:lnSpc>
              <a:spcBef>
                <a:spcPct val="0"/>
              </a:spcBef>
              <a:spcAft>
                <a:spcPct val="0"/>
              </a:spcAft>
              <a:defRPr sz="2400" b="1">
                <a:solidFill>
                  <a:schemeClr val="tx2"/>
                </a:solidFill>
                <a:latin typeface="Arial" charset="0"/>
              </a:defRPr>
            </a:lvl8pPr>
            <a:lvl9pPr marL="1828800" algn="l" rtl="0" fontAlgn="base">
              <a:lnSpc>
                <a:spcPts val="2600"/>
              </a:lnSpc>
              <a:spcBef>
                <a:spcPct val="0"/>
              </a:spcBef>
              <a:spcAft>
                <a:spcPct val="0"/>
              </a:spcAft>
              <a:defRPr sz="2400" b="1">
                <a:solidFill>
                  <a:schemeClr val="tx2"/>
                </a:solidFill>
                <a:latin typeface="Arial" charset="0"/>
              </a:defRPr>
            </a:lvl9pPr>
          </a:lstStyle>
          <a:p>
            <a:endParaRPr dirty="0"/>
          </a:p>
        </p:txBody>
      </p:sp>
      <p:sp>
        <p:nvSpPr>
          <p:cNvPr id="3" name="Title 2"/>
          <p:cNvSpPr>
            <a:spLocks noGrp="1"/>
          </p:cNvSpPr>
          <p:nvPr>
            <p:ph type="title"/>
          </p:nvPr>
        </p:nvSpPr>
        <p:spPr>
          <a:xfrm>
            <a:off x="352752" y="961011"/>
            <a:ext cx="8460171" cy="461665"/>
          </a:xfrm>
        </p:spPr>
        <p:txBody>
          <a:bodyPr/>
          <a:lstStyle/>
          <a:p>
            <a:r>
              <a:rPr lang="en-US" dirty="0"/>
              <a:t>Introducing </a:t>
            </a:r>
            <a:r>
              <a:rPr lang="en-US" dirty="0" smtClean="0"/>
              <a:t>Engineering </a:t>
            </a:r>
            <a:r>
              <a:rPr lang="en-US" dirty="0"/>
              <a:t>Workbench</a:t>
            </a:r>
          </a:p>
        </p:txBody>
      </p:sp>
      <p:sp>
        <p:nvSpPr>
          <p:cNvPr id="8" name="Slide Number Placeholder 7"/>
          <p:cNvSpPr>
            <a:spLocks noGrp="1"/>
          </p:cNvSpPr>
          <p:nvPr>
            <p:ph type="sldNum" sz="quarter" idx="12"/>
          </p:nvPr>
        </p:nvSpPr>
        <p:spPr/>
        <p:txBody>
          <a:bodyPr/>
          <a:lstStyle/>
          <a:p>
            <a:fld id="{24C46141-E31C-41A4-BE53-0A6DFD9041A4}" type="slidenum">
              <a:rPr lang="en-US" smtClean="0">
                <a:solidFill>
                  <a:srgbClr val="FFFFFF"/>
                </a:solidFill>
              </a:rPr>
              <a:pPr/>
              <a:t>6</a:t>
            </a:fld>
            <a:endParaRPr lang="en-US">
              <a:solidFill>
                <a:srgbClr val="FFFFFF"/>
              </a:solidFill>
            </a:endParaRPr>
          </a:p>
        </p:txBody>
      </p:sp>
      <p:sp>
        <p:nvSpPr>
          <p:cNvPr id="11" name="TextBox 10"/>
          <p:cNvSpPr txBox="1"/>
          <p:nvPr/>
        </p:nvSpPr>
        <p:spPr>
          <a:xfrm>
            <a:off x="6672404" y="1790605"/>
            <a:ext cx="2140519" cy="2031325"/>
          </a:xfrm>
          <a:prstGeom prst="rect">
            <a:avLst/>
          </a:prstGeom>
          <a:noFill/>
        </p:spPr>
        <p:txBody>
          <a:bodyPr wrap="square" rtlCol="0">
            <a:spAutoFit/>
          </a:bodyPr>
          <a:lstStyle/>
          <a:p>
            <a:r>
              <a:rPr lang="en-US" i="1" dirty="0">
                <a:solidFill>
                  <a:srgbClr val="F1F2F2">
                    <a:lumMod val="50000"/>
                  </a:srgbClr>
                </a:solidFill>
                <a:latin typeface="Arial"/>
              </a:rPr>
              <a:t>The future of unified technical knowledge management for </a:t>
            </a:r>
            <a:r>
              <a:rPr lang="en-US" i="1" dirty="0" smtClean="0">
                <a:solidFill>
                  <a:srgbClr val="F1F2F2">
                    <a:lumMod val="50000"/>
                  </a:srgbClr>
                </a:solidFill>
                <a:latin typeface="Arial"/>
              </a:rPr>
              <a:t>engineers and engineering organizations</a:t>
            </a:r>
            <a:endParaRPr lang="en-US" i="1" dirty="0">
              <a:solidFill>
                <a:srgbClr val="F1F2F2">
                  <a:lumMod val="50000"/>
                </a:srgbClr>
              </a:solidFill>
              <a:latin typeface="Arial"/>
            </a:endParaRPr>
          </a:p>
        </p:txBody>
      </p:sp>
      <p:cxnSp>
        <p:nvCxnSpPr>
          <p:cNvPr id="5" name="Straight Connector 4"/>
          <p:cNvCxnSpPr/>
          <p:nvPr/>
        </p:nvCxnSpPr>
        <p:spPr>
          <a:xfrm>
            <a:off x="6487126" y="4972735"/>
            <a:ext cx="565524"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752" y="1853453"/>
            <a:ext cx="6152873" cy="43547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115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6114"/>
          <a:stretch/>
        </p:blipFill>
        <p:spPr>
          <a:xfrm>
            <a:off x="0" y="1436732"/>
            <a:ext cx="9144000" cy="5421268"/>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436732"/>
          </a:xfrm>
          <a:prstGeom prst="rect">
            <a:avLst/>
          </a:prstGeom>
        </p:spPr>
      </p:pic>
      <p:sp>
        <p:nvSpPr>
          <p:cNvPr id="7" name="Rectangle 6"/>
          <p:cNvSpPr/>
          <p:nvPr/>
        </p:nvSpPr>
        <p:spPr>
          <a:xfrm>
            <a:off x="324739" y="2874060"/>
            <a:ext cx="8656891" cy="1569660"/>
          </a:xfrm>
          <a:prstGeom prst="rect">
            <a:avLst/>
          </a:prstGeom>
        </p:spPr>
        <p:txBody>
          <a:bodyPr wrap="square">
            <a:spAutoFit/>
          </a:bodyPr>
          <a:lstStyle/>
          <a:p>
            <a:pPr algn="ctr" defTabSz="457200" fontAlgn="base">
              <a:spcBef>
                <a:spcPct val="0"/>
              </a:spcBef>
              <a:spcAft>
                <a:spcPct val="0"/>
              </a:spcAft>
            </a:pPr>
            <a:r>
              <a:rPr lang="en-US" sz="3200" b="1" cap="all" dirty="0" smtClean="0">
                <a:solidFill>
                  <a:prstClr val="white"/>
                </a:solidFill>
                <a:ea typeface="ＭＳ Ｐゴシック" panose="020B0600070205080204" pitchFamily="34" charset="-128"/>
              </a:rPr>
              <a:t>Versatile Tool</a:t>
            </a:r>
          </a:p>
          <a:p>
            <a:pPr algn="ctr" defTabSz="457200" fontAlgn="base">
              <a:spcBef>
                <a:spcPct val="0"/>
              </a:spcBef>
              <a:spcAft>
                <a:spcPct val="0"/>
              </a:spcAft>
            </a:pPr>
            <a:r>
              <a:rPr lang="en-US" sz="3200" b="1" cap="all" dirty="0" smtClean="0">
                <a:solidFill>
                  <a:prstClr val="white"/>
                </a:solidFill>
                <a:ea typeface="ＭＳ Ｐゴシック" panose="020B0600070205080204" pitchFamily="34" charset="-128"/>
              </a:rPr>
              <a:t>Meeting Needs of Your Organization and User </a:t>
            </a:r>
            <a:endParaRPr lang="en-US" sz="3200" b="1" cap="all" dirty="0">
              <a:solidFill>
                <a:prstClr val="white"/>
              </a:solidFill>
              <a:ea typeface="ＭＳ Ｐゴシック" panose="020B0600070205080204" pitchFamily="34" charset="-128"/>
            </a:endParaRPr>
          </a:p>
        </p:txBody>
      </p:sp>
      <p:sp>
        <p:nvSpPr>
          <p:cNvPr id="8" name="TextBox 7"/>
          <p:cNvSpPr txBox="1"/>
          <p:nvPr/>
        </p:nvSpPr>
        <p:spPr>
          <a:xfrm>
            <a:off x="362607" y="6621522"/>
            <a:ext cx="1752403" cy="184666"/>
          </a:xfrm>
          <a:prstGeom prst="rect">
            <a:avLst/>
          </a:prstGeom>
          <a:noFill/>
        </p:spPr>
        <p:txBody>
          <a:bodyPr wrap="none" rtlCol="0">
            <a:spAutoFit/>
          </a:bodyPr>
          <a:lstStyle/>
          <a:p>
            <a:r>
              <a:rPr lang="en-US" sz="600" dirty="0" smtClean="0">
                <a:solidFill>
                  <a:schemeClr val="bg1"/>
                </a:solidFill>
              </a:rPr>
              <a:t>© 2016 IHS </a:t>
            </a:r>
            <a:r>
              <a:rPr lang="en-US" sz="600" dirty="0" err="1" smtClean="0">
                <a:solidFill>
                  <a:schemeClr val="bg1"/>
                </a:solidFill>
              </a:rPr>
              <a:t>Markit</a:t>
            </a:r>
            <a:r>
              <a:rPr lang="en-US" sz="600" dirty="0" smtClean="0">
                <a:solidFill>
                  <a:schemeClr val="bg1"/>
                </a:solidFill>
              </a:rPr>
              <a:t>. All Rights Reserved.</a:t>
            </a:r>
            <a:endParaRPr lang="en-US" sz="600" dirty="0">
              <a:solidFill>
                <a:schemeClr val="bg1"/>
              </a:solidFill>
            </a:endParaRPr>
          </a:p>
        </p:txBody>
      </p:sp>
    </p:spTree>
    <p:extLst>
      <p:ext uri="{BB962C8B-B14F-4D97-AF65-F5344CB8AC3E}">
        <p14:creationId xmlns:p14="http://schemas.microsoft.com/office/powerpoint/2010/main" val="45240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39" y="1814167"/>
            <a:ext cx="6695149" cy="4647377"/>
          </a:xfrm>
          <a:prstGeom prst="rect">
            <a:avLst/>
          </a:prstGeom>
          <a:ln>
            <a:noFill/>
          </a:ln>
          <a:effectLst>
            <a:outerShdw blurRad="292100" dist="139700" dir="2700000" algn="tl" rotWithShape="0">
              <a:srgbClr val="333333">
                <a:alpha val="65000"/>
              </a:srgbClr>
            </a:outerShdw>
          </a:effectLst>
        </p:spPr>
      </p:pic>
      <p:sp>
        <p:nvSpPr>
          <p:cNvPr id="15" name="Rectangle 10"/>
          <p:cNvSpPr/>
          <p:nvPr/>
        </p:nvSpPr>
        <p:spPr>
          <a:xfrm rot="12231103">
            <a:off x="3516835" y="1539189"/>
            <a:ext cx="2901833" cy="4529048"/>
          </a:xfrm>
          <a:custGeom>
            <a:avLst/>
            <a:gdLst>
              <a:gd name="connsiteX0" fmla="*/ 0 w 1843544"/>
              <a:gd name="connsiteY0" fmla="*/ 0 h 1557434"/>
              <a:gd name="connsiteX1" fmla="*/ 1843544 w 1843544"/>
              <a:gd name="connsiteY1" fmla="*/ 0 h 1557434"/>
              <a:gd name="connsiteX2" fmla="*/ 1843544 w 1843544"/>
              <a:gd name="connsiteY2" fmla="*/ 1557434 h 1557434"/>
              <a:gd name="connsiteX3" fmla="*/ 0 w 1843544"/>
              <a:gd name="connsiteY3" fmla="*/ 1557434 h 1557434"/>
              <a:gd name="connsiteX4" fmla="*/ 0 w 1843544"/>
              <a:gd name="connsiteY4" fmla="*/ 0 h 1557434"/>
              <a:gd name="connsiteX0" fmla="*/ 800526 w 2644070"/>
              <a:gd name="connsiteY0" fmla="*/ 0 h 1557434"/>
              <a:gd name="connsiteX1" fmla="*/ 2644070 w 2644070"/>
              <a:gd name="connsiteY1" fmla="*/ 0 h 1557434"/>
              <a:gd name="connsiteX2" fmla="*/ 2644070 w 2644070"/>
              <a:gd name="connsiteY2" fmla="*/ 1557434 h 1557434"/>
              <a:gd name="connsiteX3" fmla="*/ 0 w 2644070"/>
              <a:gd name="connsiteY3" fmla="*/ 1523953 h 1557434"/>
              <a:gd name="connsiteX4" fmla="*/ 800526 w 2644070"/>
              <a:gd name="connsiteY4" fmla="*/ 0 h 1557434"/>
              <a:gd name="connsiteX0" fmla="*/ 800526 w 3178203"/>
              <a:gd name="connsiteY0" fmla="*/ 0 h 1523953"/>
              <a:gd name="connsiteX1" fmla="*/ 2644070 w 3178203"/>
              <a:gd name="connsiteY1" fmla="*/ 0 h 1523953"/>
              <a:gd name="connsiteX2" fmla="*/ 3178203 w 3178203"/>
              <a:gd name="connsiteY2" fmla="*/ 975561 h 1523953"/>
              <a:gd name="connsiteX3" fmla="*/ 0 w 3178203"/>
              <a:gd name="connsiteY3" fmla="*/ 1523953 h 1523953"/>
              <a:gd name="connsiteX4" fmla="*/ 800526 w 3178203"/>
              <a:gd name="connsiteY4" fmla="*/ 0 h 1523953"/>
              <a:gd name="connsiteX0" fmla="*/ 439170 w 3178203"/>
              <a:gd name="connsiteY0" fmla="*/ 0 h 3299953"/>
              <a:gd name="connsiteX1" fmla="*/ 2644070 w 3178203"/>
              <a:gd name="connsiteY1" fmla="*/ 1776000 h 3299953"/>
              <a:gd name="connsiteX2" fmla="*/ 3178203 w 3178203"/>
              <a:gd name="connsiteY2" fmla="*/ 2751561 h 3299953"/>
              <a:gd name="connsiteX3" fmla="*/ 0 w 3178203"/>
              <a:gd name="connsiteY3" fmla="*/ 3299953 h 3299953"/>
              <a:gd name="connsiteX4" fmla="*/ 439170 w 3178203"/>
              <a:gd name="connsiteY4" fmla="*/ 0 h 3299953"/>
              <a:gd name="connsiteX0" fmla="*/ 439170 w 2942280"/>
              <a:gd name="connsiteY0" fmla="*/ 0 h 3299953"/>
              <a:gd name="connsiteX1" fmla="*/ 2644070 w 2942280"/>
              <a:gd name="connsiteY1" fmla="*/ 1776000 h 3299953"/>
              <a:gd name="connsiteX2" fmla="*/ 2942280 w 2942280"/>
              <a:gd name="connsiteY2" fmla="*/ 883628 h 3299953"/>
              <a:gd name="connsiteX3" fmla="*/ 0 w 2942280"/>
              <a:gd name="connsiteY3" fmla="*/ 3299953 h 3299953"/>
              <a:gd name="connsiteX4" fmla="*/ 439170 w 2942280"/>
              <a:gd name="connsiteY4" fmla="*/ 0 h 3299953"/>
              <a:gd name="connsiteX0" fmla="*/ 439170 w 2942280"/>
              <a:gd name="connsiteY0" fmla="*/ 338588 h 3638541"/>
              <a:gd name="connsiteX1" fmla="*/ 2084979 w 2942280"/>
              <a:gd name="connsiteY1" fmla="*/ 0 h 3638541"/>
              <a:gd name="connsiteX2" fmla="*/ 2942280 w 2942280"/>
              <a:gd name="connsiteY2" fmla="*/ 1222216 h 3638541"/>
              <a:gd name="connsiteX3" fmla="*/ 0 w 2942280"/>
              <a:gd name="connsiteY3" fmla="*/ 3638541 h 3638541"/>
              <a:gd name="connsiteX4" fmla="*/ 439170 w 2942280"/>
              <a:gd name="connsiteY4" fmla="*/ 338588 h 3638541"/>
              <a:gd name="connsiteX0" fmla="*/ 439170 w 3035782"/>
              <a:gd name="connsiteY0" fmla="*/ 338588 h 3638541"/>
              <a:gd name="connsiteX1" fmla="*/ 2084979 w 3035782"/>
              <a:gd name="connsiteY1" fmla="*/ 0 h 3638541"/>
              <a:gd name="connsiteX2" fmla="*/ 3035782 w 3035782"/>
              <a:gd name="connsiteY2" fmla="*/ 1242165 h 3638541"/>
              <a:gd name="connsiteX3" fmla="*/ 0 w 3035782"/>
              <a:gd name="connsiteY3" fmla="*/ 3638541 h 3638541"/>
              <a:gd name="connsiteX4" fmla="*/ 439170 w 3035782"/>
              <a:gd name="connsiteY4" fmla="*/ 338588 h 3638541"/>
              <a:gd name="connsiteX0" fmla="*/ 397947 w 3035782"/>
              <a:gd name="connsiteY0" fmla="*/ 342656 h 3638541"/>
              <a:gd name="connsiteX1" fmla="*/ 2084979 w 3035782"/>
              <a:gd name="connsiteY1" fmla="*/ 0 h 3638541"/>
              <a:gd name="connsiteX2" fmla="*/ 3035782 w 3035782"/>
              <a:gd name="connsiteY2" fmla="*/ 1242165 h 3638541"/>
              <a:gd name="connsiteX3" fmla="*/ 0 w 3035782"/>
              <a:gd name="connsiteY3" fmla="*/ 3638541 h 3638541"/>
              <a:gd name="connsiteX4" fmla="*/ 397947 w 3035782"/>
              <a:gd name="connsiteY4" fmla="*/ 342656 h 3638541"/>
              <a:gd name="connsiteX0" fmla="*/ 397947 w 2084979"/>
              <a:gd name="connsiteY0" fmla="*/ 342656 h 3638541"/>
              <a:gd name="connsiteX1" fmla="*/ 2084979 w 2084979"/>
              <a:gd name="connsiteY1" fmla="*/ 0 h 3638541"/>
              <a:gd name="connsiteX2" fmla="*/ 852842 w 2084979"/>
              <a:gd name="connsiteY2" fmla="*/ 2922754 h 3638541"/>
              <a:gd name="connsiteX3" fmla="*/ 0 w 2084979"/>
              <a:gd name="connsiteY3" fmla="*/ 3638541 h 3638541"/>
              <a:gd name="connsiteX4" fmla="*/ 397947 w 2084979"/>
              <a:gd name="connsiteY4" fmla="*/ 342656 h 3638541"/>
              <a:gd name="connsiteX0" fmla="*/ 0 w 2901833"/>
              <a:gd name="connsiteY0" fmla="*/ 0 h 4529048"/>
              <a:gd name="connsiteX1" fmla="*/ 2901833 w 2901833"/>
              <a:gd name="connsiteY1" fmla="*/ 890507 h 4529048"/>
              <a:gd name="connsiteX2" fmla="*/ 1669696 w 2901833"/>
              <a:gd name="connsiteY2" fmla="*/ 3813261 h 4529048"/>
              <a:gd name="connsiteX3" fmla="*/ 816854 w 2901833"/>
              <a:gd name="connsiteY3" fmla="*/ 4529048 h 4529048"/>
              <a:gd name="connsiteX4" fmla="*/ 0 w 2901833"/>
              <a:gd name="connsiteY4" fmla="*/ 0 h 4529048"/>
              <a:gd name="connsiteX0" fmla="*/ 0 w 2901833"/>
              <a:gd name="connsiteY0" fmla="*/ 0 h 4529048"/>
              <a:gd name="connsiteX1" fmla="*/ 2901833 w 2901833"/>
              <a:gd name="connsiteY1" fmla="*/ 890507 h 4529048"/>
              <a:gd name="connsiteX2" fmla="*/ 1639057 w 2901833"/>
              <a:gd name="connsiteY2" fmla="*/ 3746210 h 4529048"/>
              <a:gd name="connsiteX3" fmla="*/ 816854 w 2901833"/>
              <a:gd name="connsiteY3" fmla="*/ 4529048 h 4529048"/>
              <a:gd name="connsiteX4" fmla="*/ 0 w 2901833"/>
              <a:gd name="connsiteY4" fmla="*/ 0 h 4529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1833" h="4529048">
                <a:moveTo>
                  <a:pt x="0" y="0"/>
                </a:moveTo>
                <a:lnTo>
                  <a:pt x="2901833" y="890507"/>
                </a:lnTo>
                <a:lnTo>
                  <a:pt x="1639057" y="3746210"/>
                </a:lnTo>
                <a:lnTo>
                  <a:pt x="816854" y="4529048"/>
                </a:lnTo>
                <a:lnTo>
                  <a:pt x="0" y="0"/>
                </a:lnTo>
                <a:close/>
              </a:path>
            </a:pathLst>
          </a:cu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687" y="2400763"/>
            <a:ext cx="4728054" cy="4051256"/>
          </a:xfrm>
          <a:prstGeom prst="rect">
            <a:avLst/>
          </a:prstGeom>
          <a:ln>
            <a:solidFill>
              <a:schemeClr val="tx1">
                <a:lumMod val="95000"/>
                <a:lumOff val="5000"/>
              </a:scheme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Handling the status quo…</a:t>
            </a:r>
            <a:endParaRPr lang="en-US" dirty="0"/>
          </a:p>
        </p:txBody>
      </p:sp>
      <p:sp>
        <p:nvSpPr>
          <p:cNvPr id="4" name="Slide Number Placeholder 3"/>
          <p:cNvSpPr>
            <a:spLocks noGrp="1"/>
          </p:cNvSpPr>
          <p:nvPr>
            <p:ph type="sldNum" sz="quarter" idx="12"/>
          </p:nvPr>
        </p:nvSpPr>
        <p:spPr/>
        <p:txBody>
          <a:bodyPr/>
          <a:lstStyle/>
          <a:p>
            <a:fld id="{4704619B-9823-F845-874B-2390AC991BC7}" type="slidenum">
              <a:rPr lang="en-US" smtClean="0"/>
              <a:t>8</a:t>
            </a:fld>
            <a:endParaRPr lang="en-US" dirty="0"/>
          </a:p>
        </p:txBody>
      </p:sp>
      <p:sp>
        <p:nvSpPr>
          <p:cNvPr id="5" name="Text Placeholder 4"/>
          <p:cNvSpPr>
            <a:spLocks noGrp="1"/>
          </p:cNvSpPr>
          <p:nvPr>
            <p:ph type="body" sz="quarter" idx="13"/>
          </p:nvPr>
        </p:nvSpPr>
        <p:spPr/>
        <p:txBody>
          <a:bodyPr vert="horz" wrap="square" lIns="91440" tIns="45720" rIns="91440" bIns="45720" rtlCol="0">
            <a:spAutoFit/>
          </a:bodyPr>
          <a:lstStyle/>
          <a:p>
            <a:r>
              <a:rPr lang="en-US" i="1" dirty="0"/>
              <a:t>Download a PDF for use offline</a:t>
            </a:r>
          </a:p>
        </p:txBody>
      </p:sp>
      <p:sp>
        <p:nvSpPr>
          <p:cNvPr id="7" name="Rectangle 6"/>
          <p:cNvSpPr/>
          <p:nvPr/>
        </p:nvSpPr>
        <p:spPr>
          <a:xfrm>
            <a:off x="6667476" y="2966143"/>
            <a:ext cx="2058260" cy="1205019"/>
          </a:xfrm>
          <a:prstGeom prst="rect">
            <a:avLst/>
          </a:prstGeom>
          <a:solidFill>
            <a:srgbClr val="00B140"/>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00" dirty="0">
                <a:solidFill>
                  <a:srgbClr val="FFFFFF"/>
                </a:solidFill>
              </a:rPr>
              <a:t>You can view and download a PDF of a document.</a:t>
            </a:r>
            <a:endParaRPr lang="en-US" sz="1200" dirty="0">
              <a:solidFill>
                <a:srgbClr val="FFFFFF"/>
              </a:solidFill>
            </a:endParaRPr>
          </a:p>
        </p:txBody>
      </p:sp>
    </p:spTree>
    <p:extLst>
      <p:ext uri="{BB962C8B-B14F-4D97-AF65-F5344CB8AC3E}">
        <p14:creationId xmlns:p14="http://schemas.microsoft.com/office/powerpoint/2010/main" val="1666399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a:spLocks noGrp="1"/>
          </p:cNvSpPr>
          <p:nvPr>
            <p:ph type="title"/>
          </p:nvPr>
        </p:nvSpPr>
        <p:spPr/>
        <p:txBody>
          <a:bodyPr anchor="t"/>
          <a:lstStyle/>
          <a:p>
            <a:r>
              <a:rPr lang="en-US" dirty="0" smtClean="0"/>
              <a:t>Standards Productivity Improvements</a:t>
            </a:r>
            <a:endParaRPr lang="en-US" dirty="0"/>
          </a:p>
        </p:txBody>
      </p:sp>
      <p:sp>
        <p:nvSpPr>
          <p:cNvPr id="46" name="TextBox 45"/>
          <p:cNvSpPr txBox="1"/>
          <p:nvPr/>
        </p:nvSpPr>
        <p:spPr>
          <a:xfrm>
            <a:off x="5882640" y="2132243"/>
            <a:ext cx="3075207" cy="2462213"/>
          </a:xfrm>
          <a:prstGeom prst="rect">
            <a:avLst/>
          </a:prstGeom>
          <a:noFill/>
        </p:spPr>
        <p:txBody>
          <a:bodyPr wrap="square" rtlCol="0">
            <a:spAutoFit/>
          </a:bodyPr>
          <a:lstStyle/>
          <a:p>
            <a:r>
              <a:rPr lang="en-US" sz="1400" b="1" dirty="0" smtClean="0">
                <a:solidFill>
                  <a:srgbClr val="3390E1"/>
                </a:solidFill>
                <a:ea typeface="ＭＳ Ｐゴシック" charset="-128"/>
              </a:rPr>
              <a:t>Faster Search</a:t>
            </a:r>
          </a:p>
          <a:p>
            <a:pPr marL="285750" indent="-285750" eaLnBrk="0" fontAlgn="base" hangingPunct="0">
              <a:spcBef>
                <a:spcPct val="0"/>
              </a:spcBef>
              <a:spcAft>
                <a:spcPct val="0"/>
              </a:spcAft>
              <a:buFont typeface="Arial" panose="020B0604020202020204" pitchFamily="34" charset="0"/>
              <a:buChar char="•"/>
            </a:pPr>
            <a:r>
              <a:rPr lang="en-US" sz="1400" dirty="0">
                <a:ea typeface="ＭＳ Ｐゴシック" charset="-128"/>
              </a:rPr>
              <a:t>Bibliographic filtering – (aka “facetted search”)</a:t>
            </a:r>
          </a:p>
          <a:p>
            <a:pPr marL="285750" indent="-285750" eaLnBrk="0" fontAlgn="base" hangingPunct="0">
              <a:spcBef>
                <a:spcPct val="0"/>
              </a:spcBef>
              <a:spcAft>
                <a:spcPct val="0"/>
              </a:spcAft>
              <a:buFont typeface="Arial" panose="020B0604020202020204" pitchFamily="34" charset="0"/>
              <a:buChar char="•"/>
            </a:pPr>
            <a:r>
              <a:rPr lang="en-US" sz="1400" dirty="0">
                <a:ea typeface="ＭＳ Ｐゴシック" charset="-128"/>
              </a:rPr>
              <a:t>Sort by </a:t>
            </a:r>
            <a:r>
              <a:rPr lang="en-US" sz="1400" dirty="0" smtClean="0">
                <a:ea typeface="ＭＳ Ｐゴシック" charset="-128"/>
              </a:rPr>
              <a:t>Date</a:t>
            </a:r>
          </a:p>
          <a:p>
            <a:pPr eaLnBrk="0" fontAlgn="base" hangingPunct="0">
              <a:spcBef>
                <a:spcPct val="0"/>
              </a:spcBef>
              <a:spcAft>
                <a:spcPct val="0"/>
              </a:spcAft>
            </a:pPr>
            <a:endParaRPr lang="en-US" sz="1400" dirty="0">
              <a:ea typeface="ＭＳ Ｐゴシック" charset="-128"/>
            </a:endParaRPr>
          </a:p>
          <a:p>
            <a:r>
              <a:rPr lang="en-US" sz="1400" b="1" dirty="0" smtClean="0">
                <a:solidFill>
                  <a:srgbClr val="3390E1"/>
                </a:solidFill>
                <a:ea typeface="ＭＳ Ｐゴシック" charset="-128"/>
              </a:rPr>
              <a:t>Consolidated Query box</a:t>
            </a:r>
          </a:p>
          <a:p>
            <a:pPr marL="285750" indent="-285750" eaLnBrk="0" fontAlgn="base" hangingPunct="0">
              <a:spcBef>
                <a:spcPct val="0"/>
              </a:spcBef>
              <a:spcAft>
                <a:spcPct val="0"/>
              </a:spcAft>
              <a:buFont typeface="Arial" panose="020B0604020202020204" pitchFamily="34" charset="0"/>
              <a:buChar char="•"/>
            </a:pPr>
            <a:r>
              <a:rPr lang="en-US" sz="1400" dirty="0" smtClean="0">
                <a:ea typeface="ＭＳ Ｐゴシック" charset="-128"/>
              </a:rPr>
              <a:t>Single field for all search activities</a:t>
            </a:r>
          </a:p>
          <a:p>
            <a:pPr eaLnBrk="0" fontAlgn="base" hangingPunct="0">
              <a:spcBef>
                <a:spcPct val="0"/>
              </a:spcBef>
              <a:spcAft>
                <a:spcPct val="0"/>
              </a:spcAft>
            </a:pPr>
            <a:endParaRPr lang="en-US" sz="1400" dirty="0">
              <a:ea typeface="ＭＳ Ｐゴシック" charset="-128"/>
            </a:endParaRPr>
          </a:p>
          <a:p>
            <a:r>
              <a:rPr lang="en-US" sz="1400" b="1" dirty="0" smtClean="0">
                <a:solidFill>
                  <a:srgbClr val="3390E1"/>
                </a:solidFill>
                <a:ea typeface="ＭＳ Ｐゴシック" charset="-128"/>
              </a:rPr>
              <a:t>New Look</a:t>
            </a:r>
          </a:p>
          <a:p>
            <a:pPr marL="285750" indent="-285750" eaLnBrk="0" fontAlgn="base" hangingPunct="0">
              <a:spcBef>
                <a:spcPct val="0"/>
              </a:spcBef>
              <a:spcAft>
                <a:spcPct val="0"/>
              </a:spcAft>
              <a:buFont typeface="Arial" panose="020B0604020202020204" pitchFamily="34" charset="0"/>
              <a:buChar char="•"/>
            </a:pPr>
            <a:r>
              <a:rPr lang="en-US" sz="1400" dirty="0" smtClean="0">
                <a:ea typeface="ＭＳ Ｐゴシック" charset="-128"/>
              </a:rPr>
              <a:t>Icon and tile based design</a:t>
            </a:r>
            <a:endParaRPr lang="en-US" sz="1400" dirty="0">
              <a:ea typeface="ＭＳ Ｐゴシック" charset="-128"/>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753" y="1853453"/>
            <a:ext cx="5455964" cy="3861547"/>
          </a:xfrm>
          <a:prstGeom prst="rect">
            <a:avLst/>
          </a:prstGeom>
          <a:ln>
            <a:noFill/>
          </a:ln>
          <a:effectLst>
            <a:outerShdw blurRad="292100" dist="139700" dir="2700000" algn="tl" rotWithShape="0">
              <a:srgbClr val="333333">
                <a:alpha val="65000"/>
              </a:srgbClr>
            </a:outerShdw>
          </a:effectLst>
        </p:spPr>
      </p:pic>
      <p:sp>
        <p:nvSpPr>
          <p:cNvPr id="9" name="Slide Number Placeholder 3"/>
          <p:cNvSpPr>
            <a:spLocks noGrp="1"/>
          </p:cNvSpPr>
          <p:nvPr>
            <p:ph type="sldNum" sz="quarter" idx="12"/>
          </p:nvPr>
        </p:nvSpPr>
        <p:spPr>
          <a:xfrm>
            <a:off x="8274942" y="270195"/>
            <a:ext cx="411858" cy="153888"/>
          </a:xfrm>
        </p:spPr>
        <p:txBody>
          <a:bodyPr/>
          <a:lstStyle/>
          <a:p>
            <a:fld id="{FE8F5491-DAC1-43B1-8050-2A08795948FF}" type="slidenum">
              <a:rPr lang="en-US" smtClean="0"/>
              <a:t>9</a:t>
            </a:fld>
            <a:endParaRPr lang="en-US" dirty="0"/>
          </a:p>
        </p:txBody>
      </p:sp>
    </p:spTree>
    <p:extLst>
      <p:ext uri="{BB962C8B-B14F-4D97-AF65-F5344CB8AC3E}">
        <p14:creationId xmlns:p14="http://schemas.microsoft.com/office/powerpoint/2010/main" val="293094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IHSM Theme">
      <a:dk1>
        <a:srgbClr val="000000"/>
      </a:dk1>
      <a:lt1>
        <a:srgbClr val="FFFFFF"/>
      </a:lt1>
      <a:dk2>
        <a:srgbClr val="4B4B4B"/>
      </a:dk2>
      <a:lt2>
        <a:srgbClr val="999999"/>
      </a:lt2>
      <a:accent1>
        <a:srgbClr val="00B140"/>
      </a:accent1>
      <a:accent2>
        <a:srgbClr val="B8B7B8"/>
      </a:accent2>
      <a:accent3>
        <a:srgbClr val="008E89"/>
      </a:accent3>
      <a:accent4>
        <a:srgbClr val="97D700"/>
      </a:accent4>
      <a:accent5>
        <a:srgbClr val="00A9E0"/>
      </a:accent5>
      <a:accent6>
        <a:srgbClr val="FF8F1C"/>
      </a:accent6>
      <a:hlink>
        <a:srgbClr val="0066B3"/>
      </a:hlink>
      <a:folHlink>
        <a:srgbClr val="830065"/>
      </a:folHlink>
    </a:clrScheme>
    <a:fontScheme name="Office Theme">
      <a:majorFont>
        <a:latin typeface="Verdan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HSM Purple">
      <a:srgbClr val="830065"/>
    </a:custClr>
    <a:custClr name="IHSM Orig Red 3">
      <a:srgbClr val="F7BFAD"/>
    </a:custClr>
    <a:custClr name="IHSM Red">
      <a:srgbClr val="F4364C"/>
    </a:custClr>
    <a:custClr name="IHSM Blue 30">
      <a:srgbClr val="B2E5F6"/>
    </a:custClr>
    <a:custClr name="IHSM Orig Blue">
      <a:srgbClr val="0066B3"/>
    </a:custClr>
    <a:custClr name="IHSM Orig Yellow">
      <a:srgbClr val="FFD200"/>
    </a:custClr>
    <a:custClr name="IHSM Orig Gray 1">
      <a:srgbClr val="707C8A"/>
    </a:custClr>
    <a:custClr name="IHSM Orig Gray 2">
      <a:srgbClr val="D8DCDB"/>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1189</Words>
  <Application>Microsoft Office PowerPoint</Application>
  <PresentationFormat>On-screen Show (4:3)</PresentationFormat>
  <Paragraphs>264</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ＭＳ Ｐゴシック</vt:lpstr>
      <vt:lpstr>.HelveticaNeueDeskInterface-Regular</vt:lpstr>
      <vt:lpstr>Arial</vt:lpstr>
      <vt:lpstr>Calibri</vt:lpstr>
      <vt:lpstr>Gill Sans MT Condensed</vt:lpstr>
      <vt:lpstr>Times</vt:lpstr>
      <vt:lpstr>Verdana</vt:lpstr>
      <vt:lpstr>1_Office Theme</vt:lpstr>
      <vt:lpstr>Welcome to the Engineering Workbench Community!</vt:lpstr>
      <vt:lpstr>Welcome to the Engineering Workbench Community!</vt:lpstr>
      <vt:lpstr>Agenda Today</vt:lpstr>
      <vt:lpstr>IHS Standards Expert – A Trusted Solution</vt:lpstr>
      <vt:lpstr>Advancing Standards Management</vt:lpstr>
      <vt:lpstr>Introducing Engineering Workbench</vt:lpstr>
      <vt:lpstr>PowerPoint Presentation</vt:lpstr>
      <vt:lpstr>Handling the status quo…</vt:lpstr>
      <vt:lpstr>Standards Productivity Improvements</vt:lpstr>
      <vt:lpstr>Knowledge Discovery Workflow Improvements…</vt:lpstr>
      <vt:lpstr>PowerPoint Presentation</vt:lpstr>
      <vt:lpstr>PowerPoint Presentation</vt:lpstr>
      <vt:lpstr>January 2017 Engineering Workbench  Early Visibility Program launch begins key transition…</vt:lpstr>
      <vt:lpstr>Security Improvements</vt:lpstr>
      <vt:lpstr>PowerPoint Presentation</vt:lpstr>
      <vt:lpstr>Customer Security Upgrade Options</vt:lpstr>
      <vt:lpstr>SAM | Single Sign On Federation Access</vt:lpstr>
      <vt:lpstr>Account Management Plan</vt:lpstr>
      <vt:lpstr>XXXX EWB Switchover Account Plan</vt:lpstr>
      <vt:lpstr>PowerPoint Presentation</vt:lpstr>
      <vt:lpstr>PowerPoint Presentation</vt:lpstr>
      <vt:lpstr>PowerPoint Presentation</vt:lpstr>
      <vt:lpstr>Questions and Comments</vt:lpstr>
    </vt:vector>
  </TitlesOfParts>
  <Company>IHS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Cloutier, Jeff</dc:creator>
  <cp:lastModifiedBy>Reese, Andy</cp:lastModifiedBy>
  <cp:revision>117</cp:revision>
  <cp:lastPrinted>2017-04-06T03:29:43Z</cp:lastPrinted>
  <dcterms:created xsi:type="dcterms:W3CDTF">2016-08-16T17:21:18Z</dcterms:created>
  <dcterms:modified xsi:type="dcterms:W3CDTF">2017-05-31T21:59:12Z</dcterms:modified>
</cp:coreProperties>
</file>