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9.xml" ContentType="application/vnd.openxmlformats-officedocument.themeOverride+xml"/>
  <Override PartName="/ppt/drawings/drawing1.xml" ContentType="application/vnd.openxmlformats-officedocument.drawingml.chartshapes+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heme/themeOverride12.xml" ContentType="application/vnd.openxmlformats-officedocument.themeOverride+xml"/>
  <Override PartName="/ppt/charts/chart19.xml" ContentType="application/vnd.openxmlformats-officedocument.drawingml.chart+xml"/>
  <Override PartName="/ppt/theme/themeOverride13.xml" ContentType="application/vnd.openxmlformats-officedocument.themeOverride+xml"/>
  <Override PartName="/ppt/charts/chart20.xml" ContentType="application/vnd.openxmlformats-officedocument.drawingml.chart+xml"/>
  <Override PartName="/ppt/theme/themeOverride14.xml" ContentType="application/vnd.openxmlformats-officedocument.themeOverride+xml"/>
  <Override PartName="/ppt/charts/chart21.xml" ContentType="application/vnd.openxmlformats-officedocument.drawingml.chart+xml"/>
  <Override PartName="/ppt/theme/themeOverride15.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heme/themeOverride16.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heme/themeOverride17.xml" ContentType="application/vnd.openxmlformats-officedocument.themeOverride+xml"/>
  <Override PartName="/ppt/charts/chart30.xml" ContentType="application/vnd.openxmlformats-officedocument.drawingml.chart+xml"/>
  <Override PartName="/ppt/theme/themeOverride18.xml" ContentType="application/vnd.openxmlformats-officedocument.themeOverr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theme/themeOverride19.xml" ContentType="application/vnd.openxmlformats-officedocument.themeOverride+xml"/>
  <Override PartName="/ppt/charts/chart35.xml" ContentType="application/vnd.openxmlformats-officedocument.drawingml.chart+xml"/>
  <Override PartName="/ppt/theme/themeOverride20.xml" ContentType="application/vnd.openxmlformats-officedocument.themeOverride+xml"/>
  <Override PartName="/ppt/charts/chart36.xml" ContentType="application/vnd.openxmlformats-officedocument.drawingml.chart+xml"/>
  <Override PartName="/ppt/theme/themeOverride21.xml" ContentType="application/vnd.openxmlformats-officedocument.themeOverride+xml"/>
  <Override PartName="/ppt/charts/chart37.xml" ContentType="application/vnd.openxmlformats-officedocument.drawingml.chart+xml"/>
  <Override PartName="/ppt/theme/themeOverride22.xml" ContentType="application/vnd.openxmlformats-officedocument.themeOverride+xml"/>
  <Override PartName="/ppt/charts/chart38.xml" ContentType="application/vnd.openxmlformats-officedocument.drawingml.chart+xml"/>
  <Override PartName="/ppt/theme/themeOverride23.xml" ContentType="application/vnd.openxmlformats-officedocument.themeOverride+xml"/>
  <Override PartName="/ppt/charts/chart39.xml" ContentType="application/vnd.openxmlformats-officedocument.drawingml.chart+xml"/>
  <Override PartName="/ppt/theme/themeOverride24.xml" ContentType="application/vnd.openxmlformats-officedocument.themeOverride+xml"/>
  <Override PartName="/ppt/charts/chart40.xml" ContentType="application/vnd.openxmlformats-officedocument.drawingml.chart+xml"/>
  <Override PartName="/ppt/theme/themeOverride25.xml" ContentType="application/vnd.openxmlformats-officedocument.themeOverride+xml"/>
  <Override PartName="/ppt/charts/chart41.xml" ContentType="application/vnd.openxmlformats-officedocument.drawingml.chart+xml"/>
  <Override PartName="/ppt/theme/themeOverride26.xml" ContentType="application/vnd.openxmlformats-officedocument.themeOverr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theme/themeOverride27.xml" ContentType="application/vnd.openxmlformats-officedocument.themeOverride+xml"/>
  <Override PartName="/ppt/charts/chart46.xml" ContentType="application/vnd.openxmlformats-officedocument.drawingml.chart+xml"/>
  <Override PartName="/ppt/theme/themeOverride28.xml" ContentType="application/vnd.openxmlformats-officedocument.themeOverr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theme/themeOverride29.xml" ContentType="application/vnd.openxmlformats-officedocument.themeOverr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theme/themeOverride30.xml" ContentType="application/vnd.openxmlformats-officedocument.themeOverride+xml"/>
  <Override PartName="/ppt/charts/chart55.xml" ContentType="application/vnd.openxmlformats-officedocument.drawingml.chart+xml"/>
  <Override PartName="/ppt/theme/themeOverride31.xml" ContentType="application/vnd.openxmlformats-officedocument.themeOverride+xml"/>
  <Override PartName="/ppt/charts/chart56.xml" ContentType="application/vnd.openxmlformats-officedocument.drawingml.chart+xml"/>
  <Override PartName="/ppt/theme/themeOverride32.xml" ContentType="application/vnd.openxmlformats-officedocument.themeOverrid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theme/themeOverride33.xml" ContentType="application/vnd.openxmlformats-officedocument.themeOverr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34.xml" ContentType="application/vnd.openxmlformats-officedocument.themeOverride+xml"/>
  <Override PartName="/ppt/charts/chart64.xml" ContentType="application/vnd.openxmlformats-officedocument.drawingml.chart+xml"/>
  <Override PartName="/ppt/theme/themeOverride35.xml" ContentType="application/vnd.openxmlformats-officedocument.themeOverride+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notesSlides/notesSlide1.xml" ContentType="application/vnd.openxmlformats-officedocument.presentationml.notesSlide+xml"/>
  <Override PartName="/ppt/charts/chart68.xml" ContentType="application/vnd.openxmlformats-officedocument.drawingml.chart+xml"/>
  <Override PartName="/ppt/theme/themeOverride36.xml" ContentType="application/vnd.openxmlformats-officedocument.themeOverride+xml"/>
  <Override PartName="/ppt/charts/chart69.xml" ContentType="application/vnd.openxmlformats-officedocument.drawingml.chart+xml"/>
  <Override PartName="/ppt/theme/themeOverride3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5"/>
  </p:notesMasterIdLst>
  <p:handoutMasterIdLst>
    <p:handoutMasterId r:id="rId76"/>
  </p:handoutMasterIdLst>
  <p:sldIdLst>
    <p:sldId id="417" r:id="rId5"/>
    <p:sldId id="571" r:id="rId6"/>
    <p:sldId id="424" r:id="rId7"/>
    <p:sldId id="429" r:id="rId8"/>
    <p:sldId id="559" r:id="rId9"/>
    <p:sldId id="560" r:id="rId10"/>
    <p:sldId id="432" r:id="rId11"/>
    <p:sldId id="433" r:id="rId12"/>
    <p:sldId id="440" r:id="rId13"/>
    <p:sldId id="442" r:id="rId14"/>
    <p:sldId id="443" r:id="rId15"/>
    <p:sldId id="444" r:id="rId16"/>
    <p:sldId id="562" r:id="rId17"/>
    <p:sldId id="563" r:id="rId18"/>
    <p:sldId id="564" r:id="rId19"/>
    <p:sldId id="452" r:id="rId20"/>
    <p:sldId id="453" r:id="rId21"/>
    <p:sldId id="565" r:id="rId22"/>
    <p:sldId id="455" r:id="rId23"/>
    <p:sldId id="574" r:id="rId24"/>
    <p:sldId id="566" r:id="rId25"/>
    <p:sldId id="567" r:id="rId26"/>
    <p:sldId id="568" r:id="rId27"/>
    <p:sldId id="541" r:id="rId28"/>
    <p:sldId id="462" r:id="rId29"/>
    <p:sldId id="463" r:id="rId30"/>
    <p:sldId id="464" r:id="rId31"/>
    <p:sldId id="466" r:id="rId32"/>
    <p:sldId id="467" r:id="rId33"/>
    <p:sldId id="471" r:id="rId34"/>
    <p:sldId id="472" r:id="rId35"/>
    <p:sldId id="473" r:id="rId36"/>
    <p:sldId id="474" r:id="rId37"/>
    <p:sldId id="475" r:id="rId38"/>
    <p:sldId id="477" r:id="rId39"/>
    <p:sldId id="542" r:id="rId40"/>
    <p:sldId id="482" r:id="rId41"/>
    <p:sldId id="483" r:id="rId42"/>
    <p:sldId id="485" r:id="rId43"/>
    <p:sldId id="543" r:id="rId44"/>
    <p:sldId id="487" r:id="rId45"/>
    <p:sldId id="544" r:id="rId46"/>
    <p:sldId id="556" r:id="rId47"/>
    <p:sldId id="456" r:id="rId48"/>
    <p:sldId id="491" r:id="rId49"/>
    <p:sldId id="492" r:id="rId50"/>
    <p:sldId id="546" r:id="rId51"/>
    <p:sldId id="495" r:id="rId52"/>
    <p:sldId id="547" r:id="rId53"/>
    <p:sldId id="498" r:id="rId54"/>
    <p:sldId id="500" r:id="rId55"/>
    <p:sldId id="503" r:id="rId56"/>
    <p:sldId id="505" r:id="rId57"/>
    <p:sldId id="507" r:id="rId58"/>
    <p:sldId id="508" r:id="rId59"/>
    <p:sldId id="509" r:id="rId60"/>
    <p:sldId id="510" r:id="rId61"/>
    <p:sldId id="511" r:id="rId62"/>
    <p:sldId id="512" r:id="rId63"/>
    <p:sldId id="515" r:id="rId64"/>
    <p:sldId id="516" r:id="rId65"/>
    <p:sldId id="518" r:id="rId66"/>
    <p:sldId id="520" r:id="rId67"/>
    <p:sldId id="521" r:id="rId68"/>
    <p:sldId id="527" r:id="rId69"/>
    <p:sldId id="528" r:id="rId70"/>
    <p:sldId id="529" r:id="rId71"/>
    <p:sldId id="530" r:id="rId72"/>
    <p:sldId id="536" r:id="rId73"/>
    <p:sldId id="537" r:id="rId7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p15:clr>
            <a:srgbClr val="A4A3A4"/>
          </p15:clr>
        </p15:guide>
        <p15:guide id="2" orient="horz" pos="2341">
          <p15:clr>
            <a:srgbClr val="A4A3A4"/>
          </p15:clr>
        </p15:guide>
        <p15:guide id="3" orient="horz" pos="2523">
          <p15:clr>
            <a:srgbClr val="A4A3A4"/>
          </p15:clr>
        </p15:guide>
        <p15:guide id="4" orient="horz" pos="935">
          <p15:clr>
            <a:srgbClr val="A4A3A4"/>
          </p15:clr>
        </p15:guide>
        <p15:guide id="5" pos="5193">
          <p15:clr>
            <a:srgbClr val="A4A3A4"/>
          </p15:clr>
        </p15:guide>
        <p15:guide id="6" pos="295">
          <p15:clr>
            <a:srgbClr val="A4A3A4"/>
          </p15:clr>
        </p15:guide>
        <p15:guide id="7" pos="2971">
          <p15:clr>
            <a:srgbClr val="A4A3A4"/>
          </p15:clr>
        </p15:guide>
        <p15:guide id="8" pos="2789">
          <p15:clr>
            <a:srgbClr val="A4A3A4"/>
          </p15:clr>
        </p15:guide>
        <p15:guide id="9" pos="5465">
          <p15:clr>
            <a:srgbClr val="A4A3A4"/>
          </p15:clr>
        </p15:guide>
        <p15:guide id="10" orient="horz" pos="2352">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C68"/>
    <a:srgbClr val="0091AC"/>
    <a:srgbClr val="96BC33"/>
    <a:srgbClr val="A1DBE4"/>
    <a:srgbClr val="00A9CB"/>
    <a:srgbClr val="0066B3"/>
    <a:srgbClr val="FDBA4D"/>
    <a:srgbClr val="ECEE9A"/>
    <a:srgbClr val="E98756"/>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48D8D-2592-4D36-8BCA-CF58A03317E7}">
  <a:tblStyle styleId="{4F348D8D-2592-4D36-8BCA-CF58A03317E7}" styleName="IHS Table Style">
    <a:wholeTbl>
      <a:tcTxStyle>
        <a:fontRef idx="minor"/>
        <a:schemeClr val="dk1"/>
      </a:tcTxStyle>
      <a:tcStyle>
        <a:tcBdr>
          <a:left>
            <a:ln>
              <a:noFill/>
            </a:ln>
          </a:left>
          <a:right>
            <a:ln>
              <a:noFill/>
            </a:ln>
          </a:right>
          <a:top>
            <a:ln>
              <a:noFill/>
            </a:ln>
          </a:top>
          <a:bottom>
            <a:ln>
              <a:noFill/>
            </a:ln>
          </a:bottom>
          <a:insideH>
            <a:ln>
              <a:noFill/>
            </a:ln>
          </a:insideH>
          <a:insideV>
            <a:ln>
              <a:noFill/>
            </a:ln>
          </a:insideV>
        </a:tcBdr>
      </a:tcStyle>
    </a:wholeTbl>
    <a:band1H>
      <a:tcTxStyle>
        <a:schemeClr val="dk1"/>
      </a:tcTxStyle>
      <a:tcStyle>
        <a:tcBdr/>
      </a:tcStyle>
    </a:band1H>
    <a:band2H>
      <a:tcStyle>
        <a:tcBdr/>
      </a:tcStyle>
    </a:band2H>
    <a:band1V>
      <a:tcStyle>
        <a:tcBdr/>
      </a:tcStyle>
    </a:band1V>
    <a:band2V>
      <a:tcStyle>
        <a:tcBdr/>
      </a:tcStyle>
    </a:band2V>
    <a:lastRow>
      <a:tcStyle>
        <a:tcBdr/>
      </a:tcStyle>
    </a:lastRow>
    <a:firstRow>
      <a:tcTxStyle>
        <a:fontRef idx="major"/>
        <a:schemeClr val="bg1"/>
      </a:tcTxStyle>
      <a:tcStyle>
        <a:tcBdr/>
        <a:fill>
          <a:solidFill>
            <a:srgbClr val="707C8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438" autoAdjust="0"/>
    <p:restoredTop sz="94624" autoAdjust="0"/>
  </p:normalViewPr>
  <p:slideViewPr>
    <p:cSldViewPr snapToGrid="0" showGuides="1">
      <p:cViewPr varScale="1">
        <p:scale>
          <a:sx n="105" d="100"/>
          <a:sy n="105" d="100"/>
        </p:scale>
        <p:origin x="1020" y="108"/>
      </p:cViewPr>
      <p:guideLst>
        <p:guide orient="horz" pos="3929"/>
        <p:guide orient="horz" pos="2341"/>
        <p:guide orient="horz" pos="2523"/>
        <p:guide orient="horz" pos="935"/>
        <p:guide pos="5193"/>
        <p:guide pos="295"/>
        <p:guide pos="2971"/>
        <p:guide pos="2789"/>
        <p:guide pos="5465"/>
        <p:guide orient="horz" pos="2352"/>
      </p:guideLst>
    </p:cSldViewPr>
  </p:slideViewPr>
  <p:outlineViewPr>
    <p:cViewPr>
      <p:scale>
        <a:sx n="33" d="100"/>
        <a:sy n="33" d="100"/>
      </p:scale>
      <p:origin x="0" y="2244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6" d="100"/>
          <a:sy n="86" d="100"/>
        </p:scale>
        <p:origin x="-3090" y="-78"/>
      </p:cViewPr>
      <p:guideLst>
        <p:guide orient="horz" pos="2932"/>
        <p:guide pos="2212"/>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2.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6.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8.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9.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0.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1.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22.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3.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2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25.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26.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7.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8.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9.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30.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31.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32.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33.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34.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35.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36.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37.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25976835787103"/>
          <c:y val="4.3383115388396412E-2"/>
          <c:w val="0.85308944820164745"/>
          <c:h val="0.7383019486347091"/>
        </c:manualLayout>
      </c:layout>
      <c:lineChart>
        <c:grouping val="standard"/>
        <c:varyColors val="0"/>
        <c:ser>
          <c:idx val="0"/>
          <c:order val="0"/>
          <c:tx>
            <c:strRef>
              <c:f>Sheet1!$B$1</c:f>
              <c:strCache>
                <c:ptCount val="1"/>
                <c:pt idx="0">
                  <c:v>United States</c:v>
                </c:pt>
              </c:strCache>
            </c:strRef>
          </c:tx>
          <c:spPr>
            <a:ln>
              <a:solidFill>
                <a:srgbClr val="103C68"/>
              </a:solidFill>
            </a:ln>
          </c:spPr>
          <c:marker>
            <c:symbol val="none"/>
          </c:marker>
          <c:cat>
            <c:numRef>
              <c:f>Sheet1!$A$2:$A$130</c:f>
              <c:numCache>
                <c:formatCode>m/d/yyyy</c:formatCode>
                <c:ptCount val="129"/>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numCache>
            </c:numRef>
          </c:cat>
          <c:val>
            <c:numRef>
              <c:f>Sheet1!$B$2:$B$130</c:f>
              <c:numCache>
                <c:formatCode>0.0</c:formatCode>
                <c:ptCount val="12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57.201475000000002</c:v>
                </c:pt>
                <c:pt idx="17">
                  <c:v>53.506900000000002</c:v>
                </c:pt>
                <c:pt idx="18">
                  <c:v>53.405750000000005</c:v>
                </c:pt>
                <c:pt idx="19">
                  <c:v>54.132325000000009</c:v>
                </c:pt>
                <c:pt idx="20">
                  <c:v>54.872300000000003</c:v>
                </c:pt>
                <c:pt idx="21">
                  <c:v>53.8757375</c:v>
                </c:pt>
                <c:pt idx="22">
                  <c:v>54.547762499999997</c:v>
                </c:pt>
                <c:pt idx="23">
                  <c:v>53.575975000000007</c:v>
                </c:pt>
                <c:pt idx="24">
                  <c:v>55.302987499999993</c:v>
                </c:pt>
                <c:pt idx="25">
                  <c:v>55.548300000000005</c:v>
                </c:pt>
                <c:pt idx="26">
                  <c:v>52.886937499999995</c:v>
                </c:pt>
                <c:pt idx="27">
                  <c:v>52.266200000000012</c:v>
                </c:pt>
                <c:pt idx="28">
                  <c:v>49.9335375</c:v>
                </c:pt>
                <c:pt idx="29">
                  <c:v>48.698962500000007</c:v>
                </c:pt>
                <c:pt idx="30">
                  <c:v>49.657587499999991</c:v>
                </c:pt>
                <c:pt idx="31">
                  <c:v>48.1914625</c:v>
                </c:pt>
                <c:pt idx="32">
                  <c:v>43.835162500000003</c:v>
                </c:pt>
                <c:pt idx="33">
                  <c:v>42.515975000000005</c:v>
                </c:pt>
                <c:pt idx="34">
                  <c:v>34.242137500000005</c:v>
                </c:pt>
                <c:pt idx="35">
                  <c:v>34.881362499999994</c:v>
                </c:pt>
                <c:pt idx="36">
                  <c:v>31.520412499999996</c:v>
                </c:pt>
                <c:pt idx="37">
                  <c:v>34.030850000000001</c:v>
                </c:pt>
                <c:pt idx="38">
                  <c:v>35.207000000000001</c:v>
                </c:pt>
                <c:pt idx="39">
                  <c:v>37.381012499999997</c:v>
                </c:pt>
                <c:pt idx="40">
                  <c:v>41.0037375</c:v>
                </c:pt>
                <c:pt idx="41">
                  <c:v>44.495325000000008</c:v>
                </c:pt>
                <c:pt idx="42">
                  <c:v>47.0465625</c:v>
                </c:pt>
                <c:pt idx="43">
                  <c:v>45.814924999999995</c:v>
                </c:pt>
                <c:pt idx="44">
                  <c:v>49.369</c:v>
                </c:pt>
                <c:pt idx="45">
                  <c:v>52.966884216395997</c:v>
                </c:pt>
                <c:pt idx="46">
                  <c:v>54.751597644153001</c:v>
                </c:pt>
                <c:pt idx="47">
                  <c:v>55.091705145216999</c:v>
                </c:pt>
                <c:pt idx="48">
                  <c:v>54.25076415739499</c:v>
                </c:pt>
                <c:pt idx="49">
                  <c:v>55.748498784727005</c:v>
                </c:pt>
                <c:pt idx="50">
                  <c:v>56.526169260759005</c:v>
                </c:pt>
                <c:pt idx="51">
                  <c:v>59.027888131479003</c:v>
                </c:pt>
                <c:pt idx="52">
                  <c:v>57.688348271557004</c:v>
                </c:pt>
                <c:pt idx="53">
                  <c:v>54.337439051708991</c:v>
                </c:pt>
                <c:pt idx="54">
                  <c:v>55.139309178778007</c:v>
                </c:pt>
                <c:pt idx="55">
                  <c:v>53.539964389709993</c:v>
                </c:pt>
                <c:pt idx="56">
                  <c:v>54.005899588397995</c:v>
                </c:pt>
                <c:pt idx="57">
                  <c:v>53.601430634266997</c:v>
                </c:pt>
                <c:pt idx="58">
                  <c:v>52.54209214808801</c:v>
                </c:pt>
                <c:pt idx="59">
                  <c:v>51.528450421770003</c:v>
                </c:pt>
                <c:pt idx="60">
                  <c:v>53.399011888805006</c:v>
                </c:pt>
                <c:pt idx="61">
                  <c:v>56.463126006886</c:v>
                </c:pt>
                <c:pt idx="62">
                  <c:v>56.541275956467999</c:v>
                </c:pt>
                <c:pt idx="63">
                  <c:v>55.592225993347</c:v>
                </c:pt>
                <c:pt idx="64">
                  <c:v>54.678249975902006</c:v>
                </c:pt>
                <c:pt idx="65">
                  <c:v>53.425874858010005</c:v>
                </c:pt>
                <c:pt idx="66">
                  <c:v>52.559953428506006</c:v>
                </c:pt>
                <c:pt idx="67">
                  <c:v>53.909783085113993</c:v>
                </c:pt>
                <c:pt idx="68">
                  <c:v>53.694388471764995</c:v>
                </c:pt>
                <c:pt idx="69">
                  <c:v>53.595900330336008</c:v>
                </c:pt>
                <c:pt idx="70">
                  <c:v>53.435820707416994</c:v>
                </c:pt>
                <c:pt idx="71">
                  <c:v>53.862727182926001</c:v>
                </c:pt>
                <c:pt idx="72">
                  <c:v>54.293573076031009</c:v>
                </c:pt>
                <c:pt idx="73">
                  <c:v>53.573275009682995</c:v>
                </c:pt>
                <c:pt idx="74">
                  <c:v>56.042261734097004</c:v>
                </c:pt>
                <c:pt idx="75">
                  <c:v>55.989425706597999</c:v>
                </c:pt>
                <c:pt idx="76">
                  <c:v>54.026163118452011</c:v>
                </c:pt>
                <c:pt idx="77">
                  <c:v>52.467121143404</c:v>
                </c:pt>
                <c:pt idx="78">
                  <c:v>51.417605315487997</c:v>
                </c:pt>
                <c:pt idx="79">
                  <c:v>51.531718625889006</c:v>
                </c:pt>
                <c:pt idx="80">
                  <c:v>51.122096853779006</c:v>
                </c:pt>
                <c:pt idx="81">
                  <c:v>51.013145231458005</c:v>
                </c:pt>
                <c:pt idx="82">
                  <c:v>52.778286799605993</c:v>
                </c:pt>
                <c:pt idx="83">
                  <c:v>53.981821249039989</c:v>
                </c:pt>
                <c:pt idx="84">
                  <c:v>55.817958130415001</c:v>
                </c:pt>
                <c:pt idx="85">
                  <c:v>54.310075414901</c:v>
                </c:pt>
                <c:pt idx="86">
                  <c:v>54.615634450340991</c:v>
                </c:pt>
                <c:pt idx="87">
                  <c:v>52.054353588039</c:v>
                </c:pt>
                <c:pt idx="88">
                  <c:v>52.291663164755995</c:v>
                </c:pt>
                <c:pt idx="89">
                  <c:v>51.853370180223997</c:v>
                </c:pt>
                <c:pt idx="90">
                  <c:v>53.718440374827004</c:v>
                </c:pt>
                <c:pt idx="91">
                  <c:v>53.130377434328004</c:v>
                </c:pt>
                <c:pt idx="92">
                  <c:v>52.805626455599992</c:v>
                </c:pt>
                <c:pt idx="93">
                  <c:v>51.757400547419998</c:v>
                </c:pt>
                <c:pt idx="94">
                  <c:v>54.672075956105012</c:v>
                </c:pt>
                <c:pt idx="95">
                  <c:v>54.978455493001995</c:v>
                </c:pt>
                <c:pt idx="96">
                  <c:v>53.734670609896995</c:v>
                </c:pt>
                <c:pt idx="97">
                  <c:v>57.106170992284007</c:v>
                </c:pt>
                <c:pt idx="98">
                  <c:v>55.504177760619996</c:v>
                </c:pt>
                <c:pt idx="99">
                  <c:v>55.394812987166006</c:v>
                </c:pt>
                <c:pt idx="100">
                  <c:v>56.414385998842995</c:v>
                </c:pt>
                <c:pt idx="101">
                  <c:v>57.343157251021999</c:v>
                </c:pt>
                <c:pt idx="102">
                  <c:v>55.824510820334005</c:v>
                </c:pt>
                <c:pt idx="103">
                  <c:v>57.878448503115997</c:v>
                </c:pt>
                <c:pt idx="104">
                  <c:v>57.508603269455001</c:v>
                </c:pt>
                <c:pt idx="105">
                  <c:v>55.872307003850999</c:v>
                </c:pt>
                <c:pt idx="106">
                  <c:v>54.846479837311989</c:v>
                </c:pt>
                <c:pt idx="107">
                  <c:v>53.900942954050002</c:v>
                </c:pt>
                <c:pt idx="108">
                  <c:v>53.927478282106001</c:v>
                </c:pt>
                <c:pt idx="109">
                  <c:v>55.056608184151003</c:v>
                </c:pt>
                <c:pt idx="110">
                  <c:v>55.702812809291004</c:v>
                </c:pt>
                <c:pt idx="111">
                  <c:v>54.082326006081004</c:v>
                </c:pt>
                <c:pt idx="112">
                  <c:v>53.965977648971013</c:v>
                </c:pt>
                <c:pt idx="113">
                  <c:v>53.580576139285</c:v>
                </c:pt>
                <c:pt idx="114">
                  <c:v>53.803567234125005</c:v>
                </c:pt>
                <c:pt idx="115">
                  <c:v>52.967581745093995</c:v>
                </c:pt>
                <c:pt idx="116">
                  <c:v>53.097497283405993</c:v>
                </c:pt>
                <c:pt idx="117">
                  <c:v>54.144482701876996</c:v>
                </c:pt>
                <c:pt idx="118">
                  <c:v>52.769545452883001</c:v>
                </c:pt>
                <c:pt idx="119">
                  <c:v>51.225370787806007</c:v>
                </c:pt>
                <c:pt idx="120">
                  <c:v>52.436561810832998</c:v>
                </c:pt>
                <c:pt idx="121">
                  <c:v>51.319282039538997</c:v>
                </c:pt>
                <c:pt idx="122">
                  <c:v>51.460260181305998</c:v>
                </c:pt>
                <c:pt idx="123">
                  <c:v>50.825188406263997</c:v>
                </c:pt>
                <c:pt idx="124">
                  <c:v>50.717635780859005</c:v>
                </c:pt>
                <c:pt idx="125">
                  <c:v>51.298798551680001</c:v>
                </c:pt>
                <c:pt idx="126">
                  <c:v>52.895880105612989</c:v>
                </c:pt>
                <c:pt idx="127">
                  <c:v>#N/A</c:v>
                </c:pt>
              </c:numCache>
            </c:numRef>
          </c:val>
          <c:smooth val="0"/>
        </c:ser>
        <c:ser>
          <c:idx val="1"/>
          <c:order val="1"/>
          <c:tx>
            <c:strRef>
              <c:f>Sheet1!$C$1</c:f>
              <c:strCache>
                <c:ptCount val="1"/>
                <c:pt idx="0">
                  <c:v>Eurozone</c:v>
                </c:pt>
              </c:strCache>
            </c:strRef>
          </c:tx>
          <c:spPr>
            <a:ln>
              <a:solidFill>
                <a:srgbClr val="F7941D"/>
              </a:solidFill>
            </a:ln>
          </c:spPr>
          <c:marker>
            <c:symbol val="none"/>
          </c:marker>
          <c:cat>
            <c:numRef>
              <c:f>Sheet1!$A$2:$A$130</c:f>
              <c:numCache>
                <c:formatCode>m/d/yyyy</c:formatCode>
                <c:ptCount val="129"/>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numCache>
            </c:numRef>
          </c:cat>
          <c:val>
            <c:numRef>
              <c:f>Sheet1!$C$2:$C$130</c:f>
              <c:numCache>
                <c:formatCode>0.0</c:formatCode>
                <c:ptCount val="129"/>
                <c:pt idx="0">
                  <c:v>53.490608525640994</c:v>
                </c:pt>
                <c:pt idx="1">
                  <c:v>54.464772906013003</c:v>
                </c:pt>
                <c:pt idx="2">
                  <c:v>56.078657222026003</c:v>
                </c:pt>
                <c:pt idx="3">
                  <c:v>56.732822646565012</c:v>
                </c:pt>
                <c:pt idx="4">
                  <c:v>57.017053134850002</c:v>
                </c:pt>
                <c:pt idx="5">
                  <c:v>57.676329858754002</c:v>
                </c:pt>
                <c:pt idx="6">
                  <c:v>57.383743510215986</c:v>
                </c:pt>
                <c:pt idx="7">
                  <c:v>56.535342717576007</c:v>
                </c:pt>
                <c:pt idx="8">
                  <c:v>56.641236833296993</c:v>
                </c:pt>
                <c:pt idx="9">
                  <c:v>57.002975916646001</c:v>
                </c:pt>
                <c:pt idx="10">
                  <c:v>56.556072958252997</c:v>
                </c:pt>
                <c:pt idx="11">
                  <c:v>56.516176514472001</c:v>
                </c:pt>
                <c:pt idx="12">
                  <c:v>55.502476009798997</c:v>
                </c:pt>
                <c:pt idx="13">
                  <c:v>55.615266536875005</c:v>
                </c:pt>
                <c:pt idx="14">
                  <c:v>55.406665792351994</c:v>
                </c:pt>
                <c:pt idx="15">
                  <c:v>55.381671463338982</c:v>
                </c:pt>
                <c:pt idx="16">
                  <c:v>55.007244942406004</c:v>
                </c:pt>
                <c:pt idx="17">
                  <c:v>55.556874682890992</c:v>
                </c:pt>
                <c:pt idx="18">
                  <c:v>54.900722636013001</c:v>
                </c:pt>
                <c:pt idx="19">
                  <c:v>54.344191812684997</c:v>
                </c:pt>
                <c:pt idx="20">
                  <c:v>53.210652537556001</c:v>
                </c:pt>
                <c:pt idx="21">
                  <c:v>51.520920332336011</c:v>
                </c:pt>
                <c:pt idx="22">
                  <c:v>52.796210585251011</c:v>
                </c:pt>
                <c:pt idx="23">
                  <c:v>52.557678463041981</c:v>
                </c:pt>
                <c:pt idx="24">
                  <c:v>52.772070115522013</c:v>
                </c:pt>
                <c:pt idx="25">
                  <c:v>52.344592708585004</c:v>
                </c:pt>
                <c:pt idx="26">
                  <c:v>52.034655683856997</c:v>
                </c:pt>
                <c:pt idx="27">
                  <c:v>50.735321148985015</c:v>
                </c:pt>
                <c:pt idx="28">
                  <c:v>50.603811996163003</c:v>
                </c:pt>
                <c:pt idx="29">
                  <c:v>49.163548536440011</c:v>
                </c:pt>
                <c:pt idx="30">
                  <c:v>47.379425556505993</c:v>
                </c:pt>
                <c:pt idx="31">
                  <c:v>47.551399582305997</c:v>
                </c:pt>
                <c:pt idx="32">
                  <c:v>44.968195780171015</c:v>
                </c:pt>
                <c:pt idx="33">
                  <c:v>41.102038634395008</c:v>
                </c:pt>
                <c:pt idx="34">
                  <c:v>35.580028386685001</c:v>
                </c:pt>
                <c:pt idx="35">
                  <c:v>33.865661945010999</c:v>
                </c:pt>
                <c:pt idx="36">
                  <c:v>34.420292636140012</c:v>
                </c:pt>
                <c:pt idx="37">
                  <c:v>33.549364378907001</c:v>
                </c:pt>
                <c:pt idx="38">
                  <c:v>33.928451549906001</c:v>
                </c:pt>
                <c:pt idx="39">
                  <c:v>36.834225188865993</c:v>
                </c:pt>
                <c:pt idx="40">
                  <c:v>40.676091050641986</c:v>
                </c:pt>
                <c:pt idx="41">
                  <c:v>42.616606319515</c:v>
                </c:pt>
                <c:pt idx="42">
                  <c:v>46.246285573385997</c:v>
                </c:pt>
                <c:pt idx="43">
                  <c:v>48.239053390723008</c:v>
                </c:pt>
                <c:pt idx="44">
                  <c:v>49.294720103202998</c:v>
                </c:pt>
                <c:pt idx="45">
                  <c:v>50.733204640029008</c:v>
                </c:pt>
                <c:pt idx="46">
                  <c:v>51.195087647040999</c:v>
                </c:pt>
                <c:pt idx="47">
                  <c:v>51.591105911883005</c:v>
                </c:pt>
                <c:pt idx="48">
                  <c:v>52.389990711351999</c:v>
                </c:pt>
                <c:pt idx="49">
                  <c:v>54.231195312855014</c:v>
                </c:pt>
                <c:pt idx="50">
                  <c:v>56.648262883601994</c:v>
                </c:pt>
                <c:pt idx="51">
                  <c:v>57.574472533782995</c:v>
                </c:pt>
                <c:pt idx="52">
                  <c:v>55.841113324779009</c:v>
                </c:pt>
                <c:pt idx="53">
                  <c:v>55.642054700102001</c:v>
                </c:pt>
                <c:pt idx="54">
                  <c:v>56.689383574789993</c:v>
                </c:pt>
                <c:pt idx="55">
                  <c:v>55.097881179071997</c:v>
                </c:pt>
                <c:pt idx="56">
                  <c:v>53.662823893935006</c:v>
                </c:pt>
                <c:pt idx="57">
                  <c:v>54.601322064716996</c:v>
                </c:pt>
                <c:pt idx="58">
                  <c:v>55.327359857451</c:v>
                </c:pt>
                <c:pt idx="59">
                  <c:v>57.108083369106005</c:v>
                </c:pt>
                <c:pt idx="60">
                  <c:v>57.292121966703007</c:v>
                </c:pt>
                <c:pt idx="61">
                  <c:v>59.024932432082011</c:v>
                </c:pt>
                <c:pt idx="62">
                  <c:v>57.497610875779003</c:v>
                </c:pt>
                <c:pt idx="63">
                  <c:v>57.952634163455997</c:v>
                </c:pt>
                <c:pt idx="64">
                  <c:v>54.643261968080004</c:v>
                </c:pt>
                <c:pt idx="65">
                  <c:v>52.043769985918999</c:v>
                </c:pt>
                <c:pt idx="66">
                  <c:v>50.362893370330006</c:v>
                </c:pt>
                <c:pt idx="67">
                  <c:v>48.993816209579009</c:v>
                </c:pt>
                <c:pt idx="68">
                  <c:v>48.514487856588993</c:v>
                </c:pt>
                <c:pt idx="69">
                  <c:v>47.089389400728997</c:v>
                </c:pt>
                <c:pt idx="70">
                  <c:v>46.365863601473997</c:v>
                </c:pt>
                <c:pt idx="71">
                  <c:v>46.940771763783992</c:v>
                </c:pt>
                <c:pt idx="72">
                  <c:v>48.776412884733006</c:v>
                </c:pt>
                <c:pt idx="73">
                  <c:v>48.957797063472988</c:v>
                </c:pt>
                <c:pt idx="74">
                  <c:v>47.716929579492991</c:v>
                </c:pt>
                <c:pt idx="75">
                  <c:v>45.892611091104001</c:v>
                </c:pt>
                <c:pt idx="76">
                  <c:v>45.126686256288998</c:v>
                </c:pt>
                <c:pt idx="77">
                  <c:v>45.073909375517999</c:v>
                </c:pt>
                <c:pt idx="78">
                  <c:v>43.997158335980018</c:v>
                </c:pt>
                <c:pt idx="79">
                  <c:v>45.082882714828003</c:v>
                </c:pt>
                <c:pt idx="80">
                  <c:v>46.141720726716997</c:v>
                </c:pt>
                <c:pt idx="81">
                  <c:v>45.448312839340012</c:v>
                </c:pt>
                <c:pt idx="82">
                  <c:v>46.160388608194005</c:v>
                </c:pt>
                <c:pt idx="83">
                  <c:v>46.098080376517004</c:v>
                </c:pt>
                <c:pt idx="84">
                  <c:v>47.922678781840006</c:v>
                </c:pt>
                <c:pt idx="85">
                  <c:v>47.933570747291995</c:v>
                </c:pt>
                <c:pt idx="86">
                  <c:v>46.752928391312999</c:v>
                </c:pt>
                <c:pt idx="87">
                  <c:v>46.6859990122</c:v>
                </c:pt>
                <c:pt idx="88">
                  <c:v>48.318987996338997</c:v>
                </c:pt>
                <c:pt idx="89">
                  <c:v>48.824414282566998</c:v>
                </c:pt>
                <c:pt idx="90">
                  <c:v>50.287845822262994</c:v>
                </c:pt>
                <c:pt idx="91">
                  <c:v>51.3817959187</c:v>
                </c:pt>
                <c:pt idx="92">
                  <c:v>51.103117502519005</c:v>
                </c:pt>
                <c:pt idx="93">
                  <c:v>51.297954909149006</c:v>
                </c:pt>
                <c:pt idx="94">
                  <c:v>51.620394097894</c:v>
                </c:pt>
                <c:pt idx="95">
                  <c:v>52.684762718766997</c:v>
                </c:pt>
                <c:pt idx="96">
                  <c:v>54.004985317668996</c:v>
                </c:pt>
                <c:pt idx="97">
                  <c:v>53.173652247916003</c:v>
                </c:pt>
                <c:pt idx="98">
                  <c:v>53.030248038304002</c:v>
                </c:pt>
                <c:pt idx="99">
                  <c:v>53.359688383023993</c:v>
                </c:pt>
                <c:pt idx="100">
                  <c:v>52.170630219942005</c:v>
                </c:pt>
                <c:pt idx="101">
                  <c:v>51.786841785929994</c:v>
                </c:pt>
                <c:pt idx="102">
                  <c:v>51.775857151189996</c:v>
                </c:pt>
                <c:pt idx="103">
                  <c:v>50.685081002282992</c:v>
                </c:pt>
                <c:pt idx="104">
                  <c:v>50.327346806233997</c:v>
                </c:pt>
                <c:pt idx="105">
                  <c:v>50.636023989007001</c:v>
                </c:pt>
                <c:pt idx="106">
                  <c:v>50.093879308584008</c:v>
                </c:pt>
                <c:pt idx="107">
                  <c:v>50.550604180726992</c:v>
                </c:pt>
                <c:pt idx="108">
                  <c:v>50.96054110299</c:v>
                </c:pt>
                <c:pt idx="109">
                  <c:v>51.04876794215501</c:v>
                </c:pt>
                <c:pt idx="110">
                  <c:v>52.197742574644998</c:v>
                </c:pt>
                <c:pt idx="111">
                  <c:v>52.014627662288987</c:v>
                </c:pt>
                <c:pt idx="112">
                  <c:v>52.248699339269002</c:v>
                </c:pt>
                <c:pt idx="113">
                  <c:v>52.542866741042992</c:v>
                </c:pt>
                <c:pt idx="114">
                  <c:v>52.394973426819</c:v>
                </c:pt>
                <c:pt idx="115">
                  <c:v>52.333585066118999</c:v>
                </c:pt>
                <c:pt idx="116">
                  <c:v>52.030596590799</c:v>
                </c:pt>
                <c:pt idx="117">
                  <c:v>52.265490916828014</c:v>
                </c:pt>
                <c:pt idx="118">
                  <c:v>52.829091585351989</c:v>
                </c:pt>
                <c:pt idx="119">
                  <c:v>53.192473013409007</c:v>
                </c:pt>
                <c:pt idx="120">
                  <c:v>52.339464155879988</c:v>
                </c:pt>
                <c:pt idx="121">
                  <c:v>51.234316958187009</c:v>
                </c:pt>
                <c:pt idx="122">
                  <c:v>51.572737458031</c:v>
                </c:pt>
                <c:pt idx="123">
                  <c:v>51.710649179755997</c:v>
                </c:pt>
                <c:pt idx="124">
                  <c:v>51.460128433440005</c:v>
                </c:pt>
                <c:pt idx="125">
                  <c:v>52.81762479042299</c:v>
                </c:pt>
                <c:pt idx="126">
                  <c:v>52.017225882664995</c:v>
                </c:pt>
                <c:pt idx="127">
                  <c:v>#N/A</c:v>
                </c:pt>
              </c:numCache>
            </c:numRef>
          </c:val>
          <c:smooth val="0"/>
        </c:ser>
        <c:ser>
          <c:idx val="2"/>
          <c:order val="2"/>
          <c:tx>
            <c:strRef>
              <c:f>Sheet1!$D$1</c:f>
              <c:strCache>
                <c:ptCount val="1"/>
                <c:pt idx="0">
                  <c:v>China</c:v>
                </c:pt>
              </c:strCache>
            </c:strRef>
          </c:tx>
          <c:spPr>
            <a:ln>
              <a:solidFill>
                <a:srgbClr val="00A9CB"/>
              </a:solidFill>
            </a:ln>
          </c:spPr>
          <c:marker>
            <c:symbol val="none"/>
          </c:marker>
          <c:cat>
            <c:numRef>
              <c:f>Sheet1!$A$2:$A$130</c:f>
              <c:numCache>
                <c:formatCode>m/d/yyyy</c:formatCode>
                <c:ptCount val="129"/>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numCache>
            </c:numRef>
          </c:cat>
          <c:val>
            <c:numRef>
              <c:f>Sheet1!$D$2:$D$130</c:f>
              <c:numCache>
                <c:formatCode>0.0</c:formatCode>
                <c:ptCount val="129"/>
                <c:pt idx="0">
                  <c:v>50.213541126242994</c:v>
                </c:pt>
                <c:pt idx="1">
                  <c:v>50.687485997674997</c:v>
                </c:pt>
                <c:pt idx="2">
                  <c:v>50.957560842022005</c:v>
                </c:pt>
                <c:pt idx="3">
                  <c:v>52.724942608793</c:v>
                </c:pt>
                <c:pt idx="4">
                  <c:v>52.854743888350995</c:v>
                </c:pt>
                <c:pt idx="5">
                  <c:v>52.864192003653997</c:v>
                </c:pt>
                <c:pt idx="6">
                  <c:v>52.995775730515014</c:v>
                </c:pt>
                <c:pt idx="7">
                  <c:v>52.623251410871006</c:v>
                </c:pt>
                <c:pt idx="8">
                  <c:v>52.448919976804007</c:v>
                </c:pt>
                <c:pt idx="9">
                  <c:v>52.149602494107</c:v>
                </c:pt>
                <c:pt idx="10">
                  <c:v>52.999082209138002</c:v>
                </c:pt>
                <c:pt idx="11">
                  <c:v>52.417282404708992</c:v>
                </c:pt>
                <c:pt idx="12">
                  <c:v>51.984562154465998</c:v>
                </c:pt>
                <c:pt idx="13">
                  <c:v>53.018892426019001</c:v>
                </c:pt>
                <c:pt idx="14">
                  <c:v>52.348838470285997</c:v>
                </c:pt>
                <c:pt idx="15">
                  <c:v>53.272533345188016</c:v>
                </c:pt>
                <c:pt idx="16">
                  <c:v>54.125066336716003</c:v>
                </c:pt>
                <c:pt idx="17">
                  <c:v>54.998877998682005</c:v>
                </c:pt>
                <c:pt idx="18">
                  <c:v>53.168924174956011</c:v>
                </c:pt>
                <c:pt idx="19">
                  <c:v>53.363832402728001</c:v>
                </c:pt>
                <c:pt idx="20">
                  <c:v>55.049418858294999</c:v>
                </c:pt>
                <c:pt idx="21">
                  <c:v>55.197731126670007</c:v>
                </c:pt>
                <c:pt idx="22">
                  <c:v>52.814448006795992</c:v>
                </c:pt>
                <c:pt idx="23">
                  <c:v>53.267203540822003</c:v>
                </c:pt>
                <c:pt idx="24">
                  <c:v>53.243898248304006</c:v>
                </c:pt>
                <c:pt idx="25">
                  <c:v>52.837702549798998</c:v>
                </c:pt>
                <c:pt idx="26">
                  <c:v>54.359230889390993</c:v>
                </c:pt>
                <c:pt idx="27">
                  <c:v>55.419995845252004</c:v>
                </c:pt>
                <c:pt idx="28">
                  <c:v>54.66654545406</c:v>
                </c:pt>
                <c:pt idx="29">
                  <c:v>53.323837245664997</c:v>
                </c:pt>
                <c:pt idx="30">
                  <c:v>53.251475671579996</c:v>
                </c:pt>
                <c:pt idx="31">
                  <c:v>49.202721804160014</c:v>
                </c:pt>
                <c:pt idx="32">
                  <c:v>47.725848739335007</c:v>
                </c:pt>
                <c:pt idx="33">
                  <c:v>45.233195733363004</c:v>
                </c:pt>
                <c:pt idx="34">
                  <c:v>40.932874343026</c:v>
                </c:pt>
                <c:pt idx="35">
                  <c:v>41.162134213525015</c:v>
                </c:pt>
                <c:pt idx="36">
                  <c:v>42.174216766930002</c:v>
                </c:pt>
                <c:pt idx="37">
                  <c:v>45.085818752231994</c:v>
                </c:pt>
                <c:pt idx="38">
                  <c:v>44.834077038687994</c:v>
                </c:pt>
                <c:pt idx="39">
                  <c:v>50.054042927049998</c:v>
                </c:pt>
                <c:pt idx="40">
                  <c:v>51.178043429906005</c:v>
                </c:pt>
                <c:pt idx="41">
                  <c:v>51.837569620446992</c:v>
                </c:pt>
                <c:pt idx="42">
                  <c:v>52.786045429775001</c:v>
                </c:pt>
                <c:pt idx="43">
                  <c:v>55.125187163736996</c:v>
                </c:pt>
                <c:pt idx="44">
                  <c:v>55.029555065301004</c:v>
                </c:pt>
                <c:pt idx="45">
                  <c:v>55.388182126961006</c:v>
                </c:pt>
                <c:pt idx="46">
                  <c:v>55.731571630900007</c:v>
                </c:pt>
                <c:pt idx="47">
                  <c:v>56.146255339400007</c:v>
                </c:pt>
                <c:pt idx="48">
                  <c:v>57.422933059845995</c:v>
                </c:pt>
                <c:pt idx="49">
                  <c:v>55.791772629178013</c:v>
                </c:pt>
                <c:pt idx="50">
                  <c:v>56.685566483519999</c:v>
                </c:pt>
                <c:pt idx="51">
                  <c:v>55.221441588677997</c:v>
                </c:pt>
                <c:pt idx="52">
                  <c:v>52.679885023485994</c:v>
                </c:pt>
                <c:pt idx="53">
                  <c:v>50.395571417435001</c:v>
                </c:pt>
                <c:pt idx="54">
                  <c:v>49.429441391797994</c:v>
                </c:pt>
                <c:pt idx="55">
                  <c:v>51.862380052889002</c:v>
                </c:pt>
                <c:pt idx="56">
                  <c:v>52.885123449018998</c:v>
                </c:pt>
                <c:pt idx="57">
                  <c:v>54.797687894119001</c:v>
                </c:pt>
                <c:pt idx="58">
                  <c:v>55.331010994756006</c:v>
                </c:pt>
                <c:pt idx="59">
                  <c:v>54.357987714179004</c:v>
                </c:pt>
                <c:pt idx="60">
                  <c:v>54.471387025427994</c:v>
                </c:pt>
                <c:pt idx="61">
                  <c:v>51.711481946179006</c:v>
                </c:pt>
                <c:pt idx="62">
                  <c:v>51.774522389624003</c:v>
                </c:pt>
                <c:pt idx="63">
                  <c:v>51.786768444017</c:v>
                </c:pt>
                <c:pt idx="64">
                  <c:v>51.611086632657994</c:v>
                </c:pt>
                <c:pt idx="65">
                  <c:v>50.099372015741004</c:v>
                </c:pt>
                <c:pt idx="66">
                  <c:v>49.335839825988003</c:v>
                </c:pt>
                <c:pt idx="67">
                  <c:v>49.910394031763992</c:v>
                </c:pt>
                <c:pt idx="68">
                  <c:v>49.946382624679003</c:v>
                </c:pt>
                <c:pt idx="69">
                  <c:v>50.994891418534998</c:v>
                </c:pt>
                <c:pt idx="70">
                  <c:v>47.738158993528018</c:v>
                </c:pt>
                <c:pt idx="71">
                  <c:v>48.725462861271005</c:v>
                </c:pt>
                <c:pt idx="72">
                  <c:v>48.78799814389</c:v>
                </c:pt>
                <c:pt idx="73">
                  <c:v>49.627819310591008</c:v>
                </c:pt>
                <c:pt idx="74">
                  <c:v>48.268855964036007</c:v>
                </c:pt>
                <c:pt idx="75">
                  <c:v>49.298273150383004</c:v>
                </c:pt>
                <c:pt idx="76">
                  <c:v>48.384885195466985</c:v>
                </c:pt>
                <c:pt idx="77">
                  <c:v>48.184980213273995</c:v>
                </c:pt>
                <c:pt idx="78">
                  <c:v>49.320528821868002</c:v>
                </c:pt>
                <c:pt idx="79">
                  <c:v>47.615936844020013</c:v>
                </c:pt>
                <c:pt idx="80">
                  <c:v>47.855458722009004</c:v>
                </c:pt>
                <c:pt idx="81">
                  <c:v>49.509773366865005</c:v>
                </c:pt>
                <c:pt idx="82">
                  <c:v>50.485277918754001</c:v>
                </c:pt>
                <c:pt idx="83">
                  <c:v>51.470104785991992</c:v>
                </c:pt>
                <c:pt idx="84">
                  <c:v>52.334937295643996</c:v>
                </c:pt>
                <c:pt idx="85">
                  <c:v>50.411999272947995</c:v>
                </c:pt>
                <c:pt idx="86">
                  <c:v>51.645560490148</c:v>
                </c:pt>
                <c:pt idx="87">
                  <c:v>50.372339841832002</c:v>
                </c:pt>
                <c:pt idx="88">
                  <c:v>49.193773582601004</c:v>
                </c:pt>
                <c:pt idx="89">
                  <c:v>48.175874698192004</c:v>
                </c:pt>
                <c:pt idx="90">
                  <c:v>47.661189360931004</c:v>
                </c:pt>
                <c:pt idx="91">
                  <c:v>50.111651369001997</c:v>
                </c:pt>
                <c:pt idx="92">
                  <c:v>50.207429402438997</c:v>
                </c:pt>
                <c:pt idx="93">
                  <c:v>50.940886231631985</c:v>
                </c:pt>
                <c:pt idx="94">
                  <c:v>50.833604183810991</c:v>
                </c:pt>
                <c:pt idx="95">
                  <c:v>50.463399431844998</c:v>
                </c:pt>
                <c:pt idx="96">
                  <c:v>49.514360172071996</c:v>
                </c:pt>
                <c:pt idx="97">
                  <c:v>48.472435371252004</c:v>
                </c:pt>
                <c:pt idx="98">
                  <c:v>48.002830434977007</c:v>
                </c:pt>
                <c:pt idx="99">
                  <c:v>48.087146588802995</c:v>
                </c:pt>
                <c:pt idx="100">
                  <c:v>49.439523131815001</c:v>
                </c:pt>
                <c:pt idx="101">
                  <c:v>50.706495740232</c:v>
                </c:pt>
                <c:pt idx="102">
                  <c:v>51.70233994090102</c:v>
                </c:pt>
                <c:pt idx="103">
                  <c:v>50.206910555280004</c:v>
                </c:pt>
                <c:pt idx="104">
                  <c:v>50.198084882027004</c:v>
                </c:pt>
                <c:pt idx="105">
                  <c:v>50.428465526170008</c:v>
                </c:pt>
                <c:pt idx="106">
                  <c:v>49.998816079406005</c:v>
                </c:pt>
                <c:pt idx="107">
                  <c:v>49.648484344110003</c:v>
                </c:pt>
                <c:pt idx="108">
                  <c:v>49.745468441143998</c:v>
                </c:pt>
                <c:pt idx="109">
                  <c:v>50.675717984896011</c:v>
                </c:pt>
                <c:pt idx="110">
                  <c:v>49.619520253110998</c:v>
                </c:pt>
                <c:pt idx="111">
                  <c:v>48.903646204123</c:v>
                </c:pt>
                <c:pt idx="112">
                  <c:v>49.233100583499002</c:v>
                </c:pt>
                <c:pt idx="113">
                  <c:v>49.431556463557996</c:v>
                </c:pt>
                <c:pt idx="114">
                  <c:v>47.834306287638995</c:v>
                </c:pt>
                <c:pt idx="115">
                  <c:v>47.275931272008009</c:v>
                </c:pt>
                <c:pt idx="116">
                  <c:v>47.171857153879998</c:v>
                </c:pt>
                <c:pt idx="117">
                  <c:v>48.283490335163002</c:v>
                </c:pt>
                <c:pt idx="118">
                  <c:v>48.573395653842994</c:v>
                </c:pt>
                <c:pt idx="119">
                  <c:v>48.247331121651001</c:v>
                </c:pt>
                <c:pt idx="120">
                  <c:v>48.381130818459006</c:v>
                </c:pt>
                <c:pt idx="121">
                  <c:v>47.953230942672</c:v>
                </c:pt>
                <c:pt idx="122">
                  <c:v>49.717726611601996</c:v>
                </c:pt>
                <c:pt idx="123">
                  <c:v>49.375744206322999</c:v>
                </c:pt>
                <c:pt idx="124">
                  <c:v>49.186091564287992</c:v>
                </c:pt>
                <c:pt idx="125">
                  <c:v>48.598193013079012</c:v>
                </c:pt>
                <c:pt idx="126">
                  <c:v>50.556395727249999</c:v>
                </c:pt>
                <c:pt idx="127">
                  <c:v>#N/A</c:v>
                </c:pt>
              </c:numCache>
            </c:numRef>
          </c:val>
          <c:smooth val="0"/>
        </c:ser>
        <c:ser>
          <c:idx val="3"/>
          <c:order val="3"/>
          <c:tx>
            <c:strRef>
              <c:f>Sheet1!$E$1</c:f>
              <c:strCache>
                <c:ptCount val="1"/>
                <c:pt idx="0">
                  <c:v>Japan</c:v>
                </c:pt>
              </c:strCache>
            </c:strRef>
          </c:tx>
          <c:spPr>
            <a:ln>
              <a:solidFill>
                <a:srgbClr val="96BC33"/>
              </a:solidFill>
            </a:ln>
          </c:spPr>
          <c:marker>
            <c:symbol val="none"/>
          </c:marker>
          <c:cat>
            <c:numRef>
              <c:f>Sheet1!$A$2:$A$130</c:f>
              <c:numCache>
                <c:formatCode>m/d/yyyy</c:formatCode>
                <c:ptCount val="129"/>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numCache>
            </c:numRef>
          </c:cat>
          <c:val>
            <c:numRef>
              <c:f>Sheet1!$E$2:$E$130</c:f>
              <c:numCache>
                <c:formatCode>0.0</c:formatCode>
                <c:ptCount val="129"/>
                <c:pt idx="0">
                  <c:v>57.049734394548004</c:v>
                </c:pt>
                <c:pt idx="1">
                  <c:v>56.810285134098997</c:v>
                </c:pt>
                <c:pt idx="2">
                  <c:v>56.107931323688</c:v>
                </c:pt>
                <c:pt idx="3">
                  <c:v>55.524855067393993</c:v>
                </c:pt>
                <c:pt idx="4">
                  <c:v>55.308808538528005</c:v>
                </c:pt>
                <c:pt idx="5">
                  <c:v>54.303226144966004</c:v>
                </c:pt>
                <c:pt idx="6">
                  <c:v>55.361151955576005</c:v>
                </c:pt>
                <c:pt idx="7">
                  <c:v>54.614000365090995</c:v>
                </c:pt>
                <c:pt idx="8">
                  <c:v>54.834804668063988</c:v>
                </c:pt>
                <c:pt idx="9">
                  <c:v>54.105455995730011</c:v>
                </c:pt>
                <c:pt idx="10">
                  <c:v>53.712804782136004</c:v>
                </c:pt>
                <c:pt idx="11">
                  <c:v>53.132685882886001</c:v>
                </c:pt>
                <c:pt idx="12">
                  <c:v>53.353692728219997</c:v>
                </c:pt>
                <c:pt idx="13">
                  <c:v>53.015734971168001</c:v>
                </c:pt>
                <c:pt idx="14">
                  <c:v>52.511334698217993</c:v>
                </c:pt>
                <c:pt idx="15">
                  <c:v>52.335647387637991</c:v>
                </c:pt>
                <c:pt idx="16">
                  <c:v>51.440485810788999</c:v>
                </c:pt>
                <c:pt idx="17">
                  <c:v>50.420025632685004</c:v>
                </c:pt>
                <c:pt idx="18">
                  <c:v>49.021057562322994</c:v>
                </c:pt>
                <c:pt idx="19">
                  <c:v>49.561945701661998</c:v>
                </c:pt>
                <c:pt idx="20">
                  <c:v>49.780528488765995</c:v>
                </c:pt>
                <c:pt idx="21">
                  <c:v>49.497712327146012</c:v>
                </c:pt>
                <c:pt idx="22">
                  <c:v>50.811005195908997</c:v>
                </c:pt>
                <c:pt idx="23">
                  <c:v>52.343603343693992</c:v>
                </c:pt>
                <c:pt idx="24">
                  <c:v>52.346766246877003</c:v>
                </c:pt>
                <c:pt idx="25">
                  <c:v>50.841888388473997</c:v>
                </c:pt>
                <c:pt idx="26">
                  <c:v>49.490621814185005</c:v>
                </c:pt>
                <c:pt idx="27">
                  <c:v>48.606817368384</c:v>
                </c:pt>
                <c:pt idx="28">
                  <c:v>47.668455811457008</c:v>
                </c:pt>
                <c:pt idx="29">
                  <c:v>46.488340827414</c:v>
                </c:pt>
                <c:pt idx="30">
                  <c:v>47.047732177882004</c:v>
                </c:pt>
                <c:pt idx="31">
                  <c:v>46.892314554433</c:v>
                </c:pt>
                <c:pt idx="32">
                  <c:v>44.258209095872004</c:v>
                </c:pt>
                <c:pt idx="33">
                  <c:v>42.216361146755006</c:v>
                </c:pt>
                <c:pt idx="34">
                  <c:v>36.692745694991011</c:v>
                </c:pt>
                <c:pt idx="35">
                  <c:v>30.781472253894002</c:v>
                </c:pt>
                <c:pt idx="36">
                  <c:v>29.632441660770997</c:v>
                </c:pt>
                <c:pt idx="37">
                  <c:v>31.550125047415001</c:v>
                </c:pt>
                <c:pt idx="38">
                  <c:v>33.832037630683999</c:v>
                </c:pt>
                <c:pt idx="39">
                  <c:v>41.419482213753994</c:v>
                </c:pt>
                <c:pt idx="40">
                  <c:v>46.551605794656993</c:v>
                </c:pt>
                <c:pt idx="41">
                  <c:v>48.171018961724002</c:v>
                </c:pt>
                <c:pt idx="42">
                  <c:v>50.408110200130018</c:v>
                </c:pt>
                <c:pt idx="43">
                  <c:v>53.602193300734008</c:v>
                </c:pt>
                <c:pt idx="44">
                  <c:v>54.494784781088995</c:v>
                </c:pt>
                <c:pt idx="45">
                  <c:v>54.317771822181001</c:v>
                </c:pt>
                <c:pt idx="46">
                  <c:v>52.334345145281993</c:v>
                </c:pt>
                <c:pt idx="47">
                  <c:v>53.766869543731993</c:v>
                </c:pt>
                <c:pt idx="48">
                  <c:v>52.493696264166999</c:v>
                </c:pt>
                <c:pt idx="49">
                  <c:v>52.488858723015994</c:v>
                </c:pt>
                <c:pt idx="50">
                  <c:v>52.689062257875001</c:v>
                </c:pt>
                <c:pt idx="51">
                  <c:v>53.820921748288001</c:v>
                </c:pt>
                <c:pt idx="52">
                  <c:v>54.710584100945994</c:v>
                </c:pt>
                <c:pt idx="53">
                  <c:v>53.946244515053991</c:v>
                </c:pt>
                <c:pt idx="54">
                  <c:v>52.841662622417992</c:v>
                </c:pt>
                <c:pt idx="55">
                  <c:v>50.120965433686997</c:v>
                </c:pt>
                <c:pt idx="56">
                  <c:v>49.462919248188015</c:v>
                </c:pt>
                <c:pt idx="57">
                  <c:v>47.208342330080015</c:v>
                </c:pt>
                <c:pt idx="58">
                  <c:v>47.338019389581007</c:v>
                </c:pt>
                <c:pt idx="59">
                  <c:v>48.309517999438</c:v>
                </c:pt>
                <c:pt idx="60">
                  <c:v>51.371477780824996</c:v>
                </c:pt>
                <c:pt idx="61">
                  <c:v>52.862003686225002</c:v>
                </c:pt>
                <c:pt idx="62">
                  <c:v>46.373016892523005</c:v>
                </c:pt>
                <c:pt idx="63">
                  <c:v>45.744822712866004</c:v>
                </c:pt>
                <c:pt idx="64">
                  <c:v>51.255440510634998</c:v>
                </c:pt>
                <c:pt idx="65">
                  <c:v>50.749839969743995</c:v>
                </c:pt>
                <c:pt idx="66">
                  <c:v>52.094972300909014</c:v>
                </c:pt>
                <c:pt idx="67">
                  <c:v>51.932874471106992</c:v>
                </c:pt>
                <c:pt idx="68">
                  <c:v>49.343070662400997</c:v>
                </c:pt>
                <c:pt idx="69">
                  <c:v>50.630705971322001</c:v>
                </c:pt>
                <c:pt idx="70">
                  <c:v>49.057384995809997</c:v>
                </c:pt>
                <c:pt idx="71">
                  <c:v>50.186285746416999</c:v>
                </c:pt>
                <c:pt idx="72">
                  <c:v>50.744432996358007</c:v>
                </c:pt>
                <c:pt idx="73">
                  <c:v>50.477220163792985</c:v>
                </c:pt>
                <c:pt idx="74">
                  <c:v>51.090428500736998</c:v>
                </c:pt>
                <c:pt idx="75">
                  <c:v>50.666688331331002</c:v>
                </c:pt>
                <c:pt idx="76">
                  <c:v>50.708747660168001</c:v>
                </c:pt>
                <c:pt idx="77">
                  <c:v>49.872215934573013</c:v>
                </c:pt>
                <c:pt idx="78">
                  <c:v>47.940333768662995</c:v>
                </c:pt>
                <c:pt idx="79">
                  <c:v>47.691557990435008</c:v>
                </c:pt>
                <c:pt idx="80">
                  <c:v>47.979347694106998</c:v>
                </c:pt>
                <c:pt idx="81">
                  <c:v>46.926063543969001</c:v>
                </c:pt>
                <c:pt idx="82">
                  <c:v>46.476097545233991</c:v>
                </c:pt>
                <c:pt idx="83">
                  <c:v>44.998281534485002</c:v>
                </c:pt>
                <c:pt idx="84">
                  <c:v>47.739425359904004</c:v>
                </c:pt>
                <c:pt idx="85">
                  <c:v>48.461387264776995</c:v>
                </c:pt>
                <c:pt idx="86">
                  <c:v>50.355774221350998</c:v>
                </c:pt>
                <c:pt idx="87">
                  <c:v>51.142480873175003</c:v>
                </c:pt>
                <c:pt idx="88">
                  <c:v>51.517936575651987</c:v>
                </c:pt>
                <c:pt idx="89">
                  <c:v>52.334615299516997</c:v>
                </c:pt>
                <c:pt idx="90">
                  <c:v>50.744749267251997</c:v>
                </c:pt>
                <c:pt idx="91">
                  <c:v>52.150782065828999</c:v>
                </c:pt>
                <c:pt idx="92">
                  <c:v>52.454235325325996</c:v>
                </c:pt>
                <c:pt idx="93">
                  <c:v>54.225118978214013</c:v>
                </c:pt>
                <c:pt idx="94">
                  <c:v>55.075239445266995</c:v>
                </c:pt>
                <c:pt idx="95">
                  <c:v>55.18310330885101</c:v>
                </c:pt>
                <c:pt idx="96">
                  <c:v>56.637678119743995</c:v>
                </c:pt>
                <c:pt idx="97">
                  <c:v>55.517570685435999</c:v>
                </c:pt>
                <c:pt idx="98">
                  <c:v>53.856578876472</c:v>
                </c:pt>
                <c:pt idx="99">
                  <c:v>49.382463389502995</c:v>
                </c:pt>
                <c:pt idx="100">
                  <c:v>49.940138751261998</c:v>
                </c:pt>
                <c:pt idx="101">
                  <c:v>51.450505829040999</c:v>
                </c:pt>
                <c:pt idx="102">
                  <c:v>50.522952673266005</c:v>
                </c:pt>
                <c:pt idx="103">
                  <c:v>52.245811443432999</c:v>
                </c:pt>
                <c:pt idx="104">
                  <c:v>51.741313611209996</c:v>
                </c:pt>
                <c:pt idx="105">
                  <c:v>52.445382711999002</c:v>
                </c:pt>
                <c:pt idx="106">
                  <c:v>52.007310101786999</c:v>
                </c:pt>
                <c:pt idx="107">
                  <c:v>51.991036402614995</c:v>
                </c:pt>
                <c:pt idx="108">
                  <c:v>52.156388880761995</c:v>
                </c:pt>
                <c:pt idx="109">
                  <c:v>51.593075375107006</c:v>
                </c:pt>
                <c:pt idx="110">
                  <c:v>50.257397377724999</c:v>
                </c:pt>
                <c:pt idx="111">
                  <c:v>49.874273251019993</c:v>
                </c:pt>
                <c:pt idx="112">
                  <c:v>50.865801294477002</c:v>
                </c:pt>
                <c:pt idx="113">
                  <c:v>50.072340402777002</c:v>
                </c:pt>
                <c:pt idx="114">
                  <c:v>51.231695049749</c:v>
                </c:pt>
                <c:pt idx="115">
                  <c:v>51.743336479380005</c:v>
                </c:pt>
                <c:pt idx="116">
                  <c:v>50.998287302752004</c:v>
                </c:pt>
                <c:pt idx="117">
                  <c:v>52.417344817166992</c:v>
                </c:pt>
                <c:pt idx="118">
                  <c:v>52.550087863660984</c:v>
                </c:pt>
                <c:pt idx="119">
                  <c:v>52.591087888464997</c:v>
                </c:pt>
                <c:pt idx="120">
                  <c:v>52.270406781279</c:v>
                </c:pt>
                <c:pt idx="121">
                  <c:v>50.128040436681005</c:v>
                </c:pt>
                <c:pt idx="122">
                  <c:v>49.076641819059994</c:v>
                </c:pt>
                <c:pt idx="123">
                  <c:v>48.187927074990995</c:v>
                </c:pt>
                <c:pt idx="124">
                  <c:v>47.733797870488004</c:v>
                </c:pt>
                <c:pt idx="125">
                  <c:v>48.051143344019003</c:v>
                </c:pt>
                <c:pt idx="126">
                  <c:v>49.261088189497997</c:v>
                </c:pt>
                <c:pt idx="127">
                  <c:v>#N/A</c:v>
                </c:pt>
              </c:numCache>
            </c:numRef>
          </c:val>
          <c:smooth val="0"/>
        </c:ser>
        <c:ser>
          <c:idx val="4"/>
          <c:order val="4"/>
          <c:tx>
            <c:strRef>
              <c:f>Sheet1!$F$1</c:f>
              <c:strCache>
                <c:ptCount val="1"/>
              </c:strCache>
            </c:strRef>
          </c:tx>
          <c:spPr>
            <a:ln>
              <a:solidFill>
                <a:sysClr val="windowText" lastClr="000000">
                  <a:lumMod val="75000"/>
                  <a:lumOff val="25000"/>
                </a:sysClr>
              </a:solidFill>
            </a:ln>
          </c:spPr>
          <c:marker>
            <c:symbol val="none"/>
          </c:marker>
          <c:cat>
            <c:numRef>
              <c:f>Sheet1!$A$2:$A$130</c:f>
              <c:numCache>
                <c:formatCode>m/d/yyyy</c:formatCode>
                <c:ptCount val="129"/>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numCache>
            </c:numRef>
          </c:cat>
          <c:val>
            <c:numRef>
              <c:f>Sheet1!$F$2:$F$130</c:f>
              <c:numCache>
                <c:formatCode>0</c:formatCode>
                <c:ptCount val="129"/>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numCache>
            </c:numRef>
          </c:val>
          <c:smooth val="0"/>
        </c:ser>
        <c:dLbls>
          <c:showLegendKey val="0"/>
          <c:showVal val="0"/>
          <c:showCatName val="0"/>
          <c:showSerName val="0"/>
          <c:showPercent val="0"/>
          <c:showBubbleSize val="0"/>
        </c:dLbls>
        <c:smooth val="0"/>
        <c:axId val="342385344"/>
        <c:axId val="342385904"/>
      </c:lineChart>
      <c:dateAx>
        <c:axId val="342385344"/>
        <c:scaling>
          <c:orientation val="minMax"/>
        </c:scaling>
        <c:delete val="0"/>
        <c:axPos val="b"/>
        <c:numFmt formatCode="yyyy" sourceLinked="0"/>
        <c:majorTickMark val="cross"/>
        <c:minorTickMark val="out"/>
        <c:tickLblPos val="low"/>
        <c:spPr>
          <a:ln w="3150">
            <a:solidFill>
              <a:schemeClr val="tx1"/>
            </a:solidFill>
            <a:prstDash val="solid"/>
          </a:ln>
        </c:spPr>
        <c:txPr>
          <a:bodyPr rot="0" vert="horz"/>
          <a:lstStyle/>
          <a:p>
            <a:pPr>
              <a:defRPr/>
            </a:pPr>
            <a:endParaRPr lang="en-US"/>
          </a:p>
        </c:txPr>
        <c:crossAx val="342385904"/>
        <c:crosses val="autoZero"/>
        <c:auto val="1"/>
        <c:lblOffset val="100"/>
        <c:baseTimeUnit val="months"/>
        <c:majorUnit val="12"/>
        <c:majorTimeUnit val="months"/>
      </c:dateAx>
      <c:valAx>
        <c:axId val="342385904"/>
        <c:scaling>
          <c:orientation val="minMax"/>
          <c:max val="60"/>
          <c:min val="25"/>
        </c:scaling>
        <c:delete val="0"/>
        <c:axPos val="l"/>
        <c:majorGridlines>
          <c:spPr>
            <a:ln w="3150">
              <a:solidFill>
                <a:schemeClr val="tx1"/>
              </a:solidFill>
              <a:prstDash val="solid"/>
            </a:ln>
          </c:spPr>
        </c:majorGridlines>
        <c:title>
          <c:tx>
            <c:rich>
              <a:bodyPr rot="-5400000" vert="horz"/>
              <a:lstStyle/>
              <a:p>
                <a:pPr>
                  <a:defRPr b="1"/>
                </a:pPr>
                <a:r>
                  <a:rPr lang="en-US" b="1" dirty="0"/>
                  <a:t>Index, over 50 signals expansion</a:t>
                </a:r>
              </a:p>
            </c:rich>
          </c:tx>
          <c:layout>
            <c:manualLayout>
              <c:xMode val="edge"/>
              <c:yMode val="edge"/>
              <c:x val="7.2770421775720717E-3"/>
              <c:y val="5.9794575414320636E-2"/>
            </c:manualLayout>
          </c:layout>
          <c:overlay val="0"/>
        </c:title>
        <c:numFmt formatCode="0" sourceLinked="0"/>
        <c:majorTickMark val="none"/>
        <c:minorTickMark val="none"/>
        <c:tickLblPos val="low"/>
        <c:spPr>
          <a:ln w="3150">
            <a:noFill/>
            <a:prstDash val="solid"/>
          </a:ln>
        </c:spPr>
        <c:txPr>
          <a:bodyPr rot="0" vert="horz"/>
          <a:lstStyle/>
          <a:p>
            <a:pPr>
              <a:defRPr/>
            </a:pPr>
            <a:endParaRPr lang="en-US"/>
          </a:p>
        </c:txPr>
        <c:crossAx val="342385344"/>
        <c:crosses val="autoZero"/>
        <c:crossBetween val="midCat"/>
      </c:valAx>
      <c:spPr>
        <a:ln w="25197">
          <a:noFill/>
          <a:prstDash val="solid"/>
        </a:ln>
      </c:spPr>
    </c:plotArea>
    <c:legend>
      <c:legendPos val="b"/>
      <c:legendEntry>
        <c:idx val="4"/>
        <c:delete val="1"/>
      </c:legendEntry>
      <c:layout/>
      <c:overlay val="0"/>
      <c:spPr>
        <a:noFill/>
        <a:ln w="25197">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0918018312971"/>
          <c:y val="4.3632560813341811E-2"/>
          <c:w val="0.85414004106632968"/>
          <c:h val="0.7645984208801242"/>
        </c:manualLayout>
      </c:layout>
      <c:lineChart>
        <c:grouping val="standard"/>
        <c:varyColors val="0"/>
        <c:ser>
          <c:idx val="0"/>
          <c:order val="0"/>
          <c:tx>
            <c:strRef>
              <c:f>Sheet1!$B$1</c:f>
              <c:strCache>
                <c:ptCount val="1"/>
                <c:pt idx="0">
                  <c:v>Current US dollars</c:v>
                </c:pt>
              </c:strCache>
            </c:strRef>
          </c:tx>
          <c:spPr>
            <a:ln>
              <a:solidFill>
                <a:srgbClr val="0066B3"/>
              </a:solidFill>
            </a:ln>
          </c:spPr>
          <c:marker>
            <c:symbol val="none"/>
          </c:marker>
          <c:cat>
            <c:numRef>
              <c:f>Sheet1!$A$2:$A$85</c:f>
              <c:numCache>
                <c:formatCode>m/d/yyyy</c:formatCode>
                <c:ptCount val="84"/>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pt idx="66">
                  <c:v>42552</c:v>
                </c:pt>
                <c:pt idx="67">
                  <c:v>42644</c:v>
                </c:pt>
                <c:pt idx="68">
                  <c:v>42736</c:v>
                </c:pt>
                <c:pt idx="69">
                  <c:v>42826</c:v>
                </c:pt>
                <c:pt idx="70">
                  <c:v>42917</c:v>
                </c:pt>
                <c:pt idx="71">
                  <c:v>43009</c:v>
                </c:pt>
                <c:pt idx="72">
                  <c:v>43101</c:v>
                </c:pt>
                <c:pt idx="73">
                  <c:v>43191</c:v>
                </c:pt>
                <c:pt idx="74">
                  <c:v>43282</c:v>
                </c:pt>
                <c:pt idx="75">
                  <c:v>43374</c:v>
                </c:pt>
                <c:pt idx="76">
                  <c:v>43466</c:v>
                </c:pt>
                <c:pt idx="77">
                  <c:v>43556</c:v>
                </c:pt>
                <c:pt idx="78">
                  <c:v>43647</c:v>
                </c:pt>
                <c:pt idx="79">
                  <c:v>43739</c:v>
                </c:pt>
                <c:pt idx="80">
                  <c:v>43831</c:v>
                </c:pt>
                <c:pt idx="81">
                  <c:v>43922</c:v>
                </c:pt>
                <c:pt idx="82">
                  <c:v>44013</c:v>
                </c:pt>
                <c:pt idx="83">
                  <c:v>44105</c:v>
                </c:pt>
              </c:numCache>
            </c:numRef>
          </c:cat>
          <c:val>
            <c:numRef>
              <c:f>Sheet1!$B$2:$B$85</c:f>
              <c:numCache>
                <c:formatCode>0.00</c:formatCode>
                <c:ptCount val="84"/>
                <c:pt idx="0">
                  <c:v>26.857775362319007</c:v>
                </c:pt>
                <c:pt idx="1">
                  <c:v>26.707455507456007</c:v>
                </c:pt>
                <c:pt idx="2">
                  <c:v>30.404803030302993</c:v>
                </c:pt>
                <c:pt idx="3">
                  <c:v>29.675064175590006</c:v>
                </c:pt>
                <c:pt idx="4">
                  <c:v>25.864732854863984</c:v>
                </c:pt>
                <c:pt idx="5">
                  <c:v>27.251984126984013</c:v>
                </c:pt>
                <c:pt idx="6">
                  <c:v>25.291421356420994</c:v>
                </c:pt>
                <c:pt idx="7">
                  <c:v>19.357866459627008</c:v>
                </c:pt>
                <c:pt idx="8">
                  <c:v>21.040716791979989</c:v>
                </c:pt>
                <c:pt idx="9">
                  <c:v>25.024865319865008</c:v>
                </c:pt>
                <c:pt idx="10">
                  <c:v>26.858822966506999</c:v>
                </c:pt>
                <c:pt idx="11">
                  <c:v>26.654200610221</c:v>
                </c:pt>
                <c:pt idx="12">
                  <c:v>31.489014202171983</c:v>
                </c:pt>
                <c:pt idx="13">
                  <c:v>26.029206349206</c:v>
                </c:pt>
                <c:pt idx="14">
                  <c:v>28.368104617604999</c:v>
                </c:pt>
                <c:pt idx="15">
                  <c:v>29.38249999999999</c:v>
                </c:pt>
                <c:pt idx="16">
                  <c:v>31.95024637681199</c:v>
                </c:pt>
                <c:pt idx="17">
                  <c:v>35.281000000000006</c:v>
                </c:pt>
                <c:pt idx="18">
                  <c:v>41.494004329003999</c:v>
                </c:pt>
                <c:pt idx="19">
                  <c:v>44.134671717172004</c:v>
                </c:pt>
                <c:pt idx="20">
                  <c:v>47.706397660819</c:v>
                </c:pt>
                <c:pt idx="21">
                  <c:v>51.859236652236973</c:v>
                </c:pt>
                <c:pt idx="22">
                  <c:v>61.511926406926001</c:v>
                </c:pt>
                <c:pt idx="23">
                  <c:v>56.977387445886983</c:v>
                </c:pt>
                <c:pt idx="24">
                  <c:v>61.813320910973012</c:v>
                </c:pt>
                <c:pt idx="25">
                  <c:v>69.475014430013999</c:v>
                </c:pt>
                <c:pt idx="26">
                  <c:v>69.645238095238</c:v>
                </c:pt>
                <c:pt idx="27">
                  <c:v>59.876674641147986</c:v>
                </c:pt>
                <c:pt idx="28">
                  <c:v>57.704706083389993</c:v>
                </c:pt>
                <c:pt idx="29">
                  <c:v>68.691851851851965</c:v>
                </c:pt>
                <c:pt idx="30">
                  <c:v>74.820025062656967</c:v>
                </c:pt>
                <c:pt idx="31">
                  <c:v>89.433199643494007</c:v>
                </c:pt>
                <c:pt idx="32">
                  <c:v>98.520722222221963</c:v>
                </c:pt>
                <c:pt idx="33">
                  <c:v>122.41355337690602</c:v>
                </c:pt>
                <c:pt idx="34">
                  <c:v>116.04449456975803</c:v>
                </c:pt>
                <c:pt idx="35">
                  <c:v>54.76851320219702</c:v>
                </c:pt>
                <c:pt idx="36">
                  <c:v>44.612539682540003</c:v>
                </c:pt>
                <c:pt idx="37">
                  <c:v>58.831582706766994</c:v>
                </c:pt>
                <c:pt idx="38">
                  <c:v>68.197200956938005</c:v>
                </c:pt>
                <c:pt idx="39">
                  <c:v>74.648849396217983</c:v>
                </c:pt>
                <c:pt idx="40">
                  <c:v>76.294166666667039</c:v>
                </c:pt>
                <c:pt idx="41">
                  <c:v>78.284277511962003</c:v>
                </c:pt>
                <c:pt idx="42">
                  <c:v>77.600303030302982</c:v>
                </c:pt>
                <c:pt idx="43">
                  <c:v>87.188880952380941</c:v>
                </c:pt>
                <c:pt idx="44">
                  <c:v>104.820974235105</c:v>
                </c:pt>
                <c:pt idx="45">
                  <c:v>117.42907647907703</c:v>
                </c:pt>
                <c:pt idx="46">
                  <c:v>112.47242615597</c:v>
                </c:pt>
                <c:pt idx="47">
                  <c:v>109.12857142857096</c:v>
                </c:pt>
                <c:pt idx="48">
                  <c:v>118.10653030302996</c:v>
                </c:pt>
                <c:pt idx="49">
                  <c:v>109.53681385281398</c:v>
                </c:pt>
                <c:pt idx="50">
                  <c:v>109.32794304602098</c:v>
                </c:pt>
                <c:pt idx="51">
                  <c:v>110.13440476190503</c:v>
                </c:pt>
                <c:pt idx="52">
                  <c:v>112.71091645781102</c:v>
                </c:pt>
                <c:pt idx="53">
                  <c:v>103.227015151515</c:v>
                </c:pt>
                <c:pt idx="54">
                  <c:v>109.79122727272703</c:v>
                </c:pt>
                <c:pt idx="55">
                  <c:v>109.26035886818497</c:v>
                </c:pt>
                <c:pt idx="56">
                  <c:v>108.04409356725203</c:v>
                </c:pt>
                <c:pt idx="57">
                  <c:v>109.67799206349196</c:v>
                </c:pt>
                <c:pt idx="58">
                  <c:v>103.68341614906798</c:v>
                </c:pt>
                <c:pt idx="59">
                  <c:v>77.915963872131002</c:v>
                </c:pt>
                <c:pt idx="60">
                  <c:v>55.18273638642102</c:v>
                </c:pt>
                <c:pt idx="61">
                  <c:v>63.243222222222002</c:v>
                </c:pt>
                <c:pt idx="62">
                  <c:v>51.008838383838011</c:v>
                </c:pt>
                <c:pt idx="63">
                  <c:v>44.707818181817998</c:v>
                </c:pt>
                <c:pt idx="64">
                  <c:v>35.039030303030003</c:v>
                </c:pt>
                <c:pt idx="65">
                  <c:v>46.759473304473012</c:v>
                </c:pt>
                <c:pt idx="66">
                  <c:v>45.043489999999998</c:v>
                </c:pt>
                <c:pt idx="67">
                  <c:v>48</c:v>
                </c:pt>
                <c:pt idx="68">
                  <c:v>53</c:v>
                </c:pt>
                <c:pt idx="69">
                  <c:v>57</c:v>
                </c:pt>
                <c:pt idx="70">
                  <c:v>58.666670000000003</c:v>
                </c:pt>
                <c:pt idx="71">
                  <c:v>59.333320000000001</c:v>
                </c:pt>
                <c:pt idx="72">
                  <c:v>61.396660000000004</c:v>
                </c:pt>
                <c:pt idx="73">
                  <c:v>62.87332</c:v>
                </c:pt>
                <c:pt idx="74">
                  <c:v>64.646660000000026</c:v>
                </c:pt>
                <c:pt idx="75">
                  <c:v>66.613320000000002</c:v>
                </c:pt>
                <c:pt idx="76">
                  <c:v>68.639989999999983</c:v>
                </c:pt>
                <c:pt idx="77">
                  <c:v>70.656669999999991</c:v>
                </c:pt>
                <c:pt idx="78">
                  <c:v>72.663330000000002</c:v>
                </c:pt>
                <c:pt idx="79">
                  <c:v>74.576669999999993</c:v>
                </c:pt>
                <c:pt idx="80">
                  <c:v>76.493340000000003</c:v>
                </c:pt>
                <c:pt idx="81">
                  <c:v>78.520009999999999</c:v>
                </c:pt>
                <c:pt idx="82">
                  <c:v>80.846680000000006</c:v>
                </c:pt>
                <c:pt idx="83">
                  <c:v>83.553330000000003</c:v>
                </c:pt>
              </c:numCache>
            </c:numRef>
          </c:val>
          <c:smooth val="0"/>
        </c:ser>
        <c:dLbls>
          <c:showLegendKey val="0"/>
          <c:showVal val="0"/>
          <c:showCatName val="0"/>
          <c:showSerName val="0"/>
          <c:showPercent val="0"/>
          <c:showBubbleSize val="0"/>
        </c:dLbls>
        <c:smooth val="0"/>
        <c:axId val="346017856"/>
        <c:axId val="346018416"/>
      </c:lineChart>
      <c:dateAx>
        <c:axId val="346017856"/>
        <c:scaling>
          <c:orientation val="minMax"/>
        </c:scaling>
        <c:delete val="0"/>
        <c:axPos val="b"/>
        <c:numFmt formatCode="yyyy" sourceLinked="0"/>
        <c:majorTickMark val="cross"/>
        <c:minorTickMark val="out"/>
        <c:tickLblPos val="low"/>
        <c:spPr>
          <a:ln w="3183">
            <a:solidFill>
              <a:schemeClr val="tx1"/>
            </a:solidFill>
            <a:prstDash val="solid"/>
          </a:ln>
        </c:spPr>
        <c:txPr>
          <a:bodyPr rot="0" vert="horz"/>
          <a:lstStyle/>
          <a:p>
            <a:pPr>
              <a:defRPr/>
            </a:pPr>
            <a:endParaRPr lang="en-US"/>
          </a:p>
        </c:txPr>
        <c:crossAx val="346018416"/>
        <c:crosses val="autoZero"/>
        <c:auto val="1"/>
        <c:lblOffset val="100"/>
        <c:baseTimeUnit val="months"/>
        <c:majorUnit val="2"/>
        <c:majorTimeUnit val="years"/>
        <c:minorUnit val="1"/>
        <c:minorTimeUnit val="years"/>
      </c:dateAx>
      <c:valAx>
        <c:axId val="346018416"/>
        <c:scaling>
          <c:orientation val="minMax"/>
          <c:max val="125"/>
        </c:scaling>
        <c:delete val="0"/>
        <c:axPos val="l"/>
        <c:majorGridlines>
          <c:spPr>
            <a:ln w="3183">
              <a:solidFill>
                <a:schemeClr val="tx1"/>
              </a:solidFill>
              <a:prstDash val="solid"/>
            </a:ln>
          </c:spPr>
        </c:majorGridlines>
        <c:title>
          <c:tx>
            <c:rich>
              <a:bodyPr rot="-5400000" vert="horz"/>
              <a:lstStyle/>
              <a:p>
                <a:pPr>
                  <a:defRPr b="1"/>
                </a:pPr>
                <a:r>
                  <a:rPr lang="en-US" b="1" dirty="0"/>
                  <a:t>Dollars/barrel</a:t>
                </a:r>
              </a:p>
            </c:rich>
          </c:tx>
          <c:layout/>
          <c:overlay val="0"/>
        </c:title>
        <c:numFmt formatCode="0" sourceLinked="0"/>
        <c:majorTickMark val="none"/>
        <c:minorTickMark val="none"/>
        <c:tickLblPos val="low"/>
        <c:spPr>
          <a:ln w="3183">
            <a:solidFill>
              <a:schemeClr val="tx1"/>
            </a:solidFill>
            <a:prstDash val="solid"/>
          </a:ln>
        </c:spPr>
        <c:txPr>
          <a:bodyPr rot="0" vert="horz"/>
          <a:lstStyle/>
          <a:p>
            <a:pPr>
              <a:defRPr/>
            </a:pPr>
            <a:endParaRPr lang="en-US"/>
          </a:p>
        </c:txPr>
        <c:crossAx val="346017856"/>
        <c:crossesAt val="42552"/>
        <c:crossBetween val="midCat"/>
        <c:majorUnit val="25"/>
      </c:valAx>
      <c:spPr>
        <a:noFill/>
        <a:ln w="25466">
          <a:noFill/>
          <a:prstDash val="solid"/>
        </a:ln>
      </c:spPr>
    </c:plotArea>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03639206192049E-2"/>
          <c:y val="4.3293764415811904E-2"/>
          <c:w val="0.88388508850350656"/>
          <c:h val="0.68742641612634892"/>
        </c:manualLayout>
      </c:layout>
      <c:barChart>
        <c:barDir val="col"/>
        <c:grouping val="clustered"/>
        <c:varyColors val="0"/>
        <c:ser>
          <c:idx val="0"/>
          <c:order val="0"/>
          <c:tx>
            <c:strRef>
              <c:f>Sheet1!$B$1</c:f>
              <c:strCache>
                <c:ptCount val="1"/>
                <c:pt idx="0">
                  <c:v>2015</c:v>
                </c:pt>
              </c:strCache>
            </c:strRef>
          </c:tx>
          <c:spPr>
            <a:solidFill>
              <a:srgbClr val="103C68"/>
            </a:solidFill>
            <a:ln w="12695">
              <a:noFill/>
              <a:prstDash val="solid"/>
            </a:ln>
          </c:spPr>
          <c:invertIfNegative val="0"/>
          <c:cat>
            <c:strRef>
              <c:f>Sheet1!$A$2:$A$9</c:f>
              <c:strCache>
                <c:ptCount val="8"/>
                <c:pt idx="0">
                  <c:v>NAFTA</c:v>
                </c:pt>
                <c:pt idx="1">
                  <c:v>Other Americas</c:v>
                </c:pt>
                <c:pt idx="2">
                  <c:v>Western Europe</c:v>
                </c:pt>
                <c:pt idx="3">
                  <c:v>Emerging Europe</c:v>
                </c:pt>
                <c:pt idx="4">
                  <c:v>Mideast-N. Africa</c:v>
                </c:pt>
                <c:pt idx="5">
                  <c:v>Sub-Saharan Africa*</c:v>
                </c:pt>
                <c:pt idx="6">
                  <c:v>Japan</c:v>
                </c:pt>
                <c:pt idx="7">
                  <c:v>Other Asia-Pacific</c:v>
                </c:pt>
              </c:strCache>
            </c:strRef>
          </c:cat>
          <c:val>
            <c:numRef>
              <c:f>Sheet1!$B$2:$B$9</c:f>
              <c:numCache>
                <c:formatCode>0.0</c:formatCode>
                <c:ptCount val="8"/>
                <c:pt idx="0">
                  <c:v>0.35384200808319383</c:v>
                </c:pt>
                <c:pt idx="1">
                  <c:v>13.78947903269847</c:v>
                </c:pt>
                <c:pt idx="2">
                  <c:v>8.7960267472175765E-2</c:v>
                </c:pt>
                <c:pt idx="3">
                  <c:v>8.7897613604204459</c:v>
                </c:pt>
                <c:pt idx="4">
                  <c:v>4.3831271842386563</c:v>
                </c:pt>
                <c:pt idx="5">
                  <c:v>7.1541980048297917</c:v>
                </c:pt>
                <c:pt idx="6">
                  <c:v>0.77833630614558846</c:v>
                </c:pt>
                <c:pt idx="7">
                  <c:v>1.9695901533636206</c:v>
                </c:pt>
              </c:numCache>
            </c:numRef>
          </c:val>
        </c:ser>
        <c:ser>
          <c:idx val="1"/>
          <c:order val="1"/>
          <c:tx>
            <c:strRef>
              <c:f>Sheet1!$C$1</c:f>
              <c:strCache>
                <c:ptCount val="1"/>
                <c:pt idx="0">
                  <c:v>2016</c:v>
                </c:pt>
              </c:strCache>
            </c:strRef>
          </c:tx>
          <c:spPr>
            <a:solidFill>
              <a:srgbClr val="96BC33"/>
            </a:solidFill>
            <a:ln w="12695">
              <a:noFill/>
              <a:prstDash val="solid"/>
            </a:ln>
          </c:spPr>
          <c:invertIfNegative val="0"/>
          <c:cat>
            <c:strRef>
              <c:f>Sheet1!$A$2:$A$9</c:f>
              <c:strCache>
                <c:ptCount val="8"/>
                <c:pt idx="0">
                  <c:v>NAFTA</c:v>
                </c:pt>
                <c:pt idx="1">
                  <c:v>Other Americas</c:v>
                </c:pt>
                <c:pt idx="2">
                  <c:v>Western Europe</c:v>
                </c:pt>
                <c:pt idx="3">
                  <c:v>Emerging Europe</c:v>
                </c:pt>
                <c:pt idx="4">
                  <c:v>Mideast-N. Africa</c:v>
                </c:pt>
                <c:pt idx="5">
                  <c:v>Sub-Saharan Africa*</c:v>
                </c:pt>
                <c:pt idx="6">
                  <c:v>Japan</c:v>
                </c:pt>
                <c:pt idx="7">
                  <c:v>Other Asia-Pacific</c:v>
                </c:pt>
              </c:strCache>
            </c:strRef>
          </c:cat>
          <c:val>
            <c:numRef>
              <c:f>Sheet1!$C$2:$C$9</c:f>
              <c:numCache>
                <c:formatCode>0.0</c:formatCode>
                <c:ptCount val="8"/>
                <c:pt idx="0">
                  <c:v>1.3561231401274962</c:v>
                </c:pt>
                <c:pt idx="1">
                  <c:v>43.070467404737954</c:v>
                </c:pt>
                <c:pt idx="2">
                  <c:v>0.45221979205509744</c:v>
                </c:pt>
                <c:pt idx="3">
                  <c:v>5.3452155220301778</c:v>
                </c:pt>
                <c:pt idx="4">
                  <c:v>4.8720871989992087</c:v>
                </c:pt>
                <c:pt idx="5">
                  <c:v>12.216799374908252</c:v>
                </c:pt>
                <c:pt idx="6">
                  <c:v>-0.29654255832662901</c:v>
                </c:pt>
                <c:pt idx="7">
                  <c:v>2.2722713684773637</c:v>
                </c:pt>
              </c:numCache>
            </c:numRef>
          </c:val>
        </c:ser>
        <c:ser>
          <c:idx val="2"/>
          <c:order val="2"/>
          <c:tx>
            <c:strRef>
              <c:f>Sheet1!$D$1</c:f>
              <c:strCache>
                <c:ptCount val="1"/>
                <c:pt idx="0">
                  <c:v>2017</c:v>
                </c:pt>
              </c:strCache>
            </c:strRef>
          </c:tx>
          <c:spPr>
            <a:solidFill>
              <a:srgbClr val="FDBA4D"/>
            </a:solidFill>
            <a:ln w="12695">
              <a:noFill/>
              <a:prstDash val="solid"/>
            </a:ln>
          </c:spPr>
          <c:invertIfNegative val="0"/>
          <c:cat>
            <c:strRef>
              <c:f>Sheet1!$A$2:$A$9</c:f>
              <c:strCache>
                <c:ptCount val="8"/>
                <c:pt idx="0">
                  <c:v>NAFTA</c:v>
                </c:pt>
                <c:pt idx="1">
                  <c:v>Other Americas</c:v>
                </c:pt>
                <c:pt idx="2">
                  <c:v>Western Europe</c:v>
                </c:pt>
                <c:pt idx="3">
                  <c:v>Emerging Europe</c:v>
                </c:pt>
                <c:pt idx="4">
                  <c:v>Mideast-N. Africa</c:v>
                </c:pt>
                <c:pt idx="5">
                  <c:v>Sub-Saharan Africa*</c:v>
                </c:pt>
                <c:pt idx="6">
                  <c:v>Japan</c:v>
                </c:pt>
                <c:pt idx="7">
                  <c:v>Other Asia-Pacific</c:v>
                </c:pt>
              </c:strCache>
            </c:strRef>
          </c:cat>
          <c:val>
            <c:numRef>
              <c:f>Sheet1!$D$2:$D$9</c:f>
              <c:numCache>
                <c:formatCode>0.0</c:formatCode>
                <c:ptCount val="8"/>
                <c:pt idx="0">
                  <c:v>2.5811381471120058</c:v>
                </c:pt>
                <c:pt idx="1">
                  <c:v>13.14041464561153</c:v>
                </c:pt>
                <c:pt idx="2">
                  <c:v>1.6379048143101425</c:v>
                </c:pt>
                <c:pt idx="3">
                  <c:v>5.1141987828207336</c:v>
                </c:pt>
                <c:pt idx="4">
                  <c:v>6.1864400629453975</c:v>
                </c:pt>
                <c:pt idx="5">
                  <c:v>9.2681221837945991</c:v>
                </c:pt>
                <c:pt idx="6">
                  <c:v>0.70690528547705522</c:v>
                </c:pt>
                <c:pt idx="7">
                  <c:v>2.7047610753961897</c:v>
                </c:pt>
              </c:numCache>
            </c:numRef>
          </c:val>
        </c:ser>
        <c:ser>
          <c:idx val="3"/>
          <c:order val="3"/>
          <c:tx>
            <c:strRef>
              <c:f>Sheet1!$E$1</c:f>
              <c:strCache>
                <c:ptCount val="1"/>
                <c:pt idx="0">
                  <c:v>2018</c:v>
                </c:pt>
              </c:strCache>
            </c:strRef>
          </c:tx>
          <c:spPr>
            <a:solidFill>
              <a:srgbClr val="00A9CB"/>
            </a:solidFill>
            <a:ln w="12695">
              <a:noFill/>
              <a:prstDash val="solid"/>
            </a:ln>
          </c:spPr>
          <c:invertIfNegative val="0"/>
          <c:cat>
            <c:strRef>
              <c:f>Sheet1!$A$2:$A$9</c:f>
              <c:strCache>
                <c:ptCount val="8"/>
                <c:pt idx="0">
                  <c:v>NAFTA</c:v>
                </c:pt>
                <c:pt idx="1">
                  <c:v>Other Americas</c:v>
                </c:pt>
                <c:pt idx="2">
                  <c:v>Western Europe</c:v>
                </c:pt>
                <c:pt idx="3">
                  <c:v>Emerging Europe</c:v>
                </c:pt>
                <c:pt idx="4">
                  <c:v>Mideast-N. Africa</c:v>
                </c:pt>
                <c:pt idx="5">
                  <c:v>Sub-Saharan Africa*</c:v>
                </c:pt>
                <c:pt idx="6">
                  <c:v>Japan</c:v>
                </c:pt>
                <c:pt idx="7">
                  <c:v>Other Asia-Pacific</c:v>
                </c:pt>
              </c:strCache>
            </c:strRef>
          </c:cat>
          <c:val>
            <c:numRef>
              <c:f>Sheet1!$E$2:$E$9</c:f>
              <c:numCache>
                <c:formatCode>0.0</c:formatCode>
                <c:ptCount val="8"/>
                <c:pt idx="0">
                  <c:v>2.4054659717952727</c:v>
                </c:pt>
                <c:pt idx="1">
                  <c:v>8.8246290324314636</c:v>
                </c:pt>
                <c:pt idx="2">
                  <c:v>1.8813130302505421</c:v>
                </c:pt>
                <c:pt idx="3">
                  <c:v>4.95635683427167</c:v>
                </c:pt>
                <c:pt idx="4">
                  <c:v>5.873834517344334</c:v>
                </c:pt>
                <c:pt idx="5">
                  <c:v>7.4310039170695239</c:v>
                </c:pt>
                <c:pt idx="6">
                  <c:v>1.6754316972193977</c:v>
                </c:pt>
                <c:pt idx="7">
                  <c:v>2.8512384584800095</c:v>
                </c:pt>
              </c:numCache>
            </c:numRef>
          </c:val>
        </c:ser>
        <c:ser>
          <c:idx val="4"/>
          <c:order val="4"/>
          <c:tx>
            <c:strRef>
              <c:f>Sheet1!$F$1</c:f>
              <c:strCache>
                <c:ptCount val="1"/>
                <c:pt idx="0">
                  <c:v>2019-23</c:v>
                </c:pt>
              </c:strCache>
            </c:strRef>
          </c:tx>
          <c:spPr>
            <a:solidFill>
              <a:srgbClr val="F04E23"/>
            </a:solidFill>
            <a:ln w="12709">
              <a:noFill/>
              <a:prstDash val="solid"/>
            </a:ln>
          </c:spPr>
          <c:invertIfNegative val="0"/>
          <c:cat>
            <c:strRef>
              <c:f>Sheet1!$A$2:$A$9</c:f>
              <c:strCache>
                <c:ptCount val="8"/>
                <c:pt idx="0">
                  <c:v>NAFTA</c:v>
                </c:pt>
                <c:pt idx="1">
                  <c:v>Other Americas</c:v>
                </c:pt>
                <c:pt idx="2">
                  <c:v>Western Europe</c:v>
                </c:pt>
                <c:pt idx="3">
                  <c:v>Emerging Europe</c:v>
                </c:pt>
                <c:pt idx="4">
                  <c:v>Mideast-N. Africa</c:v>
                </c:pt>
                <c:pt idx="5">
                  <c:v>Sub-Saharan Africa*</c:v>
                </c:pt>
                <c:pt idx="6">
                  <c:v>Japan</c:v>
                </c:pt>
                <c:pt idx="7">
                  <c:v>Other Asia-Pacific</c:v>
                </c:pt>
              </c:strCache>
            </c:strRef>
          </c:cat>
          <c:val>
            <c:numRef>
              <c:f>Sheet1!$F$2:$F$9</c:f>
              <c:numCache>
                <c:formatCode>0.0</c:formatCode>
                <c:ptCount val="8"/>
                <c:pt idx="0">
                  <c:v>2.5461182658158332</c:v>
                </c:pt>
                <c:pt idx="1">
                  <c:v>5.723487995803068</c:v>
                </c:pt>
                <c:pt idx="2">
                  <c:v>1.8478151190250538</c:v>
                </c:pt>
                <c:pt idx="3">
                  <c:v>3.9262690185069893</c:v>
                </c:pt>
                <c:pt idx="4">
                  <c:v>4.8831194977406298</c:v>
                </c:pt>
                <c:pt idx="5">
                  <c:v>6.1919227679124491</c:v>
                </c:pt>
                <c:pt idx="6">
                  <c:v>2.0096659564325048</c:v>
                </c:pt>
                <c:pt idx="7">
                  <c:v>3.6535812672562349</c:v>
                </c:pt>
              </c:numCache>
            </c:numRef>
          </c:val>
        </c:ser>
        <c:dLbls>
          <c:showLegendKey val="0"/>
          <c:showVal val="0"/>
          <c:showCatName val="0"/>
          <c:showSerName val="0"/>
          <c:showPercent val="0"/>
          <c:showBubbleSize val="0"/>
        </c:dLbls>
        <c:gapWidth val="80"/>
        <c:axId val="344901264"/>
        <c:axId val="344901824"/>
      </c:barChart>
      <c:catAx>
        <c:axId val="344901264"/>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344901824"/>
        <c:crosses val="autoZero"/>
        <c:auto val="1"/>
        <c:lblAlgn val="ctr"/>
        <c:lblOffset val="100"/>
        <c:tickLblSkip val="1"/>
        <c:tickMarkSkip val="1"/>
        <c:noMultiLvlLbl val="0"/>
      </c:catAx>
      <c:valAx>
        <c:axId val="344901824"/>
        <c:scaling>
          <c:orientation val="minMax"/>
          <c:max val="20"/>
        </c:scaling>
        <c:delete val="0"/>
        <c:axPos val="l"/>
        <c:majorGridlines>
          <c:spPr>
            <a:ln w="12695">
              <a:solidFill>
                <a:schemeClr val="tx1"/>
              </a:solidFill>
              <a:prstDash val="solid"/>
            </a:ln>
          </c:spPr>
        </c:majorGridlines>
        <c:title>
          <c:tx>
            <c:rich>
              <a:bodyPr rot="-5400000" vert="horz"/>
              <a:lstStyle/>
              <a:p>
                <a:pPr>
                  <a:defRPr b="1"/>
                </a:pPr>
                <a:r>
                  <a:rPr lang="en-US" b="1" dirty="0"/>
                  <a:t>Annual percent change</a:t>
                </a:r>
              </a:p>
            </c:rich>
          </c:tx>
          <c:layout>
            <c:manualLayout>
              <c:xMode val="edge"/>
              <c:yMode val="edge"/>
              <c:x val="0"/>
              <c:y val="9.4409185974824603E-2"/>
            </c:manualLayout>
          </c:layout>
          <c:overlay val="0"/>
        </c:title>
        <c:numFmt formatCode="0" sourceLinked="0"/>
        <c:majorTickMark val="out"/>
        <c:minorTickMark val="none"/>
        <c:tickLblPos val="nextTo"/>
        <c:spPr>
          <a:ln w="3174">
            <a:noFill/>
            <a:prstDash val="solid"/>
          </a:ln>
        </c:spPr>
        <c:txPr>
          <a:bodyPr rot="0" vert="horz"/>
          <a:lstStyle/>
          <a:p>
            <a:pPr>
              <a:defRPr/>
            </a:pPr>
            <a:endParaRPr lang="en-US"/>
          </a:p>
        </c:txPr>
        <c:crossAx val="344901264"/>
        <c:crosses val="autoZero"/>
        <c:crossBetween val="between"/>
      </c:valAx>
      <c:spPr>
        <a:noFill/>
        <a:ln w="25390">
          <a:noFill/>
          <a:prstDash val="solid"/>
        </a:ln>
      </c:spPr>
    </c:plotArea>
    <c:legend>
      <c:legendPos val="b"/>
      <c:layout>
        <c:manualLayout>
          <c:xMode val="edge"/>
          <c:yMode val="edge"/>
          <c:x val="0.19671394584968821"/>
          <c:y val="0.93888071076712887"/>
          <c:w val="0.60499014260985073"/>
          <c:h val="5.8104908977583927E-2"/>
        </c:manualLayout>
      </c:layout>
      <c:overlay val="0"/>
      <c:spPr>
        <a:noFill/>
        <a:ln w="2539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89095958924699"/>
          <c:y val="3.5397475877000831E-2"/>
          <c:w val="0.83745825697027165"/>
          <c:h val="0.74569395236497726"/>
        </c:manualLayout>
      </c:layout>
      <c:lineChart>
        <c:grouping val="standard"/>
        <c:varyColors val="0"/>
        <c:ser>
          <c:idx val="0"/>
          <c:order val="0"/>
          <c:tx>
            <c:strRef>
              <c:f>Sheet1!$B$1</c:f>
              <c:strCache>
                <c:ptCount val="1"/>
                <c:pt idx="0">
                  <c:v>United States</c:v>
                </c:pt>
              </c:strCache>
            </c:strRef>
          </c:tx>
          <c:spPr>
            <a:ln>
              <a:solidFill>
                <a:srgbClr val="103C68"/>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Sheet1!$B$2:$B$22</c:f>
              <c:numCache>
                <c:formatCode>0.0</c:formatCode>
                <c:ptCount val="21"/>
                <c:pt idx="0">
                  <c:v>-410.75700000000001</c:v>
                </c:pt>
                <c:pt idx="1">
                  <c:v>-395.32</c:v>
                </c:pt>
                <c:pt idx="2">
                  <c:v>-458.08300000000003</c:v>
                </c:pt>
                <c:pt idx="3">
                  <c:v>-521.34799999999984</c:v>
                </c:pt>
                <c:pt idx="4">
                  <c:v>-633.7700000000001</c:v>
                </c:pt>
                <c:pt idx="5">
                  <c:v>-745.43399999999997</c:v>
                </c:pt>
                <c:pt idx="6">
                  <c:v>-806.726</c:v>
                </c:pt>
                <c:pt idx="7">
                  <c:v>-718.64499999999998</c:v>
                </c:pt>
                <c:pt idx="8">
                  <c:v>-690.79000000000008</c:v>
                </c:pt>
                <c:pt idx="9">
                  <c:v>-384.024</c:v>
                </c:pt>
                <c:pt idx="10">
                  <c:v>-441.96099999999996</c:v>
                </c:pt>
                <c:pt idx="11">
                  <c:v>-460.35500000000002</c:v>
                </c:pt>
                <c:pt idx="12">
                  <c:v>-446.52799999999996</c:v>
                </c:pt>
                <c:pt idx="13">
                  <c:v>-366.42099999999994</c:v>
                </c:pt>
                <c:pt idx="14">
                  <c:v>-392.05900000000008</c:v>
                </c:pt>
                <c:pt idx="15">
                  <c:v>-462.96499999999992</c:v>
                </c:pt>
                <c:pt idx="16">
                  <c:v>-459.44400000000002</c:v>
                </c:pt>
                <c:pt idx="17">
                  <c:v>-466.09614999999991</c:v>
                </c:pt>
                <c:pt idx="18">
                  <c:v>-492.71002499999992</c:v>
                </c:pt>
                <c:pt idx="19">
                  <c:v>-524.23749999999984</c:v>
                </c:pt>
                <c:pt idx="20">
                  <c:v>-575.23895000000005</c:v>
                </c:pt>
              </c:numCache>
            </c:numRef>
          </c:val>
          <c:smooth val="0"/>
        </c:ser>
        <c:ser>
          <c:idx val="1"/>
          <c:order val="1"/>
          <c:tx>
            <c:strRef>
              <c:f>Sheet1!$C$1</c:f>
              <c:strCache>
                <c:ptCount val="1"/>
                <c:pt idx="0">
                  <c:v>Western Europe</c:v>
                </c:pt>
              </c:strCache>
            </c:strRef>
          </c:tx>
          <c:spPr>
            <a:ln>
              <a:solidFill>
                <a:srgbClr val="00A9CB"/>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Sheet1!$C$2:$C$22</c:f>
              <c:numCache>
                <c:formatCode>0.0</c:formatCode>
                <c:ptCount val="21"/>
                <c:pt idx="0">
                  <c:v>#N/A</c:v>
                </c:pt>
                <c:pt idx="1">
                  <c:v>32.574937796558679</c:v>
                </c:pt>
                <c:pt idx="2">
                  <c:v>72.477072796253609</c:v>
                </c:pt>
                <c:pt idx="3">
                  <c:v>92.609935829794367</c:v>
                </c:pt>
                <c:pt idx="4">
                  <c:v>180.12413859988459</c:v>
                </c:pt>
                <c:pt idx="5">
                  <c:v>145.60189725118119</c:v>
                </c:pt>
                <c:pt idx="6">
                  <c:v>133.27844145443567</c:v>
                </c:pt>
                <c:pt idx="7">
                  <c:v>98.417165928335592</c:v>
                </c:pt>
                <c:pt idx="8">
                  <c:v>-42.039819973636348</c:v>
                </c:pt>
                <c:pt idx="9">
                  <c:v>103.98852965664751</c:v>
                </c:pt>
                <c:pt idx="10">
                  <c:v>177.48643845387804</c:v>
                </c:pt>
                <c:pt idx="11">
                  <c:v>243.32340873691044</c:v>
                </c:pt>
                <c:pt idx="12">
                  <c:v>373.23298634208129</c:v>
                </c:pt>
                <c:pt idx="13">
                  <c:v>465.9670738522392</c:v>
                </c:pt>
                <c:pt idx="14">
                  <c:v>476.71238777172516</c:v>
                </c:pt>
                <c:pt idx="15">
                  <c:v>471.02099742414634</c:v>
                </c:pt>
                <c:pt idx="16">
                  <c:v>380.04880403590107</c:v>
                </c:pt>
                <c:pt idx="17">
                  <c:v>456.6839951885616</c:v>
                </c:pt>
                <c:pt idx="18">
                  <c:v>528.30309882438098</c:v>
                </c:pt>
                <c:pt idx="19">
                  <c:v>613.91387918084251</c:v>
                </c:pt>
                <c:pt idx="20">
                  <c:v>684.35880967616765</c:v>
                </c:pt>
              </c:numCache>
            </c:numRef>
          </c:val>
          <c:smooth val="0"/>
        </c:ser>
        <c:ser>
          <c:idx val="2"/>
          <c:order val="2"/>
          <c:tx>
            <c:strRef>
              <c:f>Sheet1!$D$1</c:f>
              <c:strCache>
                <c:ptCount val="1"/>
                <c:pt idx="0">
                  <c:v>Japan</c:v>
                </c:pt>
              </c:strCache>
            </c:strRef>
          </c:tx>
          <c:spPr>
            <a:ln>
              <a:solidFill>
                <a:srgbClr val="96BC33"/>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Sheet1!$D$2:$D$22</c:f>
              <c:numCache>
                <c:formatCode>0.0</c:formatCode>
                <c:ptCount val="21"/>
                <c:pt idx="0">
                  <c:v>131.64790499999998</c:v>
                </c:pt>
                <c:pt idx="1">
                  <c:v>85.966307200000003</c:v>
                </c:pt>
                <c:pt idx="2">
                  <c:v>108.31010300000001</c:v>
                </c:pt>
                <c:pt idx="3">
                  <c:v>139.18478000000002</c:v>
                </c:pt>
                <c:pt idx="4">
                  <c:v>182.60305799999998</c:v>
                </c:pt>
                <c:pt idx="5">
                  <c:v>171.012292</c:v>
                </c:pt>
                <c:pt idx="6">
                  <c:v>175.52195400000002</c:v>
                </c:pt>
                <c:pt idx="7">
                  <c:v>211.424589</c:v>
                </c:pt>
                <c:pt idx="8">
                  <c:v>142.766097</c:v>
                </c:pt>
                <c:pt idx="9">
                  <c:v>144.25518299999999</c:v>
                </c:pt>
                <c:pt idx="10">
                  <c:v>221.77632499999999</c:v>
                </c:pt>
                <c:pt idx="11">
                  <c:v>128.93044800000004</c:v>
                </c:pt>
                <c:pt idx="12">
                  <c:v>60.600637500000005</c:v>
                </c:pt>
                <c:pt idx="13">
                  <c:v>45.926667499999994</c:v>
                </c:pt>
                <c:pt idx="14">
                  <c:v>24.640795000000001</c:v>
                </c:pt>
                <c:pt idx="15">
                  <c:v>136.61562499999997</c:v>
                </c:pt>
                <c:pt idx="16">
                  <c:v>163.31897500000002</c:v>
                </c:pt>
                <c:pt idx="17">
                  <c:v>157.96685000000002</c:v>
                </c:pt>
                <c:pt idx="18">
                  <c:v>172.0275</c:v>
                </c:pt>
                <c:pt idx="19">
                  <c:v>120.321415</c:v>
                </c:pt>
                <c:pt idx="20">
                  <c:v>143.95937499999999</c:v>
                </c:pt>
              </c:numCache>
            </c:numRef>
          </c:val>
          <c:smooth val="0"/>
        </c:ser>
        <c:ser>
          <c:idx val="3"/>
          <c:order val="3"/>
          <c:tx>
            <c:strRef>
              <c:f>Sheet1!$E$1</c:f>
              <c:strCache>
                <c:ptCount val="1"/>
                <c:pt idx="0">
                  <c:v>Asia exc. Japan</c:v>
                </c:pt>
              </c:strCache>
            </c:strRef>
          </c:tx>
          <c:spPr>
            <a:ln>
              <a:solidFill>
                <a:srgbClr val="F7941D"/>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Sheet1!$E$2:$E$22</c:f>
              <c:numCache>
                <c:formatCode>0.0</c:formatCode>
                <c:ptCount val="21"/>
                <c:pt idx="0">
                  <c:v>#N/A</c:v>
                </c:pt>
                <c:pt idx="1">
                  <c:v>#N/A</c:v>
                </c:pt>
                <c:pt idx="2">
                  <c:v>122.75290099491203</c:v>
                </c:pt>
                <c:pt idx="3">
                  <c:v>163.57867765679234</c:v>
                </c:pt>
                <c:pt idx="4">
                  <c:v>174.39197899255674</c:v>
                </c:pt>
                <c:pt idx="5">
                  <c:v>212.64118299700675</c:v>
                </c:pt>
                <c:pt idx="6">
                  <c:v>352.62234650966434</c:v>
                </c:pt>
                <c:pt idx="7">
                  <c:v>516.84721360704077</c:v>
                </c:pt>
                <c:pt idx="8">
                  <c:v>493.14568935062221</c:v>
                </c:pt>
                <c:pt idx="9">
                  <c:v>415.24507822969883</c:v>
                </c:pt>
                <c:pt idx="10">
                  <c:v>375.48076406623557</c:v>
                </c:pt>
                <c:pt idx="11">
                  <c:v>262.08658278856626</c:v>
                </c:pt>
                <c:pt idx="12">
                  <c:v>292.68933080289116</c:v>
                </c:pt>
                <c:pt idx="13">
                  <c:v>299.73099557588364</c:v>
                </c:pt>
                <c:pt idx="14">
                  <c:v>435.18741989644747</c:v>
                </c:pt>
                <c:pt idx="15">
                  <c:v>610.73846395614953</c:v>
                </c:pt>
                <c:pt idx="16">
                  <c:v>714.48466348351337</c:v>
                </c:pt>
                <c:pt idx="17">
                  <c:v>818.24054472670502</c:v>
                </c:pt>
                <c:pt idx="18">
                  <c:v>661.81992415698346</c:v>
                </c:pt>
                <c:pt idx="19">
                  <c:v>619.45536606584778</c:v>
                </c:pt>
                <c:pt idx="20">
                  <c:v>575.35284363174094</c:v>
                </c:pt>
              </c:numCache>
            </c:numRef>
          </c:val>
          <c:smooth val="0"/>
        </c:ser>
        <c:ser>
          <c:idx val="4"/>
          <c:order val="4"/>
          <c:tx>
            <c:strRef>
              <c:f>Sheet1!$F$1</c:f>
              <c:strCache>
                <c:ptCount val="1"/>
                <c:pt idx="0">
                  <c:v>Middle East</c:v>
                </c:pt>
              </c:strCache>
            </c:strRef>
          </c:tx>
          <c:spPr>
            <a:ln>
              <a:solidFill>
                <a:srgbClr val="C84623"/>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Sheet1!$F$2:$F$22</c:f>
              <c:numCache>
                <c:formatCode>0.0</c:formatCode>
                <c:ptCount val="21"/>
                <c:pt idx="0">
                  <c:v>50.170312378111213</c:v>
                </c:pt>
                <c:pt idx="1">
                  <c:v>22.475946965137691</c:v>
                </c:pt>
                <c:pt idx="2">
                  <c:v>20.947424445896601</c:v>
                </c:pt>
                <c:pt idx="3">
                  <c:v>42.462448426962553</c:v>
                </c:pt>
                <c:pt idx="4">
                  <c:v>84.314907229232844</c:v>
                </c:pt>
                <c:pt idx="5">
                  <c:v>175.06027770529883</c:v>
                </c:pt>
                <c:pt idx="6">
                  <c:v>230.03766617596997</c:v>
                </c:pt>
                <c:pt idx="7">
                  <c:v>223.46606233231739</c:v>
                </c:pt>
                <c:pt idx="8">
                  <c:v>295.84951397945008</c:v>
                </c:pt>
                <c:pt idx="9">
                  <c:v>69.680316630585537</c:v>
                </c:pt>
                <c:pt idx="10">
                  <c:v>172.28719913572911</c:v>
                </c:pt>
                <c:pt idx="11">
                  <c:v>422.25915339896119</c:v>
                </c:pt>
                <c:pt idx="12">
                  <c:v>435.47875476920933</c:v>
                </c:pt>
                <c:pt idx="13">
                  <c:v>389.46393347151798</c:v>
                </c:pt>
                <c:pt idx="14">
                  <c:v>285.83624873914226</c:v>
                </c:pt>
                <c:pt idx="15">
                  <c:v>-5.0061346071059809</c:v>
                </c:pt>
                <c:pt idx="16">
                  <c:v>-36.640141702101019</c:v>
                </c:pt>
                <c:pt idx="17">
                  <c:v>51.668242166758404</c:v>
                </c:pt>
                <c:pt idx="18">
                  <c:v>100.24105615630219</c:v>
                </c:pt>
                <c:pt idx="19">
                  <c:v>134.96429258586718</c:v>
                </c:pt>
                <c:pt idx="20">
                  <c:v>170.98605153522925</c:v>
                </c:pt>
              </c:numCache>
            </c:numRef>
          </c:val>
          <c:smooth val="0"/>
        </c:ser>
        <c:dLbls>
          <c:showLegendKey val="0"/>
          <c:showVal val="0"/>
          <c:showCatName val="0"/>
          <c:showSerName val="0"/>
          <c:showPercent val="0"/>
          <c:showBubbleSize val="0"/>
        </c:dLbls>
        <c:smooth val="0"/>
        <c:axId val="405702576"/>
        <c:axId val="405703136"/>
      </c:lineChart>
      <c:dateAx>
        <c:axId val="405702576"/>
        <c:scaling>
          <c:orientation val="minMax"/>
        </c:scaling>
        <c:delete val="0"/>
        <c:axPos val="b"/>
        <c:numFmt formatCode="yyyy" sourceLinked="0"/>
        <c:majorTickMark val="cross"/>
        <c:minorTickMark val="out"/>
        <c:tickLblPos val="low"/>
        <c:spPr>
          <a:ln w="3150">
            <a:solidFill>
              <a:schemeClr val="tx1"/>
            </a:solidFill>
            <a:prstDash val="solid"/>
          </a:ln>
        </c:spPr>
        <c:txPr>
          <a:bodyPr rot="0" vert="horz"/>
          <a:lstStyle/>
          <a:p>
            <a:pPr>
              <a:defRPr/>
            </a:pPr>
            <a:endParaRPr lang="en-US"/>
          </a:p>
        </c:txPr>
        <c:crossAx val="405703136"/>
        <c:crosses val="autoZero"/>
        <c:auto val="1"/>
        <c:lblOffset val="100"/>
        <c:baseTimeUnit val="years"/>
      </c:dateAx>
      <c:valAx>
        <c:axId val="405703136"/>
        <c:scaling>
          <c:orientation val="minMax"/>
        </c:scaling>
        <c:delete val="0"/>
        <c:axPos val="l"/>
        <c:majorGridlines>
          <c:spPr>
            <a:ln w="3150">
              <a:solidFill>
                <a:schemeClr val="tx1"/>
              </a:solidFill>
              <a:prstDash val="solid"/>
            </a:ln>
          </c:spPr>
        </c:majorGridlines>
        <c:title>
          <c:tx>
            <c:rich>
              <a:bodyPr rot="-5400000" vert="horz"/>
              <a:lstStyle/>
              <a:p>
                <a:pPr>
                  <a:defRPr b="1"/>
                </a:pPr>
                <a:r>
                  <a:rPr lang="en-US" b="1" dirty="0"/>
                  <a:t>Billions of </a:t>
                </a:r>
                <a:r>
                  <a:rPr lang="en-US" b="1" dirty="0" smtClean="0"/>
                  <a:t>US dollars</a:t>
                </a:r>
                <a:endParaRPr lang="en-US" b="1" dirty="0"/>
              </a:p>
            </c:rich>
          </c:tx>
          <c:layout>
            <c:manualLayout>
              <c:xMode val="edge"/>
              <c:yMode val="edge"/>
              <c:x val="6.3278627631061183E-3"/>
              <c:y val="0.18796555161891979"/>
            </c:manualLayout>
          </c:layout>
          <c:overlay val="0"/>
        </c:title>
        <c:numFmt formatCode="#,##0" sourceLinked="0"/>
        <c:majorTickMark val="none"/>
        <c:minorTickMark val="none"/>
        <c:tickLblPos val="low"/>
        <c:spPr>
          <a:ln w="3150">
            <a:solidFill>
              <a:schemeClr val="tx1"/>
            </a:solidFill>
            <a:prstDash val="solid"/>
          </a:ln>
        </c:spPr>
        <c:txPr>
          <a:bodyPr rot="0" vert="horz"/>
          <a:lstStyle/>
          <a:p>
            <a:pPr>
              <a:defRPr/>
            </a:pPr>
            <a:endParaRPr lang="en-US"/>
          </a:p>
        </c:txPr>
        <c:crossAx val="405702576"/>
        <c:crossesAt val="42370"/>
        <c:crossBetween val="midCat"/>
        <c:majorUnit val="250"/>
      </c:valAx>
      <c:spPr>
        <a:solidFill>
          <a:schemeClr val="bg1"/>
        </a:solidFill>
        <a:ln w="25197">
          <a:noFill/>
          <a:prstDash val="solid"/>
        </a:ln>
      </c:spPr>
    </c:plotArea>
    <c:legend>
      <c:legendPos val="b"/>
      <c:layout>
        <c:manualLayout>
          <c:xMode val="edge"/>
          <c:yMode val="edge"/>
          <c:x val="0"/>
          <c:y val="0.89087398201733536"/>
          <c:w val="1"/>
          <c:h val="9.0883845239343536E-2"/>
        </c:manualLayout>
      </c:layout>
      <c:overlay val="0"/>
      <c:spPr>
        <a:noFill/>
        <a:ln w="25197">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933163151984037E-2"/>
          <c:y val="3.437069531405984E-2"/>
          <c:w val="0.86724403192151722"/>
          <c:h val="0.74667724420755388"/>
        </c:manualLayout>
      </c:layout>
      <c:lineChart>
        <c:grouping val="standard"/>
        <c:varyColors val="0"/>
        <c:ser>
          <c:idx val="0"/>
          <c:order val="0"/>
          <c:tx>
            <c:strRef>
              <c:f>Sheet1!$B$1</c:f>
              <c:strCache>
                <c:ptCount val="1"/>
                <c:pt idx="0">
                  <c:v>Major trading partners</c:v>
                </c:pt>
              </c:strCache>
            </c:strRef>
          </c:tx>
          <c:spPr>
            <a:ln>
              <a:solidFill>
                <a:srgbClr val="103C68"/>
              </a:solidFill>
            </a:ln>
          </c:spPr>
          <c:marker>
            <c:symbol val="none"/>
          </c:marker>
          <c:cat>
            <c:numRef>
              <c:f>Sheet1!$A$3:$A$192</c:f>
              <c:numCache>
                <c:formatCode>m/d/yyyy</c:formatCode>
                <c:ptCount val="190"/>
                <c:pt idx="0">
                  <c:v>29221</c:v>
                </c:pt>
                <c:pt idx="1">
                  <c:v>29312</c:v>
                </c:pt>
                <c:pt idx="2">
                  <c:v>29403</c:v>
                </c:pt>
                <c:pt idx="3">
                  <c:v>29495</c:v>
                </c:pt>
                <c:pt idx="4">
                  <c:v>29587</c:v>
                </c:pt>
                <c:pt idx="5">
                  <c:v>29677</c:v>
                </c:pt>
                <c:pt idx="6">
                  <c:v>29768</c:v>
                </c:pt>
                <c:pt idx="7">
                  <c:v>29860</c:v>
                </c:pt>
                <c:pt idx="8">
                  <c:v>29952</c:v>
                </c:pt>
                <c:pt idx="9">
                  <c:v>30042</c:v>
                </c:pt>
                <c:pt idx="10">
                  <c:v>30133</c:v>
                </c:pt>
                <c:pt idx="11">
                  <c:v>30225</c:v>
                </c:pt>
                <c:pt idx="12">
                  <c:v>30317</c:v>
                </c:pt>
                <c:pt idx="13">
                  <c:v>30407</c:v>
                </c:pt>
                <c:pt idx="14">
                  <c:v>30498</c:v>
                </c:pt>
                <c:pt idx="15">
                  <c:v>30590</c:v>
                </c:pt>
                <c:pt idx="16">
                  <c:v>30682</c:v>
                </c:pt>
                <c:pt idx="17">
                  <c:v>30773</c:v>
                </c:pt>
                <c:pt idx="18">
                  <c:v>30864</c:v>
                </c:pt>
                <c:pt idx="19">
                  <c:v>30956</c:v>
                </c:pt>
                <c:pt idx="20">
                  <c:v>31048</c:v>
                </c:pt>
                <c:pt idx="21">
                  <c:v>31138</c:v>
                </c:pt>
                <c:pt idx="22">
                  <c:v>31229</c:v>
                </c:pt>
                <c:pt idx="23">
                  <c:v>31321</c:v>
                </c:pt>
                <c:pt idx="24">
                  <c:v>31413</c:v>
                </c:pt>
                <c:pt idx="25">
                  <c:v>31503</c:v>
                </c:pt>
                <c:pt idx="26">
                  <c:v>31594</c:v>
                </c:pt>
                <c:pt idx="27">
                  <c:v>31686</c:v>
                </c:pt>
                <c:pt idx="28">
                  <c:v>31778</c:v>
                </c:pt>
                <c:pt idx="29">
                  <c:v>31868</c:v>
                </c:pt>
                <c:pt idx="30">
                  <c:v>31959</c:v>
                </c:pt>
                <c:pt idx="31">
                  <c:v>32051</c:v>
                </c:pt>
                <c:pt idx="32">
                  <c:v>32143</c:v>
                </c:pt>
                <c:pt idx="33">
                  <c:v>32234</c:v>
                </c:pt>
                <c:pt idx="34">
                  <c:v>32325</c:v>
                </c:pt>
                <c:pt idx="35">
                  <c:v>32417</c:v>
                </c:pt>
                <c:pt idx="36">
                  <c:v>32509</c:v>
                </c:pt>
                <c:pt idx="37">
                  <c:v>32599</c:v>
                </c:pt>
                <c:pt idx="38">
                  <c:v>32690</c:v>
                </c:pt>
                <c:pt idx="39">
                  <c:v>32782</c:v>
                </c:pt>
                <c:pt idx="40">
                  <c:v>32874</c:v>
                </c:pt>
                <c:pt idx="41">
                  <c:v>32964</c:v>
                </c:pt>
                <c:pt idx="42">
                  <c:v>33055</c:v>
                </c:pt>
                <c:pt idx="43">
                  <c:v>33147</c:v>
                </c:pt>
                <c:pt idx="44">
                  <c:v>33239</c:v>
                </c:pt>
                <c:pt idx="45">
                  <c:v>33329</c:v>
                </c:pt>
                <c:pt idx="46">
                  <c:v>33420</c:v>
                </c:pt>
                <c:pt idx="47">
                  <c:v>33512</c:v>
                </c:pt>
                <c:pt idx="48">
                  <c:v>33604</c:v>
                </c:pt>
                <c:pt idx="49">
                  <c:v>33695</c:v>
                </c:pt>
                <c:pt idx="50">
                  <c:v>33786</c:v>
                </c:pt>
                <c:pt idx="51">
                  <c:v>33878</c:v>
                </c:pt>
                <c:pt idx="52">
                  <c:v>33970</c:v>
                </c:pt>
                <c:pt idx="53">
                  <c:v>34060</c:v>
                </c:pt>
                <c:pt idx="54">
                  <c:v>34151</c:v>
                </c:pt>
                <c:pt idx="55">
                  <c:v>34243</c:v>
                </c:pt>
                <c:pt idx="56">
                  <c:v>34335</c:v>
                </c:pt>
                <c:pt idx="57">
                  <c:v>34425</c:v>
                </c:pt>
                <c:pt idx="58">
                  <c:v>34516</c:v>
                </c:pt>
                <c:pt idx="59">
                  <c:v>34608</c:v>
                </c:pt>
                <c:pt idx="60">
                  <c:v>34700</c:v>
                </c:pt>
                <c:pt idx="61">
                  <c:v>34790</c:v>
                </c:pt>
                <c:pt idx="62">
                  <c:v>34881</c:v>
                </c:pt>
                <c:pt idx="63">
                  <c:v>34973</c:v>
                </c:pt>
                <c:pt idx="64">
                  <c:v>35065</c:v>
                </c:pt>
                <c:pt idx="65">
                  <c:v>35156</c:v>
                </c:pt>
                <c:pt idx="66">
                  <c:v>35247</c:v>
                </c:pt>
                <c:pt idx="67">
                  <c:v>35339</c:v>
                </c:pt>
                <c:pt idx="68">
                  <c:v>35431</c:v>
                </c:pt>
                <c:pt idx="69">
                  <c:v>35521</c:v>
                </c:pt>
                <c:pt idx="70">
                  <c:v>35612</c:v>
                </c:pt>
                <c:pt idx="71">
                  <c:v>35704</c:v>
                </c:pt>
                <c:pt idx="72">
                  <c:v>35796</c:v>
                </c:pt>
                <c:pt idx="73">
                  <c:v>35886</c:v>
                </c:pt>
                <c:pt idx="74">
                  <c:v>35977</c:v>
                </c:pt>
                <c:pt idx="75">
                  <c:v>36069</c:v>
                </c:pt>
                <c:pt idx="76">
                  <c:v>36161</c:v>
                </c:pt>
                <c:pt idx="77">
                  <c:v>36251</c:v>
                </c:pt>
                <c:pt idx="78">
                  <c:v>36342</c:v>
                </c:pt>
                <c:pt idx="79">
                  <c:v>36434</c:v>
                </c:pt>
                <c:pt idx="80">
                  <c:v>36526</c:v>
                </c:pt>
                <c:pt idx="81">
                  <c:v>36617</c:v>
                </c:pt>
                <c:pt idx="82">
                  <c:v>36708</c:v>
                </c:pt>
                <c:pt idx="83">
                  <c:v>36800</c:v>
                </c:pt>
                <c:pt idx="84">
                  <c:v>36892</c:v>
                </c:pt>
                <c:pt idx="85">
                  <c:v>36982</c:v>
                </c:pt>
                <c:pt idx="86">
                  <c:v>37073</c:v>
                </c:pt>
                <c:pt idx="87">
                  <c:v>37165</c:v>
                </c:pt>
                <c:pt idx="88">
                  <c:v>37257</c:v>
                </c:pt>
                <c:pt idx="89">
                  <c:v>37347</c:v>
                </c:pt>
                <c:pt idx="90">
                  <c:v>37438</c:v>
                </c:pt>
                <c:pt idx="91">
                  <c:v>37530</c:v>
                </c:pt>
                <c:pt idx="92">
                  <c:v>37622</c:v>
                </c:pt>
                <c:pt idx="93">
                  <c:v>37712</c:v>
                </c:pt>
                <c:pt idx="94">
                  <c:v>37803</c:v>
                </c:pt>
                <c:pt idx="95">
                  <c:v>37895</c:v>
                </c:pt>
                <c:pt idx="96">
                  <c:v>37987</c:v>
                </c:pt>
                <c:pt idx="97">
                  <c:v>38078</c:v>
                </c:pt>
                <c:pt idx="98">
                  <c:v>38169</c:v>
                </c:pt>
                <c:pt idx="99">
                  <c:v>38261</c:v>
                </c:pt>
                <c:pt idx="100">
                  <c:v>38353</c:v>
                </c:pt>
                <c:pt idx="101">
                  <c:v>38443</c:v>
                </c:pt>
                <c:pt idx="102">
                  <c:v>38534</c:v>
                </c:pt>
                <c:pt idx="103">
                  <c:v>38626</c:v>
                </c:pt>
                <c:pt idx="104">
                  <c:v>38718</c:v>
                </c:pt>
                <c:pt idx="105">
                  <c:v>38808</c:v>
                </c:pt>
                <c:pt idx="106">
                  <c:v>38899</c:v>
                </c:pt>
                <c:pt idx="107">
                  <c:v>38991</c:v>
                </c:pt>
                <c:pt idx="108">
                  <c:v>39083</c:v>
                </c:pt>
                <c:pt idx="109">
                  <c:v>39173</c:v>
                </c:pt>
                <c:pt idx="110">
                  <c:v>39264</c:v>
                </c:pt>
                <c:pt idx="111">
                  <c:v>39356</c:v>
                </c:pt>
                <c:pt idx="112">
                  <c:v>39448</c:v>
                </c:pt>
                <c:pt idx="113">
                  <c:v>39539</c:v>
                </c:pt>
                <c:pt idx="114">
                  <c:v>39630</c:v>
                </c:pt>
                <c:pt idx="115">
                  <c:v>39722</c:v>
                </c:pt>
                <c:pt idx="116">
                  <c:v>39814</c:v>
                </c:pt>
                <c:pt idx="117">
                  <c:v>39904</c:v>
                </c:pt>
                <c:pt idx="118">
                  <c:v>39995</c:v>
                </c:pt>
                <c:pt idx="119">
                  <c:v>40087</c:v>
                </c:pt>
                <c:pt idx="120">
                  <c:v>40179</c:v>
                </c:pt>
                <c:pt idx="121">
                  <c:v>40269</c:v>
                </c:pt>
                <c:pt idx="122">
                  <c:v>40360</c:v>
                </c:pt>
                <c:pt idx="123">
                  <c:v>40452</c:v>
                </c:pt>
                <c:pt idx="124">
                  <c:v>40544</c:v>
                </c:pt>
                <c:pt idx="125">
                  <c:v>40634</c:v>
                </c:pt>
                <c:pt idx="126">
                  <c:v>40725</c:v>
                </c:pt>
                <c:pt idx="127">
                  <c:v>40817</c:v>
                </c:pt>
                <c:pt idx="128">
                  <c:v>40909</c:v>
                </c:pt>
                <c:pt idx="129">
                  <c:v>41000</c:v>
                </c:pt>
                <c:pt idx="130">
                  <c:v>41091</c:v>
                </c:pt>
                <c:pt idx="131">
                  <c:v>41183</c:v>
                </c:pt>
                <c:pt idx="132">
                  <c:v>41275</c:v>
                </c:pt>
                <c:pt idx="133">
                  <c:v>41365</c:v>
                </c:pt>
                <c:pt idx="134">
                  <c:v>41456</c:v>
                </c:pt>
                <c:pt idx="135">
                  <c:v>41548</c:v>
                </c:pt>
                <c:pt idx="136">
                  <c:v>41640</c:v>
                </c:pt>
                <c:pt idx="137">
                  <c:v>41730</c:v>
                </c:pt>
                <c:pt idx="138">
                  <c:v>41821</c:v>
                </c:pt>
                <c:pt idx="139">
                  <c:v>41913</c:v>
                </c:pt>
                <c:pt idx="140">
                  <c:v>42005</c:v>
                </c:pt>
                <c:pt idx="141">
                  <c:v>42095</c:v>
                </c:pt>
                <c:pt idx="142">
                  <c:v>42186</c:v>
                </c:pt>
                <c:pt idx="143">
                  <c:v>42278</c:v>
                </c:pt>
                <c:pt idx="144">
                  <c:v>42370</c:v>
                </c:pt>
                <c:pt idx="145">
                  <c:v>42461</c:v>
                </c:pt>
                <c:pt idx="146">
                  <c:v>42552</c:v>
                </c:pt>
                <c:pt idx="147">
                  <c:v>42644</c:v>
                </c:pt>
                <c:pt idx="148">
                  <c:v>42736</c:v>
                </c:pt>
                <c:pt idx="149">
                  <c:v>42826</c:v>
                </c:pt>
                <c:pt idx="150">
                  <c:v>42917</c:v>
                </c:pt>
                <c:pt idx="151">
                  <c:v>43009</c:v>
                </c:pt>
                <c:pt idx="152">
                  <c:v>43101</c:v>
                </c:pt>
                <c:pt idx="153">
                  <c:v>43191</c:v>
                </c:pt>
                <c:pt idx="154">
                  <c:v>43282</c:v>
                </c:pt>
                <c:pt idx="155">
                  <c:v>43374</c:v>
                </c:pt>
                <c:pt idx="156">
                  <c:v>43466</c:v>
                </c:pt>
                <c:pt idx="157">
                  <c:v>43556</c:v>
                </c:pt>
                <c:pt idx="158">
                  <c:v>43647</c:v>
                </c:pt>
                <c:pt idx="159">
                  <c:v>43739</c:v>
                </c:pt>
                <c:pt idx="160">
                  <c:v>43831</c:v>
                </c:pt>
                <c:pt idx="161">
                  <c:v>43922</c:v>
                </c:pt>
                <c:pt idx="162">
                  <c:v>44013</c:v>
                </c:pt>
                <c:pt idx="163">
                  <c:v>44105</c:v>
                </c:pt>
              </c:numCache>
            </c:numRef>
          </c:cat>
          <c:val>
            <c:numRef>
              <c:f>Sheet1!$B$3:$B$192</c:f>
              <c:numCache>
                <c:formatCode>0.000</c:formatCode>
                <c:ptCount val="190"/>
                <c:pt idx="0">
                  <c:v>1.0990407687030004</c:v>
                </c:pt>
                <c:pt idx="1">
                  <c:v>1.0883425425500004</c:v>
                </c:pt>
                <c:pt idx="2">
                  <c:v>1.057966257608999</c:v>
                </c:pt>
                <c:pt idx="3">
                  <c:v>1.0784574916010008</c:v>
                </c:pt>
                <c:pt idx="4">
                  <c:v>1.1136442184039994</c:v>
                </c:pt>
                <c:pt idx="5">
                  <c:v>1.188092929301001</c:v>
                </c:pt>
                <c:pt idx="6">
                  <c:v>1.24740291946</c:v>
                </c:pt>
                <c:pt idx="7">
                  <c:v>1.2060182479529997</c:v>
                </c:pt>
                <c:pt idx="8">
                  <c:v>1.2457197090809997</c:v>
                </c:pt>
                <c:pt idx="9">
                  <c:v>1.2884424310840001</c:v>
                </c:pt>
                <c:pt idx="10">
                  <c:v>1.340925476824</c:v>
                </c:pt>
                <c:pt idx="11">
                  <c:v>1.354378856019</c:v>
                </c:pt>
                <c:pt idx="12">
                  <c:v>1.3185789409090001</c:v>
                </c:pt>
                <c:pt idx="13">
                  <c:v>1.3420232836779997</c:v>
                </c:pt>
                <c:pt idx="14">
                  <c:v>1.3773075894640001</c:v>
                </c:pt>
                <c:pt idx="15">
                  <c:v>1.3719578217930009</c:v>
                </c:pt>
                <c:pt idx="16">
                  <c:v>1.3731548337860005</c:v>
                </c:pt>
                <c:pt idx="17">
                  <c:v>1.3828464010200001</c:v>
                </c:pt>
                <c:pt idx="18">
                  <c:v>1.452278992926</c:v>
                </c:pt>
                <c:pt idx="19">
                  <c:v>1.4803631873959997</c:v>
                </c:pt>
                <c:pt idx="20">
                  <c:v>1.554598899068</c:v>
                </c:pt>
                <c:pt idx="21">
                  <c:v>1.5081876948600001</c:v>
                </c:pt>
                <c:pt idx="22">
                  <c:v>1.4345563324319999</c:v>
                </c:pt>
                <c:pt idx="23">
                  <c:v>1.3448857394800005</c:v>
                </c:pt>
                <c:pt idx="24">
                  <c:v>1.282461523784</c:v>
                </c:pt>
                <c:pt idx="25">
                  <c:v>1.2317579698140004</c:v>
                </c:pt>
                <c:pt idx="26">
                  <c:v>1.1935030993989999</c:v>
                </c:pt>
                <c:pt idx="27">
                  <c:v>1.2091240831189991</c:v>
                </c:pt>
                <c:pt idx="28">
                  <c:v>1.155916999894</c:v>
                </c:pt>
                <c:pt idx="29">
                  <c:v>1.1220321772810005</c:v>
                </c:pt>
                <c:pt idx="30">
                  <c:v>1.141431056616</c:v>
                </c:pt>
                <c:pt idx="31">
                  <c:v>1.0780022395190001</c:v>
                </c:pt>
                <c:pt idx="32">
                  <c:v>1.0427132075889998</c:v>
                </c:pt>
                <c:pt idx="33">
                  <c:v>1.0325100253630004</c:v>
                </c:pt>
                <c:pt idx="34">
                  <c:v>1.0915831661300004</c:v>
                </c:pt>
                <c:pt idx="35">
                  <c:v>1.0468985699950004</c:v>
                </c:pt>
                <c:pt idx="36">
                  <c:v>1.0697562492849997</c:v>
                </c:pt>
                <c:pt idx="37">
                  <c:v>1.1187795687520001</c:v>
                </c:pt>
                <c:pt idx="38">
                  <c:v>1.1283771898670005</c:v>
                </c:pt>
                <c:pt idx="39">
                  <c:v>1.113551500444</c:v>
                </c:pt>
                <c:pt idx="40">
                  <c:v>1.103762144317</c:v>
                </c:pt>
                <c:pt idx="41">
                  <c:v>1.1163318483089999</c:v>
                </c:pt>
                <c:pt idx="42">
                  <c:v>1.064936369839</c:v>
                </c:pt>
                <c:pt idx="43">
                  <c:v>1.0191866315389999</c:v>
                </c:pt>
                <c:pt idx="44">
                  <c:v>1.0392266182679992</c:v>
                </c:pt>
                <c:pt idx="45">
                  <c:v>1.1087035297970005</c:v>
                </c:pt>
                <c:pt idx="46">
                  <c:v>1.1136288691880001</c:v>
                </c:pt>
                <c:pt idx="47">
                  <c:v>1.0750264189079997</c:v>
                </c:pt>
                <c:pt idx="48">
                  <c:v>1.0912833566110001</c:v>
                </c:pt>
                <c:pt idx="49">
                  <c:v>1.1016993752709996</c:v>
                </c:pt>
                <c:pt idx="50">
                  <c:v>1.0563374025080001</c:v>
                </c:pt>
                <c:pt idx="51">
                  <c:v>1.1203494385410004</c:v>
                </c:pt>
                <c:pt idx="52">
                  <c:v>1.1519450120049997</c:v>
                </c:pt>
                <c:pt idx="53">
                  <c:v>1.1172312469439998</c:v>
                </c:pt>
                <c:pt idx="54">
                  <c:v>1.1324735048440004</c:v>
                </c:pt>
                <c:pt idx="55">
                  <c:v>1.1479018256369999</c:v>
                </c:pt>
                <c:pt idx="56">
                  <c:v>1.1509307792130001</c:v>
                </c:pt>
                <c:pt idx="57">
                  <c:v>1.1288306259960001</c:v>
                </c:pt>
                <c:pt idx="58">
                  <c:v>1.0884915414830001</c:v>
                </c:pt>
                <c:pt idx="59">
                  <c:v>1.0780535931810005</c:v>
                </c:pt>
                <c:pt idx="60">
                  <c:v>1.0637558216230005</c:v>
                </c:pt>
                <c:pt idx="61">
                  <c:v>0.9995742025290002</c:v>
                </c:pt>
                <c:pt idx="62">
                  <c:v>1.0266517893039999</c:v>
                </c:pt>
                <c:pt idx="63">
                  <c:v>1.0458417177259995</c:v>
                </c:pt>
                <c:pt idx="64">
                  <c:v>1.0741432725239999</c:v>
                </c:pt>
                <c:pt idx="65">
                  <c:v>1.0904593429410001</c:v>
                </c:pt>
                <c:pt idx="66">
                  <c:v>1.093189680826</c:v>
                </c:pt>
                <c:pt idx="67">
                  <c:v>1.1021665302180004</c:v>
                </c:pt>
                <c:pt idx="68">
                  <c:v>1.1587027563750001</c:v>
                </c:pt>
                <c:pt idx="69">
                  <c:v>1.1729279378580004</c:v>
                </c:pt>
                <c:pt idx="70">
                  <c:v>1.1862683430410004</c:v>
                </c:pt>
                <c:pt idx="71">
                  <c:v>1.1947326466530004</c:v>
                </c:pt>
                <c:pt idx="72">
                  <c:v>1.224104766835</c:v>
                </c:pt>
                <c:pt idx="73">
                  <c:v>1.2438997144559996</c:v>
                </c:pt>
                <c:pt idx="74">
                  <c:v>1.2701125011020005</c:v>
                </c:pt>
                <c:pt idx="75">
                  <c:v>1.2143337492269999</c:v>
                </c:pt>
                <c:pt idx="76">
                  <c:v>1.2327436903379996</c:v>
                </c:pt>
                <c:pt idx="77">
                  <c:v>1.2678450749410004</c:v>
                </c:pt>
                <c:pt idx="78">
                  <c:v>1.258949263883</c:v>
                </c:pt>
                <c:pt idx="79">
                  <c:v>1.2353101075769999</c:v>
                </c:pt>
                <c:pt idx="80">
                  <c:v>1.2550544457499997</c:v>
                </c:pt>
                <c:pt idx="81">
                  <c:v>1.285015608303</c:v>
                </c:pt>
                <c:pt idx="82">
                  <c:v>1.3031318169999995</c:v>
                </c:pt>
                <c:pt idx="83">
                  <c:v>1.3370117248980005</c:v>
                </c:pt>
                <c:pt idx="84">
                  <c:v>1.330234229065</c:v>
                </c:pt>
                <c:pt idx="85">
                  <c:v>1.376266752931</c:v>
                </c:pt>
                <c:pt idx="86">
                  <c:v>1.3681281261520004</c:v>
                </c:pt>
                <c:pt idx="87">
                  <c:v>1.38835649248</c:v>
                </c:pt>
                <c:pt idx="88">
                  <c:v>1.4281455646560008</c:v>
                </c:pt>
                <c:pt idx="89">
                  <c:v>1.380028459299</c:v>
                </c:pt>
                <c:pt idx="90">
                  <c:v>1.3236948436639995</c:v>
                </c:pt>
                <c:pt idx="91">
                  <c:v>1.3182202704779997</c:v>
                </c:pt>
                <c:pt idx="92">
                  <c:v>1.2527047736419998</c:v>
                </c:pt>
                <c:pt idx="93">
                  <c:v>1.1952987851639998</c:v>
                </c:pt>
                <c:pt idx="94">
                  <c:v>1.1949228514280001</c:v>
                </c:pt>
                <c:pt idx="95">
                  <c:v>1.1321757972049997</c:v>
                </c:pt>
                <c:pt idx="96">
                  <c:v>1.103469869652</c:v>
                </c:pt>
                <c:pt idx="97">
                  <c:v>1.1351403587910001</c:v>
                </c:pt>
                <c:pt idx="98">
                  <c:v>1.1097656842029997</c:v>
                </c:pt>
                <c:pt idx="99">
                  <c:v>1.046130443924</c:v>
                </c:pt>
                <c:pt idx="100">
                  <c:v>1.0388695108829997</c:v>
                </c:pt>
                <c:pt idx="101">
                  <c:v>1.0695456535669998</c:v>
                </c:pt>
                <c:pt idx="102">
                  <c:v>1.0848713823569998</c:v>
                </c:pt>
                <c:pt idx="103">
                  <c:v>1.0980661835980001</c:v>
                </c:pt>
                <c:pt idx="104">
                  <c:v>1.0823233982039995</c:v>
                </c:pt>
                <c:pt idx="105">
                  <c:v>1.0416529651790001</c:v>
                </c:pt>
                <c:pt idx="106">
                  <c:v>1.0295248037169995</c:v>
                </c:pt>
                <c:pt idx="107">
                  <c:v>1.0271816594859997</c:v>
                </c:pt>
                <c:pt idx="108">
                  <c:v>1.0283965319880004</c:v>
                </c:pt>
                <c:pt idx="109">
                  <c:v>0.995052820103</c:v>
                </c:pt>
                <c:pt idx="110">
                  <c:v>0.96810240843500017</c:v>
                </c:pt>
                <c:pt idx="111">
                  <c:v>0.92230999957100002</c:v>
                </c:pt>
                <c:pt idx="112">
                  <c:v>0.90409699958699996</c:v>
                </c:pt>
                <c:pt idx="113">
                  <c:v>0.88423542042000003</c:v>
                </c:pt>
                <c:pt idx="114">
                  <c:v>0.90840851972399983</c:v>
                </c:pt>
                <c:pt idx="115">
                  <c:v>1.0089488188719999</c:v>
                </c:pt>
                <c:pt idx="116">
                  <c:v>1.0381480354830004</c:v>
                </c:pt>
                <c:pt idx="117">
                  <c:v>1.0154088572519995</c:v>
                </c:pt>
                <c:pt idx="118">
                  <c:v>0.98360244859400003</c:v>
                </c:pt>
                <c:pt idx="119">
                  <c:v>0.96284065867000046</c:v>
                </c:pt>
                <c:pt idx="120">
                  <c:v>0.99207864721200001</c:v>
                </c:pt>
                <c:pt idx="121">
                  <c:v>1.0268429706020001</c:v>
                </c:pt>
                <c:pt idx="122">
                  <c:v>1.0013616063009996</c:v>
                </c:pt>
                <c:pt idx="123">
                  <c:v>0.95790164887700002</c:v>
                </c:pt>
                <c:pt idx="124">
                  <c:v>0.93689388551900021</c:v>
                </c:pt>
                <c:pt idx="125">
                  <c:v>0.89966412936899998</c:v>
                </c:pt>
                <c:pt idx="126">
                  <c:v>0.89656639269999971</c:v>
                </c:pt>
                <c:pt idx="127">
                  <c:v>0.92805686969199996</c:v>
                </c:pt>
                <c:pt idx="128">
                  <c:v>0.9362008232300002</c:v>
                </c:pt>
                <c:pt idx="129">
                  <c:v>0.95392390693800022</c:v>
                </c:pt>
                <c:pt idx="130">
                  <c:v>0.95987191924900039</c:v>
                </c:pt>
                <c:pt idx="131">
                  <c:v>0.95203867712500023</c:v>
                </c:pt>
                <c:pt idx="132">
                  <c:v>0.97642670987999969</c:v>
                </c:pt>
                <c:pt idx="133">
                  <c:v>1.0017769040660001</c:v>
                </c:pt>
                <c:pt idx="134">
                  <c:v>1.0038855311680004</c:v>
                </c:pt>
                <c:pt idx="135">
                  <c:v>0.99706422840300002</c:v>
                </c:pt>
                <c:pt idx="136">
                  <c:v>1.0151621899050001</c:v>
                </c:pt>
                <c:pt idx="137">
                  <c:v>1.0089876174749997</c:v>
                </c:pt>
                <c:pt idx="138">
                  <c:v>1.0310365923469995</c:v>
                </c:pt>
                <c:pt idx="139">
                  <c:v>1.0993250949660001</c:v>
                </c:pt>
                <c:pt idx="140">
                  <c:v>1.2018418334189995</c:v>
                </c:pt>
                <c:pt idx="141">
                  <c:v>1.2198594998489998</c:v>
                </c:pt>
                <c:pt idx="142">
                  <c:v>1.2583326931929997</c:v>
                </c:pt>
                <c:pt idx="143">
                  <c:v>1.2885678839660004</c:v>
                </c:pt>
                <c:pt idx="144">
                  <c:v>1.3038702669489999</c:v>
                </c:pt>
                <c:pt idx="145">
                  <c:v>1.2606390802609997</c:v>
                </c:pt>
                <c:pt idx="146">
                  <c:v>1.2733639999999995</c:v>
                </c:pt>
                <c:pt idx="147">
                  <c:v>1.2984530000000001</c:v>
                </c:pt>
                <c:pt idx="148">
                  <c:v>1.2898899999999998</c:v>
                </c:pt>
                <c:pt idx="149">
                  <c:v>1.2874079999999999</c:v>
                </c:pt>
                <c:pt idx="150">
                  <c:v>1.27288</c:v>
                </c:pt>
                <c:pt idx="151">
                  <c:v>1.252318</c:v>
                </c:pt>
                <c:pt idx="152">
                  <c:v>1.2417449999999997</c:v>
                </c:pt>
                <c:pt idx="153">
                  <c:v>1.2399809999999998</c:v>
                </c:pt>
                <c:pt idx="154">
                  <c:v>1.2314389999999995</c:v>
                </c:pt>
                <c:pt idx="155">
                  <c:v>1.2143619999999997</c:v>
                </c:pt>
                <c:pt idx="156">
                  <c:v>1.1947780000000001</c:v>
                </c:pt>
                <c:pt idx="157">
                  <c:v>1.1836899999999999</c:v>
                </c:pt>
                <c:pt idx="158">
                  <c:v>1.1770820000000004</c:v>
                </c:pt>
                <c:pt idx="159">
                  <c:v>1.172299</c:v>
                </c:pt>
                <c:pt idx="160">
                  <c:v>1.1686259999999999</c:v>
                </c:pt>
                <c:pt idx="161">
                  <c:v>1.1636770000000001</c:v>
                </c:pt>
                <c:pt idx="162">
                  <c:v>1.1578349999999997</c:v>
                </c:pt>
                <c:pt idx="163">
                  <c:v>1.1522780000000001</c:v>
                </c:pt>
              </c:numCache>
            </c:numRef>
          </c:val>
          <c:smooth val="0"/>
        </c:ser>
        <c:ser>
          <c:idx val="1"/>
          <c:order val="1"/>
          <c:tx>
            <c:strRef>
              <c:f>Sheet1!$C$1</c:f>
              <c:strCache>
                <c:ptCount val="1"/>
                <c:pt idx="0">
                  <c:v>Other important trading partners</c:v>
                </c:pt>
              </c:strCache>
            </c:strRef>
          </c:tx>
          <c:spPr>
            <a:ln>
              <a:solidFill>
                <a:srgbClr val="96BC33"/>
              </a:solidFill>
            </a:ln>
          </c:spPr>
          <c:marker>
            <c:symbol val="none"/>
          </c:marker>
          <c:cat>
            <c:numRef>
              <c:f>Sheet1!$A$3:$A$192</c:f>
              <c:numCache>
                <c:formatCode>m/d/yyyy</c:formatCode>
                <c:ptCount val="190"/>
                <c:pt idx="0">
                  <c:v>29221</c:v>
                </c:pt>
                <c:pt idx="1">
                  <c:v>29312</c:v>
                </c:pt>
                <c:pt idx="2">
                  <c:v>29403</c:v>
                </c:pt>
                <c:pt idx="3">
                  <c:v>29495</c:v>
                </c:pt>
                <c:pt idx="4">
                  <c:v>29587</c:v>
                </c:pt>
                <c:pt idx="5">
                  <c:v>29677</c:v>
                </c:pt>
                <c:pt idx="6">
                  <c:v>29768</c:v>
                </c:pt>
                <c:pt idx="7">
                  <c:v>29860</c:v>
                </c:pt>
                <c:pt idx="8">
                  <c:v>29952</c:v>
                </c:pt>
                <c:pt idx="9">
                  <c:v>30042</c:v>
                </c:pt>
                <c:pt idx="10">
                  <c:v>30133</c:v>
                </c:pt>
                <c:pt idx="11">
                  <c:v>30225</c:v>
                </c:pt>
                <c:pt idx="12">
                  <c:v>30317</c:v>
                </c:pt>
                <c:pt idx="13">
                  <c:v>30407</c:v>
                </c:pt>
                <c:pt idx="14">
                  <c:v>30498</c:v>
                </c:pt>
                <c:pt idx="15">
                  <c:v>30590</c:v>
                </c:pt>
                <c:pt idx="16">
                  <c:v>30682</c:v>
                </c:pt>
                <c:pt idx="17">
                  <c:v>30773</c:v>
                </c:pt>
                <c:pt idx="18">
                  <c:v>30864</c:v>
                </c:pt>
                <c:pt idx="19">
                  <c:v>30956</c:v>
                </c:pt>
                <c:pt idx="20">
                  <c:v>31048</c:v>
                </c:pt>
                <c:pt idx="21">
                  <c:v>31138</c:v>
                </c:pt>
                <c:pt idx="22">
                  <c:v>31229</c:v>
                </c:pt>
                <c:pt idx="23">
                  <c:v>31321</c:v>
                </c:pt>
                <c:pt idx="24">
                  <c:v>31413</c:v>
                </c:pt>
                <c:pt idx="25">
                  <c:v>31503</c:v>
                </c:pt>
                <c:pt idx="26">
                  <c:v>31594</c:v>
                </c:pt>
                <c:pt idx="27">
                  <c:v>31686</c:v>
                </c:pt>
                <c:pt idx="28">
                  <c:v>31778</c:v>
                </c:pt>
                <c:pt idx="29">
                  <c:v>31868</c:v>
                </c:pt>
                <c:pt idx="30">
                  <c:v>31959</c:v>
                </c:pt>
                <c:pt idx="31">
                  <c:v>32051</c:v>
                </c:pt>
                <c:pt idx="32">
                  <c:v>32143</c:v>
                </c:pt>
                <c:pt idx="33">
                  <c:v>32234</c:v>
                </c:pt>
                <c:pt idx="34">
                  <c:v>32325</c:v>
                </c:pt>
                <c:pt idx="35">
                  <c:v>32417</c:v>
                </c:pt>
                <c:pt idx="36">
                  <c:v>32509</c:v>
                </c:pt>
                <c:pt idx="37">
                  <c:v>32599</c:v>
                </c:pt>
                <c:pt idx="38">
                  <c:v>32690</c:v>
                </c:pt>
                <c:pt idx="39">
                  <c:v>32782</c:v>
                </c:pt>
                <c:pt idx="40">
                  <c:v>32874</c:v>
                </c:pt>
                <c:pt idx="41">
                  <c:v>32964</c:v>
                </c:pt>
                <c:pt idx="42">
                  <c:v>33055</c:v>
                </c:pt>
                <c:pt idx="43">
                  <c:v>33147</c:v>
                </c:pt>
                <c:pt idx="44">
                  <c:v>33239</c:v>
                </c:pt>
                <c:pt idx="45">
                  <c:v>33329</c:v>
                </c:pt>
                <c:pt idx="46">
                  <c:v>33420</c:v>
                </c:pt>
                <c:pt idx="47">
                  <c:v>33512</c:v>
                </c:pt>
                <c:pt idx="48">
                  <c:v>33604</c:v>
                </c:pt>
                <c:pt idx="49">
                  <c:v>33695</c:v>
                </c:pt>
                <c:pt idx="50">
                  <c:v>33786</c:v>
                </c:pt>
                <c:pt idx="51">
                  <c:v>33878</c:v>
                </c:pt>
                <c:pt idx="52">
                  <c:v>33970</c:v>
                </c:pt>
                <c:pt idx="53">
                  <c:v>34060</c:v>
                </c:pt>
                <c:pt idx="54">
                  <c:v>34151</c:v>
                </c:pt>
                <c:pt idx="55">
                  <c:v>34243</c:v>
                </c:pt>
                <c:pt idx="56">
                  <c:v>34335</c:v>
                </c:pt>
                <c:pt idx="57">
                  <c:v>34425</c:v>
                </c:pt>
                <c:pt idx="58">
                  <c:v>34516</c:v>
                </c:pt>
                <c:pt idx="59">
                  <c:v>34608</c:v>
                </c:pt>
                <c:pt idx="60">
                  <c:v>34700</c:v>
                </c:pt>
                <c:pt idx="61">
                  <c:v>34790</c:v>
                </c:pt>
                <c:pt idx="62">
                  <c:v>34881</c:v>
                </c:pt>
                <c:pt idx="63">
                  <c:v>34973</c:v>
                </c:pt>
                <c:pt idx="64">
                  <c:v>35065</c:v>
                </c:pt>
                <c:pt idx="65">
                  <c:v>35156</c:v>
                </c:pt>
                <c:pt idx="66">
                  <c:v>35247</c:v>
                </c:pt>
                <c:pt idx="67">
                  <c:v>35339</c:v>
                </c:pt>
                <c:pt idx="68">
                  <c:v>35431</c:v>
                </c:pt>
                <c:pt idx="69">
                  <c:v>35521</c:v>
                </c:pt>
                <c:pt idx="70">
                  <c:v>35612</c:v>
                </c:pt>
                <c:pt idx="71">
                  <c:v>35704</c:v>
                </c:pt>
                <c:pt idx="72">
                  <c:v>35796</c:v>
                </c:pt>
                <c:pt idx="73">
                  <c:v>35886</c:v>
                </c:pt>
                <c:pt idx="74">
                  <c:v>35977</c:v>
                </c:pt>
                <c:pt idx="75">
                  <c:v>36069</c:v>
                </c:pt>
                <c:pt idx="76">
                  <c:v>36161</c:v>
                </c:pt>
                <c:pt idx="77">
                  <c:v>36251</c:v>
                </c:pt>
                <c:pt idx="78">
                  <c:v>36342</c:v>
                </c:pt>
                <c:pt idx="79">
                  <c:v>36434</c:v>
                </c:pt>
                <c:pt idx="80">
                  <c:v>36526</c:v>
                </c:pt>
                <c:pt idx="81">
                  <c:v>36617</c:v>
                </c:pt>
                <c:pt idx="82">
                  <c:v>36708</c:v>
                </c:pt>
                <c:pt idx="83">
                  <c:v>36800</c:v>
                </c:pt>
                <c:pt idx="84">
                  <c:v>36892</c:v>
                </c:pt>
                <c:pt idx="85">
                  <c:v>36982</c:v>
                </c:pt>
                <c:pt idx="86">
                  <c:v>37073</c:v>
                </c:pt>
                <c:pt idx="87">
                  <c:v>37165</c:v>
                </c:pt>
                <c:pt idx="88">
                  <c:v>37257</c:v>
                </c:pt>
                <c:pt idx="89">
                  <c:v>37347</c:v>
                </c:pt>
                <c:pt idx="90">
                  <c:v>37438</c:v>
                </c:pt>
                <c:pt idx="91">
                  <c:v>37530</c:v>
                </c:pt>
                <c:pt idx="92">
                  <c:v>37622</c:v>
                </c:pt>
                <c:pt idx="93">
                  <c:v>37712</c:v>
                </c:pt>
                <c:pt idx="94">
                  <c:v>37803</c:v>
                </c:pt>
                <c:pt idx="95">
                  <c:v>37895</c:v>
                </c:pt>
                <c:pt idx="96">
                  <c:v>37987</c:v>
                </c:pt>
                <c:pt idx="97">
                  <c:v>38078</c:v>
                </c:pt>
                <c:pt idx="98">
                  <c:v>38169</c:v>
                </c:pt>
                <c:pt idx="99">
                  <c:v>38261</c:v>
                </c:pt>
                <c:pt idx="100">
                  <c:v>38353</c:v>
                </c:pt>
                <c:pt idx="101">
                  <c:v>38443</c:v>
                </c:pt>
                <c:pt idx="102">
                  <c:v>38534</c:v>
                </c:pt>
                <c:pt idx="103">
                  <c:v>38626</c:v>
                </c:pt>
                <c:pt idx="104">
                  <c:v>38718</c:v>
                </c:pt>
                <c:pt idx="105">
                  <c:v>38808</c:v>
                </c:pt>
                <c:pt idx="106">
                  <c:v>38899</c:v>
                </c:pt>
                <c:pt idx="107">
                  <c:v>38991</c:v>
                </c:pt>
                <c:pt idx="108">
                  <c:v>39083</c:v>
                </c:pt>
                <c:pt idx="109">
                  <c:v>39173</c:v>
                </c:pt>
                <c:pt idx="110">
                  <c:v>39264</c:v>
                </c:pt>
                <c:pt idx="111">
                  <c:v>39356</c:v>
                </c:pt>
                <c:pt idx="112">
                  <c:v>39448</c:v>
                </c:pt>
                <c:pt idx="113">
                  <c:v>39539</c:v>
                </c:pt>
                <c:pt idx="114">
                  <c:v>39630</c:v>
                </c:pt>
                <c:pt idx="115">
                  <c:v>39722</c:v>
                </c:pt>
                <c:pt idx="116">
                  <c:v>39814</c:v>
                </c:pt>
                <c:pt idx="117">
                  <c:v>39904</c:v>
                </c:pt>
                <c:pt idx="118">
                  <c:v>39995</c:v>
                </c:pt>
                <c:pt idx="119">
                  <c:v>40087</c:v>
                </c:pt>
                <c:pt idx="120">
                  <c:v>40179</c:v>
                </c:pt>
                <c:pt idx="121">
                  <c:v>40269</c:v>
                </c:pt>
                <c:pt idx="122">
                  <c:v>40360</c:v>
                </c:pt>
                <c:pt idx="123">
                  <c:v>40452</c:v>
                </c:pt>
                <c:pt idx="124">
                  <c:v>40544</c:v>
                </c:pt>
                <c:pt idx="125">
                  <c:v>40634</c:v>
                </c:pt>
                <c:pt idx="126">
                  <c:v>40725</c:v>
                </c:pt>
                <c:pt idx="127">
                  <c:v>40817</c:v>
                </c:pt>
                <c:pt idx="128">
                  <c:v>40909</c:v>
                </c:pt>
                <c:pt idx="129">
                  <c:v>41000</c:v>
                </c:pt>
                <c:pt idx="130">
                  <c:v>41091</c:v>
                </c:pt>
                <c:pt idx="131">
                  <c:v>41183</c:v>
                </c:pt>
                <c:pt idx="132">
                  <c:v>41275</c:v>
                </c:pt>
                <c:pt idx="133">
                  <c:v>41365</c:v>
                </c:pt>
                <c:pt idx="134">
                  <c:v>41456</c:v>
                </c:pt>
                <c:pt idx="135">
                  <c:v>41548</c:v>
                </c:pt>
                <c:pt idx="136">
                  <c:v>41640</c:v>
                </c:pt>
                <c:pt idx="137">
                  <c:v>41730</c:v>
                </c:pt>
                <c:pt idx="138">
                  <c:v>41821</c:v>
                </c:pt>
                <c:pt idx="139">
                  <c:v>41913</c:v>
                </c:pt>
                <c:pt idx="140">
                  <c:v>42005</c:v>
                </c:pt>
                <c:pt idx="141">
                  <c:v>42095</c:v>
                </c:pt>
                <c:pt idx="142">
                  <c:v>42186</c:v>
                </c:pt>
                <c:pt idx="143">
                  <c:v>42278</c:v>
                </c:pt>
                <c:pt idx="144">
                  <c:v>42370</c:v>
                </c:pt>
                <c:pt idx="145">
                  <c:v>42461</c:v>
                </c:pt>
                <c:pt idx="146">
                  <c:v>42552</c:v>
                </c:pt>
                <c:pt idx="147">
                  <c:v>42644</c:v>
                </c:pt>
                <c:pt idx="148">
                  <c:v>42736</c:v>
                </c:pt>
                <c:pt idx="149">
                  <c:v>42826</c:v>
                </c:pt>
                <c:pt idx="150">
                  <c:v>42917</c:v>
                </c:pt>
                <c:pt idx="151">
                  <c:v>43009</c:v>
                </c:pt>
                <c:pt idx="152">
                  <c:v>43101</c:v>
                </c:pt>
                <c:pt idx="153">
                  <c:v>43191</c:v>
                </c:pt>
                <c:pt idx="154">
                  <c:v>43282</c:v>
                </c:pt>
                <c:pt idx="155">
                  <c:v>43374</c:v>
                </c:pt>
                <c:pt idx="156">
                  <c:v>43466</c:v>
                </c:pt>
                <c:pt idx="157">
                  <c:v>43556</c:v>
                </c:pt>
                <c:pt idx="158">
                  <c:v>43647</c:v>
                </c:pt>
                <c:pt idx="159">
                  <c:v>43739</c:v>
                </c:pt>
                <c:pt idx="160">
                  <c:v>43831</c:v>
                </c:pt>
                <c:pt idx="161">
                  <c:v>43922</c:v>
                </c:pt>
                <c:pt idx="162">
                  <c:v>44013</c:v>
                </c:pt>
                <c:pt idx="163">
                  <c:v>44105</c:v>
                </c:pt>
              </c:numCache>
            </c:numRef>
          </c:cat>
          <c:val>
            <c:numRef>
              <c:f>Sheet1!$C$3:$C$192</c:f>
              <c:numCache>
                <c:formatCode>0.000</c:formatCode>
                <c:ptCount val="190"/>
                <c:pt idx="0">
                  <c:v>1.0544194028610001</c:v>
                </c:pt>
                <c:pt idx="1">
                  <c:v>1.0347706710510001</c:v>
                </c:pt>
                <c:pt idx="2">
                  <c:v>1.0159120156619998</c:v>
                </c:pt>
                <c:pt idx="3">
                  <c:v>1.0101963012489998</c:v>
                </c:pt>
                <c:pt idx="4">
                  <c:v>1.0156848852079996</c:v>
                </c:pt>
                <c:pt idx="5">
                  <c:v>1.0404500946940001</c:v>
                </c:pt>
                <c:pt idx="6">
                  <c:v>1.064011796618</c:v>
                </c:pt>
                <c:pt idx="7">
                  <c:v>1.067448253916</c:v>
                </c:pt>
                <c:pt idx="8">
                  <c:v>1.1250442323719998</c:v>
                </c:pt>
                <c:pt idx="9">
                  <c:v>1.1789601240550005</c:v>
                </c:pt>
                <c:pt idx="10">
                  <c:v>1.2589103553109997</c:v>
                </c:pt>
                <c:pt idx="11">
                  <c:v>1.288021175645</c:v>
                </c:pt>
                <c:pt idx="12">
                  <c:v>1.3441716143160001</c:v>
                </c:pt>
                <c:pt idx="13">
                  <c:v>1.3864946174549992</c:v>
                </c:pt>
                <c:pt idx="14">
                  <c:v>1.3988234367760004</c:v>
                </c:pt>
                <c:pt idx="15">
                  <c:v>1.4097079108099997</c:v>
                </c:pt>
                <c:pt idx="16">
                  <c:v>1.4075661564679995</c:v>
                </c:pt>
                <c:pt idx="17">
                  <c:v>1.410609723386</c:v>
                </c:pt>
                <c:pt idx="18">
                  <c:v>1.4214608179339994</c:v>
                </c:pt>
                <c:pt idx="19">
                  <c:v>1.452627525809</c:v>
                </c:pt>
                <c:pt idx="20">
                  <c:v>1.4614043115429995</c:v>
                </c:pt>
                <c:pt idx="21">
                  <c:v>1.4778197847939998</c:v>
                </c:pt>
                <c:pt idx="22">
                  <c:v>1.5148656978399992</c:v>
                </c:pt>
                <c:pt idx="23">
                  <c:v>1.5197149574349993</c:v>
                </c:pt>
                <c:pt idx="24">
                  <c:v>1.541084832201</c:v>
                </c:pt>
                <c:pt idx="25">
                  <c:v>1.54100487997</c:v>
                </c:pt>
                <c:pt idx="26">
                  <c:v>1.5512146420769994</c:v>
                </c:pt>
                <c:pt idx="27">
                  <c:v>1.5729493385139999</c:v>
                </c:pt>
                <c:pt idx="28">
                  <c:v>1.5964925506000001</c:v>
                </c:pt>
                <c:pt idx="29">
                  <c:v>1.5851268747230001</c:v>
                </c:pt>
                <c:pt idx="30">
                  <c:v>1.5561053148000001</c:v>
                </c:pt>
                <c:pt idx="31">
                  <c:v>1.513610720465</c:v>
                </c:pt>
                <c:pt idx="32">
                  <c:v>1.4857981034439998</c:v>
                </c:pt>
                <c:pt idx="33">
                  <c:v>1.438838374613</c:v>
                </c:pt>
                <c:pt idx="34">
                  <c:v>1.4161740928029996</c:v>
                </c:pt>
                <c:pt idx="35">
                  <c:v>1.3824984101360001</c:v>
                </c:pt>
                <c:pt idx="36">
                  <c:v>1.3666263611660001</c:v>
                </c:pt>
                <c:pt idx="37">
                  <c:v>1.3593379553110001</c:v>
                </c:pt>
                <c:pt idx="38">
                  <c:v>1.380731711171</c:v>
                </c:pt>
                <c:pt idx="39">
                  <c:v>1.4031260502799991</c:v>
                </c:pt>
                <c:pt idx="40">
                  <c:v>1.4612238710849996</c:v>
                </c:pt>
                <c:pt idx="41">
                  <c:v>1.4423060295730001</c:v>
                </c:pt>
                <c:pt idx="42">
                  <c:v>1.3820958079950001</c:v>
                </c:pt>
                <c:pt idx="43">
                  <c:v>1.349931435906</c:v>
                </c:pt>
                <c:pt idx="44">
                  <c:v>1.3584034106139999</c:v>
                </c:pt>
                <c:pt idx="45">
                  <c:v>1.3501068453930001</c:v>
                </c:pt>
                <c:pt idx="46">
                  <c:v>1.3405168838330004</c:v>
                </c:pt>
                <c:pt idx="47">
                  <c:v>1.3516596170329993</c:v>
                </c:pt>
                <c:pt idx="48">
                  <c:v>1.3544973768620001</c:v>
                </c:pt>
                <c:pt idx="49">
                  <c:v>1.3529214137729997</c:v>
                </c:pt>
                <c:pt idx="50">
                  <c:v>1.3374936420549992</c:v>
                </c:pt>
                <c:pt idx="51">
                  <c:v>1.3450997467619998</c:v>
                </c:pt>
                <c:pt idx="52">
                  <c:v>1.3595523081900001</c:v>
                </c:pt>
                <c:pt idx="53">
                  <c:v>1.3564478938630005</c:v>
                </c:pt>
                <c:pt idx="54">
                  <c:v>1.3462533472630001</c:v>
                </c:pt>
                <c:pt idx="55">
                  <c:v>1.3277001166669999</c:v>
                </c:pt>
                <c:pt idx="56">
                  <c:v>1.3912584520419999</c:v>
                </c:pt>
                <c:pt idx="57">
                  <c:v>1.3798706646410004</c:v>
                </c:pt>
                <c:pt idx="58">
                  <c:v>1.3224602049060001</c:v>
                </c:pt>
                <c:pt idx="59">
                  <c:v>1.267111322448</c:v>
                </c:pt>
                <c:pt idx="60">
                  <c:v>1.3261218309710001</c:v>
                </c:pt>
                <c:pt idx="61">
                  <c:v>1.2672084473959997</c:v>
                </c:pt>
                <c:pt idx="62">
                  <c:v>1.2365189910400001</c:v>
                </c:pt>
                <c:pt idx="63">
                  <c:v>1.2469280054649996</c:v>
                </c:pt>
                <c:pt idx="64">
                  <c:v>1.230763725431</c:v>
                </c:pt>
                <c:pt idx="65">
                  <c:v>1.2093197626689998</c:v>
                </c:pt>
                <c:pt idx="66">
                  <c:v>1.1956891142350001</c:v>
                </c:pt>
                <c:pt idx="67">
                  <c:v>1.183890067916</c:v>
                </c:pt>
                <c:pt idx="68">
                  <c:v>1.1734047126139995</c:v>
                </c:pt>
                <c:pt idx="69">
                  <c:v>1.1660297404510001</c:v>
                </c:pt>
                <c:pt idx="70">
                  <c:v>1.1822193303010005</c:v>
                </c:pt>
                <c:pt idx="71">
                  <c:v>1.2601129054500004</c:v>
                </c:pt>
                <c:pt idx="72">
                  <c:v>1.3569293088929997</c:v>
                </c:pt>
                <c:pt idx="73">
                  <c:v>1.3225401457330004</c:v>
                </c:pt>
                <c:pt idx="74">
                  <c:v>1.3556682993179996</c:v>
                </c:pt>
                <c:pt idx="75">
                  <c:v>1.3370365437460001</c:v>
                </c:pt>
                <c:pt idx="76">
                  <c:v>1.3519859407570001</c:v>
                </c:pt>
                <c:pt idx="77">
                  <c:v>1.3265706691630001</c:v>
                </c:pt>
                <c:pt idx="78">
                  <c:v>1.3233190252060001</c:v>
                </c:pt>
                <c:pt idx="79">
                  <c:v>1.3163675257150005</c:v>
                </c:pt>
                <c:pt idx="80">
                  <c:v>1.2887233381029997</c:v>
                </c:pt>
                <c:pt idx="81">
                  <c:v>1.2881482952309997</c:v>
                </c:pt>
                <c:pt idx="82">
                  <c:v>1.2786924002089999</c:v>
                </c:pt>
                <c:pt idx="83">
                  <c:v>1.2938351169339999</c:v>
                </c:pt>
                <c:pt idx="84">
                  <c:v>1.3064419441460005</c:v>
                </c:pt>
                <c:pt idx="85">
                  <c:v>1.3063963090199997</c:v>
                </c:pt>
                <c:pt idx="86">
                  <c:v>1.3103127676720001</c:v>
                </c:pt>
                <c:pt idx="87">
                  <c:v>1.312553243682</c:v>
                </c:pt>
                <c:pt idx="88">
                  <c:v>1.3211864505149997</c:v>
                </c:pt>
                <c:pt idx="89">
                  <c:v>1.333299914783</c:v>
                </c:pt>
                <c:pt idx="90">
                  <c:v>1.3495587725289999</c:v>
                </c:pt>
                <c:pt idx="91">
                  <c:v>1.366061594207</c:v>
                </c:pt>
                <c:pt idx="92">
                  <c:v>1.3618968875209996</c:v>
                </c:pt>
                <c:pt idx="93">
                  <c:v>1.3193347911969995</c:v>
                </c:pt>
                <c:pt idx="94">
                  <c:v>1.3051824815730004</c:v>
                </c:pt>
                <c:pt idx="95">
                  <c:v>1.2985786998569999</c:v>
                </c:pt>
                <c:pt idx="96">
                  <c:v>1.27597843368</c:v>
                </c:pt>
                <c:pt idx="97">
                  <c:v>1.277201124152</c:v>
                </c:pt>
                <c:pt idx="98">
                  <c:v>1.2636102935329996</c:v>
                </c:pt>
                <c:pt idx="99">
                  <c:v>1.228367148979</c:v>
                </c:pt>
                <c:pt idx="100">
                  <c:v>1.2007017586439994</c:v>
                </c:pt>
                <c:pt idx="101">
                  <c:v>1.1890174802800004</c:v>
                </c:pt>
                <c:pt idx="102">
                  <c:v>1.1761837572530001</c:v>
                </c:pt>
                <c:pt idx="103">
                  <c:v>1.1684262966639998</c:v>
                </c:pt>
                <c:pt idx="104">
                  <c:v>1.1410246043399996</c:v>
                </c:pt>
                <c:pt idx="105">
                  <c:v>1.135593338321</c:v>
                </c:pt>
                <c:pt idx="106">
                  <c:v>1.1185497266220001</c:v>
                </c:pt>
                <c:pt idx="107">
                  <c:v>1.0967088204390001</c:v>
                </c:pt>
                <c:pt idx="108">
                  <c:v>1.0785481202060005</c:v>
                </c:pt>
                <c:pt idx="109">
                  <c:v>1.0504781362740001</c:v>
                </c:pt>
                <c:pt idx="110">
                  <c:v>1.0329173863060004</c:v>
                </c:pt>
                <c:pt idx="111">
                  <c:v>0.99843842037300001</c:v>
                </c:pt>
                <c:pt idx="112">
                  <c:v>0.95588360201400024</c:v>
                </c:pt>
                <c:pt idx="113">
                  <c:v>0.91768669051200003</c:v>
                </c:pt>
                <c:pt idx="114">
                  <c:v>0.90307325351400025</c:v>
                </c:pt>
                <c:pt idx="115">
                  <c:v>0.98780074229300019</c:v>
                </c:pt>
                <c:pt idx="116">
                  <c:v>1.02505520289</c:v>
                </c:pt>
                <c:pt idx="117">
                  <c:v>0.99967935087600002</c:v>
                </c:pt>
                <c:pt idx="118">
                  <c:v>0.99571230665999999</c:v>
                </c:pt>
                <c:pt idx="119">
                  <c:v>0.9795531395749999</c:v>
                </c:pt>
                <c:pt idx="120">
                  <c:v>0.97075277529499993</c:v>
                </c:pt>
                <c:pt idx="121">
                  <c:v>0.95873840983300018</c:v>
                </c:pt>
                <c:pt idx="122">
                  <c:v>0.94789087170000019</c:v>
                </c:pt>
                <c:pt idx="123">
                  <c:v>0.91500004129800017</c:v>
                </c:pt>
                <c:pt idx="124">
                  <c:v>0.88894991142000024</c:v>
                </c:pt>
                <c:pt idx="125">
                  <c:v>0.85840971051200021</c:v>
                </c:pt>
                <c:pt idx="126">
                  <c:v>0.85474934704300043</c:v>
                </c:pt>
                <c:pt idx="127">
                  <c:v>0.87864560231100053</c:v>
                </c:pt>
                <c:pt idx="128">
                  <c:v>0.85854337644800038</c:v>
                </c:pt>
                <c:pt idx="129">
                  <c:v>0.87425992804800012</c:v>
                </c:pt>
                <c:pt idx="130">
                  <c:v>0.87185267380699993</c:v>
                </c:pt>
                <c:pt idx="131">
                  <c:v>0.85843984039400023</c:v>
                </c:pt>
                <c:pt idx="132">
                  <c:v>0.85066174135100003</c:v>
                </c:pt>
                <c:pt idx="133">
                  <c:v>0.85067385352000047</c:v>
                </c:pt>
                <c:pt idx="134">
                  <c:v>0.8633956311900004</c:v>
                </c:pt>
                <c:pt idx="135">
                  <c:v>0.85832040920000019</c:v>
                </c:pt>
                <c:pt idx="136">
                  <c:v>0.86976706158300021</c:v>
                </c:pt>
                <c:pt idx="137">
                  <c:v>0.86491652284199982</c:v>
                </c:pt>
                <c:pt idx="138">
                  <c:v>0.86531523182199999</c:v>
                </c:pt>
                <c:pt idx="139">
                  <c:v>0.89796985279300023</c:v>
                </c:pt>
                <c:pt idx="140">
                  <c:v>0.940182044143</c:v>
                </c:pt>
                <c:pt idx="141">
                  <c:v>0.94703890715900019</c:v>
                </c:pt>
                <c:pt idx="142">
                  <c:v>0.99960858935699981</c:v>
                </c:pt>
                <c:pt idx="143">
                  <c:v>1.0226957773719998</c:v>
                </c:pt>
                <c:pt idx="144">
                  <c:v>1.0643978805730001</c:v>
                </c:pt>
                <c:pt idx="145">
                  <c:v>1.0540244648820001</c:v>
                </c:pt>
                <c:pt idx="146">
                  <c:v>1.0739219999999996</c:v>
                </c:pt>
                <c:pt idx="147">
                  <c:v>1.080684</c:v>
                </c:pt>
                <c:pt idx="148">
                  <c:v>1.0825229999999999</c:v>
                </c:pt>
                <c:pt idx="149">
                  <c:v>1.0815089999999998</c:v>
                </c:pt>
                <c:pt idx="150">
                  <c:v>1.079043</c:v>
                </c:pt>
                <c:pt idx="151">
                  <c:v>1.0763180000000001</c:v>
                </c:pt>
                <c:pt idx="152">
                  <c:v>1.0749039999999999</c:v>
                </c:pt>
                <c:pt idx="153">
                  <c:v>1.0729379999999999</c:v>
                </c:pt>
                <c:pt idx="154">
                  <c:v>1.07145</c:v>
                </c:pt>
                <c:pt idx="155">
                  <c:v>1.070573</c:v>
                </c:pt>
                <c:pt idx="156">
                  <c:v>1.0702560000000001</c:v>
                </c:pt>
                <c:pt idx="157">
                  <c:v>1.070039</c:v>
                </c:pt>
                <c:pt idx="158">
                  <c:v>1.0692159999999999</c:v>
                </c:pt>
                <c:pt idx="159">
                  <c:v>1.0663659999999999</c:v>
                </c:pt>
                <c:pt idx="160">
                  <c:v>1.062943</c:v>
                </c:pt>
                <c:pt idx="161">
                  <c:v>1.0580800000000001</c:v>
                </c:pt>
                <c:pt idx="162">
                  <c:v>1.0531409999999999</c:v>
                </c:pt>
                <c:pt idx="163">
                  <c:v>1.047647</c:v>
                </c:pt>
              </c:numCache>
            </c:numRef>
          </c:val>
          <c:smooth val="0"/>
        </c:ser>
        <c:dLbls>
          <c:showLegendKey val="0"/>
          <c:showVal val="0"/>
          <c:showCatName val="0"/>
          <c:showSerName val="0"/>
          <c:showPercent val="0"/>
          <c:showBubbleSize val="0"/>
        </c:dLbls>
        <c:smooth val="0"/>
        <c:axId val="406399184"/>
        <c:axId val="406399744"/>
      </c:lineChart>
      <c:dateAx>
        <c:axId val="406399184"/>
        <c:scaling>
          <c:orientation val="minMax"/>
        </c:scaling>
        <c:delete val="0"/>
        <c:axPos val="b"/>
        <c:numFmt formatCode="yyyy" sourceLinked="0"/>
        <c:majorTickMark val="cross"/>
        <c:minorTickMark val="out"/>
        <c:tickLblPos val="low"/>
        <c:spPr>
          <a:ln w="3150">
            <a:solidFill>
              <a:schemeClr val="tx1"/>
            </a:solidFill>
            <a:prstDash val="solid"/>
          </a:ln>
        </c:spPr>
        <c:txPr>
          <a:bodyPr rot="0" vert="horz"/>
          <a:lstStyle/>
          <a:p>
            <a:pPr>
              <a:defRPr/>
            </a:pPr>
            <a:endParaRPr lang="en-US"/>
          </a:p>
        </c:txPr>
        <c:crossAx val="406399744"/>
        <c:crosses val="autoZero"/>
        <c:auto val="1"/>
        <c:lblOffset val="100"/>
        <c:baseTimeUnit val="months"/>
        <c:majorUnit val="4"/>
        <c:majorTimeUnit val="years"/>
        <c:minorUnit val="1"/>
        <c:minorTimeUnit val="years"/>
      </c:dateAx>
      <c:valAx>
        <c:axId val="406399744"/>
        <c:scaling>
          <c:orientation val="minMax"/>
          <c:max val="1.6"/>
          <c:min val="0.60000000000000064"/>
        </c:scaling>
        <c:delete val="0"/>
        <c:axPos val="l"/>
        <c:majorGridlines>
          <c:spPr>
            <a:ln w="3150">
              <a:solidFill>
                <a:schemeClr val="tx1"/>
              </a:solidFill>
              <a:prstDash val="solid"/>
            </a:ln>
          </c:spPr>
        </c:majorGridlines>
        <c:title>
          <c:tx>
            <c:rich>
              <a:bodyPr rot="-5400000" vert="horz"/>
              <a:lstStyle/>
              <a:p>
                <a:pPr>
                  <a:defRPr b="1"/>
                </a:pPr>
                <a:r>
                  <a:rPr lang="en-US" b="1" dirty="0"/>
                  <a:t>Index, 2009 = 1.0</a:t>
                </a:r>
              </a:p>
            </c:rich>
          </c:tx>
          <c:layout/>
          <c:overlay val="0"/>
        </c:title>
        <c:numFmt formatCode="0.0" sourceLinked="0"/>
        <c:majorTickMark val="none"/>
        <c:minorTickMark val="none"/>
        <c:tickLblPos val="low"/>
        <c:spPr>
          <a:ln w="3150">
            <a:solidFill>
              <a:schemeClr val="tx1"/>
            </a:solidFill>
            <a:prstDash val="solid"/>
          </a:ln>
        </c:spPr>
        <c:txPr>
          <a:bodyPr rot="0" vert="horz"/>
          <a:lstStyle/>
          <a:p>
            <a:pPr>
              <a:defRPr/>
            </a:pPr>
            <a:endParaRPr lang="en-US"/>
          </a:p>
        </c:txPr>
        <c:crossAx val="406399184"/>
        <c:crossesAt val="42552"/>
        <c:crossBetween val="midCat"/>
        <c:majorUnit val="0.2"/>
      </c:valAx>
      <c:spPr>
        <a:solidFill>
          <a:schemeClr val="bg1"/>
        </a:solidFill>
        <a:ln w="25197">
          <a:noFill/>
          <a:prstDash val="solid"/>
        </a:ln>
      </c:spPr>
    </c:plotArea>
    <c:legend>
      <c:legendPos val="b"/>
      <c:layout/>
      <c:overlay val="0"/>
      <c:spPr>
        <a:noFill/>
        <a:ln w="25197">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138888888889546E-2"/>
          <c:y val="7.2827668693312073E-2"/>
          <c:w val="0.84384623797025371"/>
          <c:h val="0.75407699037620302"/>
        </c:manualLayout>
      </c:layout>
      <c:areaChart>
        <c:grouping val="standard"/>
        <c:varyColors val="0"/>
        <c:ser>
          <c:idx val="0"/>
          <c:order val="0"/>
          <c:tx>
            <c:strRef>
              <c:f>Sheet1!$B$1</c:f>
              <c:strCache>
                <c:ptCount val="1"/>
                <c:pt idx="0">
                  <c:v>(1/CNSIM_CONTROL:EXRUSC.Q)*100</c:v>
                </c:pt>
              </c:strCache>
            </c:strRef>
          </c:tx>
          <c:spPr>
            <a:solidFill>
              <a:srgbClr val="96BC33"/>
            </a:solidFill>
            <a:ln w="5918">
              <a:noFill/>
              <a:prstDash val="solid"/>
            </a:ln>
          </c:spPr>
          <c:cat>
            <c:numRef>
              <c:f>Sheet1!$A$2:$A$76</c:f>
              <c:numCache>
                <c:formatCode>m/d/yyyy</c:formatCode>
                <c:ptCount val="75"/>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pt idx="66">
                  <c:v>42552</c:v>
                </c:pt>
                <c:pt idx="67">
                  <c:v>42644</c:v>
                </c:pt>
                <c:pt idx="68">
                  <c:v>42736</c:v>
                </c:pt>
                <c:pt idx="69">
                  <c:v>42826</c:v>
                </c:pt>
                <c:pt idx="70">
                  <c:v>42917</c:v>
                </c:pt>
                <c:pt idx="71">
                  <c:v>43009</c:v>
                </c:pt>
                <c:pt idx="72">
                  <c:v>43101</c:v>
                </c:pt>
                <c:pt idx="73">
                  <c:v>43191</c:v>
                </c:pt>
                <c:pt idx="74">
                  <c:v>43282</c:v>
                </c:pt>
              </c:numCache>
            </c:numRef>
          </c:cat>
          <c:val>
            <c:numRef>
              <c:f>Sheet1!$B$2:$B$76</c:f>
              <c:numCache>
                <c:formatCode>0.000</c:formatCode>
                <c:ptCount val="75"/>
                <c:pt idx="0">
                  <c:v>1.4535264266666597</c:v>
                </c:pt>
                <c:pt idx="1">
                  <c:v>1.4802416266666725</c:v>
                </c:pt>
                <c:pt idx="2">
                  <c:v>1.4821566666666752</c:v>
                </c:pt>
                <c:pt idx="3">
                  <c:v>1.5256519633333361</c:v>
                </c:pt>
                <c:pt idx="4">
                  <c:v>1.5278231833333429</c:v>
                </c:pt>
                <c:pt idx="5">
                  <c:v>1.5411115966666773</c:v>
                </c:pt>
                <c:pt idx="6">
                  <c:v>1.5460682366666609</c:v>
                </c:pt>
                <c:pt idx="7">
                  <c:v>1.5803564999999882</c:v>
                </c:pt>
                <c:pt idx="8">
                  <c:v>1.594385453333341</c:v>
                </c:pt>
                <c:pt idx="9">
                  <c:v>1.554232879999994</c:v>
                </c:pt>
                <c:pt idx="10">
                  <c:v>1.5632398200000102</c:v>
                </c:pt>
                <c:pt idx="11">
                  <c:v>1.5695128800000075</c:v>
                </c:pt>
                <c:pt idx="12">
                  <c:v>1.5097592333333305</c:v>
                </c:pt>
                <c:pt idx="13">
                  <c:v>1.3984158733333323</c:v>
                </c:pt>
                <c:pt idx="14">
                  <c:v>1.3801306633333388</c:v>
                </c:pt>
                <c:pt idx="15">
                  <c:v>1.3157525766666627</c:v>
                </c:pt>
                <c:pt idx="16">
                  <c:v>1.3177689999999911</c:v>
                </c:pt>
                <c:pt idx="17">
                  <c:v>1.3594788233333355</c:v>
                </c:pt>
                <c:pt idx="18">
                  <c:v>1.307169843333341</c:v>
                </c:pt>
                <c:pt idx="19">
                  <c:v>1.2207085700000064</c:v>
                </c:pt>
                <c:pt idx="20">
                  <c:v>1.2270349999999977</c:v>
                </c:pt>
                <c:pt idx="21">
                  <c:v>1.2439140699999951</c:v>
                </c:pt>
                <c:pt idx="22">
                  <c:v>1.2014527366666687</c:v>
                </c:pt>
                <c:pt idx="23">
                  <c:v>1.1732187300000059</c:v>
                </c:pt>
                <c:pt idx="24">
                  <c:v>1.154526686666665</c:v>
                </c:pt>
                <c:pt idx="25">
                  <c:v>1.1223609233333363</c:v>
                </c:pt>
                <c:pt idx="26">
                  <c:v>1.1212262133333348</c:v>
                </c:pt>
                <c:pt idx="27">
                  <c:v>1.1392650799999977</c:v>
                </c:pt>
                <c:pt idx="28">
                  <c:v>1.17160636333333</c:v>
                </c:pt>
                <c:pt idx="29">
                  <c:v>1.0981055566666629</c:v>
                </c:pt>
                <c:pt idx="30">
                  <c:v>1.0446378200000042</c:v>
                </c:pt>
                <c:pt idx="31">
                  <c:v>0.98183274666666975</c:v>
                </c:pt>
                <c:pt idx="32">
                  <c:v>1.0040808433333301</c:v>
                </c:pt>
                <c:pt idx="33">
                  <c:v>1.00999704</c:v>
                </c:pt>
                <c:pt idx="34">
                  <c:v>1.0417952300000013</c:v>
                </c:pt>
                <c:pt idx="35">
                  <c:v>1.2124745599999949</c:v>
                </c:pt>
                <c:pt idx="36">
                  <c:v>1.2453178799999944</c:v>
                </c:pt>
                <c:pt idx="37">
                  <c:v>1.1671648933333394</c:v>
                </c:pt>
                <c:pt idx="38">
                  <c:v>1.0973830566666638</c:v>
                </c:pt>
                <c:pt idx="39">
                  <c:v>1.0562757933333349</c:v>
                </c:pt>
                <c:pt idx="40">
                  <c:v>1.0409197833333297</c:v>
                </c:pt>
                <c:pt idx="41">
                  <c:v>1.0276379066666705</c:v>
                </c:pt>
                <c:pt idx="42">
                  <c:v>1.0390523766666711</c:v>
                </c:pt>
                <c:pt idx="43">
                  <c:v>1.0128408733333309</c:v>
                </c:pt>
                <c:pt idx="44">
                  <c:v>0.98599710000000063</c:v>
                </c:pt>
                <c:pt idx="45">
                  <c:v>0.9676470633333375</c:v>
                </c:pt>
                <c:pt idx="46">
                  <c:v>0.98024545333333135</c:v>
                </c:pt>
                <c:pt idx="47">
                  <c:v>1.0231430166666668</c:v>
                </c:pt>
                <c:pt idx="48">
                  <c:v>1.0012150066666641</c:v>
                </c:pt>
                <c:pt idx="49">
                  <c:v>1.0101807800000049</c:v>
                </c:pt>
                <c:pt idx="50">
                  <c:v>0.99478966000000002</c:v>
                </c:pt>
                <c:pt idx="51">
                  <c:v>0.99127352999999718</c:v>
                </c:pt>
                <c:pt idx="52">
                  <c:v>1.0089030633333305</c:v>
                </c:pt>
                <c:pt idx="53">
                  <c:v>1.023339846666669</c:v>
                </c:pt>
                <c:pt idx="54">
                  <c:v>1.03847487666667</c:v>
                </c:pt>
                <c:pt idx="55">
                  <c:v>1.0498316666666621</c:v>
                </c:pt>
                <c:pt idx="56">
                  <c:v>1.1034719099999979</c:v>
                </c:pt>
                <c:pt idx="57">
                  <c:v>1.090523810000003</c:v>
                </c:pt>
                <c:pt idx="58">
                  <c:v>1.0892747099999951</c:v>
                </c:pt>
                <c:pt idx="59">
                  <c:v>1.1357180999999934</c:v>
                </c:pt>
                <c:pt idx="60">
                  <c:v>1.241145983333332</c:v>
                </c:pt>
                <c:pt idx="61">
                  <c:v>1.2294012799999978</c:v>
                </c:pt>
                <c:pt idx="62">
                  <c:v>1.3093414433333417</c:v>
                </c:pt>
                <c:pt idx="63">
                  <c:v>1.3352561133333325</c:v>
                </c:pt>
                <c:pt idx="64">
                  <c:v>1.3748477266666757</c:v>
                </c:pt>
                <c:pt idx="65">
                  <c:v>1.2885412347369072</c:v>
                </c:pt>
                <c:pt idx="66">
                  <c:v>1.308205154302144</c:v>
                </c:pt>
                <c:pt idx="67">
                  <c:v>1.3124952832200758</c:v>
                </c:pt>
                <c:pt idx="68">
                  <c:v>1.298667229768778</c:v>
                </c:pt>
                <c:pt idx="69">
                  <c:v>1.2861149105089091</c:v>
                </c:pt>
                <c:pt idx="70">
                  <c:v>1.264443421088236</c:v>
                </c:pt>
                <c:pt idx="71">
                  <c:v>1.2250525700684129</c:v>
                </c:pt>
                <c:pt idx="72">
                  <c:v>1.2080866420410286</c:v>
                </c:pt>
                <c:pt idx="73">
                  <c:v>1.2063958766354053</c:v>
                </c:pt>
                <c:pt idx="74">
                  <c:v>1.204313175378829</c:v>
                </c:pt>
              </c:numCache>
            </c:numRef>
          </c:val>
        </c:ser>
        <c:dLbls>
          <c:showLegendKey val="0"/>
          <c:showVal val="0"/>
          <c:showCatName val="0"/>
          <c:showSerName val="0"/>
          <c:showPercent val="0"/>
          <c:showBubbleSize val="0"/>
        </c:dLbls>
        <c:axId val="406401984"/>
        <c:axId val="406402544"/>
      </c:areaChart>
      <c:dateAx>
        <c:axId val="406401984"/>
        <c:scaling>
          <c:orientation val="minMax"/>
        </c:scaling>
        <c:delete val="0"/>
        <c:axPos val="b"/>
        <c:numFmt formatCode="yyyy" sourceLinked="0"/>
        <c:majorTickMark val="out"/>
        <c:minorTickMark val="out"/>
        <c:tickLblPos val="nextTo"/>
        <c:spPr>
          <a:ln w="1480">
            <a:solidFill>
              <a:schemeClr val="tx1"/>
            </a:solidFill>
            <a:prstDash val="solid"/>
          </a:ln>
        </c:spPr>
        <c:txPr>
          <a:bodyPr rot="0" vert="horz"/>
          <a:lstStyle/>
          <a:p>
            <a:pPr>
              <a:defRPr/>
            </a:pPr>
            <a:endParaRPr lang="en-US"/>
          </a:p>
        </c:txPr>
        <c:crossAx val="406402544"/>
        <c:crossesAt val="0"/>
        <c:auto val="1"/>
        <c:lblOffset val="100"/>
        <c:baseTimeUnit val="months"/>
        <c:majorUnit val="3"/>
        <c:majorTimeUnit val="years"/>
        <c:minorUnit val="1"/>
        <c:minorTimeUnit val="years"/>
      </c:dateAx>
      <c:valAx>
        <c:axId val="406402544"/>
        <c:scaling>
          <c:orientation val="minMax"/>
          <c:max val="1.6"/>
          <c:min val="0.60000000000000064"/>
        </c:scaling>
        <c:delete val="0"/>
        <c:axPos val="l"/>
        <c:majorGridlines>
          <c:spPr>
            <a:ln w="1480">
              <a:solidFill>
                <a:schemeClr val="tx1"/>
              </a:solidFill>
              <a:prstDash val="solid"/>
            </a:ln>
          </c:spPr>
        </c:majorGridlines>
        <c:numFmt formatCode="0.0" sourceLinked="0"/>
        <c:majorTickMark val="none"/>
        <c:minorTickMark val="none"/>
        <c:tickLblPos val="low"/>
        <c:spPr>
          <a:ln w="1480">
            <a:solidFill>
              <a:schemeClr val="tx1"/>
            </a:solidFill>
            <a:prstDash val="solid"/>
          </a:ln>
        </c:spPr>
        <c:txPr>
          <a:bodyPr rot="0" vert="horz"/>
          <a:lstStyle/>
          <a:p>
            <a:pPr>
              <a:defRPr/>
            </a:pPr>
            <a:endParaRPr lang="en-US"/>
          </a:p>
        </c:txPr>
        <c:crossAx val="406401984"/>
        <c:crossesAt val="42552"/>
        <c:crossBetween val="midCat"/>
        <c:majorUnit val="0.2"/>
      </c:valAx>
      <c:spPr>
        <a:noFill/>
        <a:ln w="25400">
          <a:noFill/>
          <a:prstDash val="solid"/>
        </a:ln>
      </c:spPr>
    </c:plotArea>
    <c:plotVisOnly val="1"/>
    <c:dispBlanksAs val="zero"/>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2697264627393"/>
          <c:y val="8.1866251093613326E-2"/>
          <c:w val="0.77729156966363044"/>
          <c:h val="0.74694991251094234"/>
        </c:manualLayout>
      </c:layout>
      <c:areaChart>
        <c:grouping val="standard"/>
        <c:varyColors val="0"/>
        <c:ser>
          <c:idx val="0"/>
          <c:order val="0"/>
          <c:tx>
            <c:strRef>
              <c:f>Sheet1!$B$1</c:f>
              <c:strCache>
                <c:ptCount val="1"/>
                <c:pt idx="0">
                  <c:v>EU</c:v>
                </c:pt>
              </c:strCache>
            </c:strRef>
          </c:tx>
          <c:spPr>
            <a:solidFill>
              <a:srgbClr val="FFD200"/>
            </a:solidFill>
            <a:ln w="5920">
              <a:noFill/>
              <a:prstDash val="solid"/>
            </a:ln>
          </c:spPr>
          <c:cat>
            <c:numRef>
              <c:f>Sheet1!$A$2:$A$77</c:f>
              <c:numCache>
                <c:formatCode>m/d/yyyy</c:formatCode>
                <c:ptCount val="76"/>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pt idx="66">
                  <c:v>42552</c:v>
                </c:pt>
                <c:pt idx="67">
                  <c:v>42644</c:v>
                </c:pt>
                <c:pt idx="68">
                  <c:v>42736</c:v>
                </c:pt>
                <c:pt idx="69">
                  <c:v>42826</c:v>
                </c:pt>
                <c:pt idx="70">
                  <c:v>42917</c:v>
                </c:pt>
                <c:pt idx="71">
                  <c:v>43009</c:v>
                </c:pt>
                <c:pt idx="72">
                  <c:v>43101</c:v>
                </c:pt>
                <c:pt idx="73">
                  <c:v>43191</c:v>
                </c:pt>
                <c:pt idx="74">
                  <c:v>43282</c:v>
                </c:pt>
                <c:pt idx="75">
                  <c:v>43374</c:v>
                </c:pt>
              </c:numCache>
            </c:numRef>
          </c:cat>
          <c:val>
            <c:numRef>
              <c:f>Sheet1!$B$2:$B$77</c:f>
              <c:numCache>
                <c:formatCode>0.0000</c:formatCode>
                <c:ptCount val="76"/>
                <c:pt idx="0">
                  <c:v>1.0134666666666665</c:v>
                </c:pt>
                <c:pt idx="1">
                  <c:v>1.0710999999999997</c:v>
                </c:pt>
                <c:pt idx="2">
                  <c:v>1.1056666666666668</c:v>
                </c:pt>
                <c:pt idx="3">
                  <c:v>1.1504999999999999</c:v>
                </c:pt>
                <c:pt idx="4">
                  <c:v>1.0834333333333335</c:v>
                </c:pt>
                <c:pt idx="5">
                  <c:v>1.1456999999999997</c:v>
                </c:pt>
                <c:pt idx="6">
                  <c:v>1.1233</c:v>
                </c:pt>
                <c:pt idx="7">
                  <c:v>1.1167333333333336</c:v>
                </c:pt>
                <c:pt idx="8">
                  <c:v>1.1411</c:v>
                </c:pt>
                <c:pt idx="9">
                  <c:v>1.0887</c:v>
                </c:pt>
                <c:pt idx="10">
                  <c:v>1.0167333333333333</c:v>
                </c:pt>
                <c:pt idx="11">
                  <c:v>0.99996666666666667</c:v>
                </c:pt>
                <c:pt idx="12">
                  <c:v>0.93163333333333354</c:v>
                </c:pt>
                <c:pt idx="13">
                  <c:v>0.88086666666666658</c:v>
                </c:pt>
                <c:pt idx="14">
                  <c:v>0.88939999999999986</c:v>
                </c:pt>
                <c:pt idx="15">
                  <c:v>0.84126666666666661</c:v>
                </c:pt>
                <c:pt idx="16">
                  <c:v>0.79970000000000008</c:v>
                </c:pt>
                <c:pt idx="17">
                  <c:v>0.83036666666666659</c:v>
                </c:pt>
                <c:pt idx="18">
                  <c:v>0.81836666666666658</c:v>
                </c:pt>
                <c:pt idx="19">
                  <c:v>0.77206666666666679</c:v>
                </c:pt>
                <c:pt idx="20">
                  <c:v>0.76273333333333349</c:v>
                </c:pt>
                <c:pt idx="21">
                  <c:v>0.79423333333333324</c:v>
                </c:pt>
                <c:pt idx="22">
                  <c:v>0.8200666666666665</c:v>
                </c:pt>
                <c:pt idx="23">
                  <c:v>0.84143333333333348</c:v>
                </c:pt>
                <c:pt idx="24">
                  <c:v>0.83193333333333341</c:v>
                </c:pt>
                <c:pt idx="25">
                  <c:v>0.79616666666666658</c:v>
                </c:pt>
                <c:pt idx="26">
                  <c:v>0.78489999999999993</c:v>
                </c:pt>
                <c:pt idx="27">
                  <c:v>0.77536666666666676</c:v>
                </c:pt>
                <c:pt idx="28">
                  <c:v>0.76313333333333344</c:v>
                </c:pt>
                <c:pt idx="29">
                  <c:v>0.74173333333333358</c:v>
                </c:pt>
                <c:pt idx="30">
                  <c:v>0.72760000000000025</c:v>
                </c:pt>
                <c:pt idx="31">
                  <c:v>0.69006666666666661</c:v>
                </c:pt>
                <c:pt idx="32">
                  <c:v>0.66716666666666669</c:v>
                </c:pt>
                <c:pt idx="33">
                  <c:v>0.64023333333333343</c:v>
                </c:pt>
                <c:pt idx="34">
                  <c:v>0.66593333333333349</c:v>
                </c:pt>
                <c:pt idx="35">
                  <c:v>0.75983333333333358</c:v>
                </c:pt>
                <c:pt idx="36">
                  <c:v>0.76793333333333336</c:v>
                </c:pt>
                <c:pt idx="37">
                  <c:v>0.73476666666666668</c:v>
                </c:pt>
                <c:pt idx="38">
                  <c:v>0.69913333333333338</c:v>
                </c:pt>
                <c:pt idx="39">
                  <c:v>0.67656666666666654</c:v>
                </c:pt>
                <c:pt idx="40">
                  <c:v>0.72280000000000011</c:v>
                </c:pt>
                <c:pt idx="41">
                  <c:v>0.78696666666666659</c:v>
                </c:pt>
                <c:pt idx="42">
                  <c:v>0.77466666666666661</c:v>
                </c:pt>
                <c:pt idx="43">
                  <c:v>0.73596666666666666</c:v>
                </c:pt>
                <c:pt idx="44">
                  <c:v>0.73183333333333345</c:v>
                </c:pt>
                <c:pt idx="45">
                  <c:v>0.69476666666666653</c:v>
                </c:pt>
                <c:pt idx="46">
                  <c:v>0.7081666666666665</c:v>
                </c:pt>
                <c:pt idx="47">
                  <c:v>0.74203333333333354</c:v>
                </c:pt>
                <c:pt idx="48">
                  <c:v>0.76286666666666669</c:v>
                </c:pt>
                <c:pt idx="49">
                  <c:v>0.78</c:v>
                </c:pt>
                <c:pt idx="50">
                  <c:v>0.79936666666666656</c:v>
                </c:pt>
                <c:pt idx="51">
                  <c:v>0.7708666666666667</c:v>
                </c:pt>
                <c:pt idx="52">
                  <c:v>0.7575333333333335</c:v>
                </c:pt>
                <c:pt idx="53">
                  <c:v>0.76540000000000008</c:v>
                </c:pt>
                <c:pt idx="54">
                  <c:v>0.75500000000000012</c:v>
                </c:pt>
                <c:pt idx="55">
                  <c:v>0.73473333333333346</c:v>
                </c:pt>
                <c:pt idx="56">
                  <c:v>0.73009999999999997</c:v>
                </c:pt>
                <c:pt idx="57">
                  <c:v>0.72929999999999995</c:v>
                </c:pt>
                <c:pt idx="58">
                  <c:v>0.75490000000000013</c:v>
                </c:pt>
                <c:pt idx="59">
                  <c:v>0.80063333333333342</c:v>
                </c:pt>
                <c:pt idx="60">
                  <c:v>0.8881</c:v>
                </c:pt>
                <c:pt idx="61">
                  <c:v>0.90546666666666653</c:v>
                </c:pt>
                <c:pt idx="62">
                  <c:v>0.89943333333333342</c:v>
                </c:pt>
                <c:pt idx="63">
                  <c:v>0.91363333333333341</c:v>
                </c:pt>
                <c:pt idx="64">
                  <c:v>0.90773333333333339</c:v>
                </c:pt>
                <c:pt idx="65">
                  <c:v>0.88553333333333339</c:v>
                </c:pt>
                <c:pt idx="66">
                  <c:v>0.91097537689354624</c:v>
                </c:pt>
                <c:pt idx="67">
                  <c:v>0.95067432715292177</c:v>
                </c:pt>
                <c:pt idx="68">
                  <c:v>0.96169507151196265</c:v>
                </c:pt>
                <c:pt idx="69">
                  <c:v>0.95390797721579179</c:v>
                </c:pt>
                <c:pt idx="70">
                  <c:v>0.94119557716019908</c:v>
                </c:pt>
                <c:pt idx="71">
                  <c:v>0.92809256559306219</c:v>
                </c:pt>
                <c:pt idx="72">
                  <c:v>0.91534938314199421</c:v>
                </c:pt>
                <c:pt idx="73">
                  <c:v>0.90295140809516961</c:v>
                </c:pt>
                <c:pt idx="74">
                  <c:v>0.89088480037525619</c:v>
                </c:pt>
                <c:pt idx="75">
                  <c:v>0.87913644999740859</c:v>
                </c:pt>
              </c:numCache>
            </c:numRef>
          </c:val>
        </c:ser>
        <c:dLbls>
          <c:showLegendKey val="0"/>
          <c:showVal val="0"/>
          <c:showCatName val="0"/>
          <c:showSerName val="0"/>
          <c:showPercent val="0"/>
          <c:showBubbleSize val="0"/>
        </c:dLbls>
        <c:axId val="405703696"/>
        <c:axId val="407498832"/>
      </c:areaChart>
      <c:dateAx>
        <c:axId val="405703696"/>
        <c:scaling>
          <c:orientation val="minMax"/>
        </c:scaling>
        <c:delete val="0"/>
        <c:axPos val="b"/>
        <c:numFmt formatCode="yyyy" sourceLinked="0"/>
        <c:majorTickMark val="out"/>
        <c:minorTickMark val="out"/>
        <c:tickLblPos val="nextTo"/>
        <c:spPr>
          <a:ln w="1480">
            <a:solidFill>
              <a:schemeClr val="tx1"/>
            </a:solidFill>
            <a:prstDash val="solid"/>
          </a:ln>
        </c:spPr>
        <c:txPr>
          <a:bodyPr rot="0" vert="horz"/>
          <a:lstStyle/>
          <a:p>
            <a:pPr>
              <a:defRPr/>
            </a:pPr>
            <a:endParaRPr lang="en-US"/>
          </a:p>
        </c:txPr>
        <c:crossAx val="407498832"/>
        <c:crosses val="autoZero"/>
        <c:auto val="1"/>
        <c:lblOffset val="100"/>
        <c:baseTimeUnit val="months"/>
        <c:majorUnit val="3"/>
        <c:majorTimeUnit val="years"/>
        <c:minorUnit val="1"/>
        <c:minorTimeUnit val="years"/>
      </c:dateAx>
      <c:valAx>
        <c:axId val="407498832"/>
        <c:scaling>
          <c:orientation val="minMax"/>
          <c:max val="1.2"/>
          <c:min val="0.2"/>
        </c:scaling>
        <c:delete val="0"/>
        <c:axPos val="l"/>
        <c:majorGridlines>
          <c:spPr>
            <a:ln w="1480">
              <a:solidFill>
                <a:schemeClr val="tx1"/>
              </a:solidFill>
              <a:prstDash val="solid"/>
            </a:ln>
          </c:spPr>
        </c:majorGridlines>
        <c:numFmt formatCode="0.0" sourceLinked="0"/>
        <c:majorTickMark val="none"/>
        <c:minorTickMark val="none"/>
        <c:tickLblPos val="low"/>
        <c:spPr>
          <a:ln w="1480">
            <a:solidFill>
              <a:schemeClr val="tx1"/>
            </a:solidFill>
            <a:prstDash val="solid"/>
          </a:ln>
        </c:spPr>
        <c:txPr>
          <a:bodyPr rot="0" vert="horz"/>
          <a:lstStyle/>
          <a:p>
            <a:pPr>
              <a:defRPr/>
            </a:pPr>
            <a:endParaRPr lang="en-US"/>
          </a:p>
        </c:txPr>
        <c:crossAx val="405703696"/>
        <c:crossesAt val="42552"/>
        <c:crossBetween val="midCat"/>
        <c:majorUnit val="0.2"/>
      </c:valAx>
      <c:spPr>
        <a:noFill/>
        <a:ln w="25400">
          <a:noFill/>
          <a:prstDash val="solid"/>
        </a:ln>
      </c:spPr>
    </c:plotArea>
    <c:plotVisOnly val="1"/>
    <c:dispBlanksAs val="zero"/>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4934383202308"/>
          <c:y val="7.8847734380406834E-2"/>
          <c:w val="0.78891415248300312"/>
          <c:h val="0.74556375765529304"/>
        </c:manualLayout>
      </c:layout>
      <c:areaChart>
        <c:grouping val="standard"/>
        <c:varyColors val="0"/>
        <c:ser>
          <c:idx val="1"/>
          <c:order val="0"/>
          <c:tx>
            <c:strRef>
              <c:f>Sheet1!$B$1</c:f>
              <c:strCache>
                <c:ptCount val="1"/>
                <c:pt idx="0">
                  <c:v>Chinese Renminbi</c:v>
                </c:pt>
              </c:strCache>
            </c:strRef>
          </c:tx>
          <c:spPr>
            <a:solidFill>
              <a:srgbClr val="A1DBE4"/>
            </a:solidFill>
            <a:ln w="5750">
              <a:noFill/>
              <a:prstDash val="solid"/>
            </a:ln>
          </c:spPr>
          <c:cat>
            <c:numRef>
              <c:f>Sheet1!$A$2:$A$81</c:f>
              <c:numCache>
                <c:formatCode>m/d/yyyy</c:formatCode>
                <c:ptCount val="80"/>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pt idx="66">
                  <c:v>42552</c:v>
                </c:pt>
                <c:pt idx="67">
                  <c:v>42644</c:v>
                </c:pt>
                <c:pt idx="68">
                  <c:v>42736</c:v>
                </c:pt>
                <c:pt idx="69">
                  <c:v>42826</c:v>
                </c:pt>
                <c:pt idx="70">
                  <c:v>42917</c:v>
                </c:pt>
                <c:pt idx="71">
                  <c:v>43009</c:v>
                </c:pt>
                <c:pt idx="72">
                  <c:v>43101</c:v>
                </c:pt>
                <c:pt idx="73">
                  <c:v>43191</c:v>
                </c:pt>
                <c:pt idx="74">
                  <c:v>43282</c:v>
                </c:pt>
                <c:pt idx="75">
                  <c:v>43374</c:v>
                </c:pt>
              </c:numCache>
            </c:numRef>
          </c:cat>
          <c:val>
            <c:numRef>
              <c:f>Sheet1!$B$2:$B$81</c:f>
              <c:numCache>
                <c:formatCode>0.000</c:formatCode>
                <c:ptCount val="80"/>
                <c:pt idx="0">
                  <c:v>8.2786566666666666</c:v>
                </c:pt>
                <c:pt idx="1">
                  <c:v>8.2780666666666676</c:v>
                </c:pt>
                <c:pt idx="2">
                  <c:v>8.2791666666666668</c:v>
                </c:pt>
                <c:pt idx="3">
                  <c:v>8.2776666666666667</c:v>
                </c:pt>
                <c:pt idx="4">
                  <c:v>8.2773889393933331</c:v>
                </c:pt>
                <c:pt idx="5">
                  <c:v>8.277129192546667</c:v>
                </c:pt>
                <c:pt idx="6">
                  <c:v>8.2768934914357999</c:v>
                </c:pt>
                <c:pt idx="7">
                  <c:v>8.2768420909100016</c:v>
                </c:pt>
                <c:pt idx="8">
                  <c:v>8.2768133333333349</c:v>
                </c:pt>
                <c:pt idx="9">
                  <c:v>8.2770743333333332</c:v>
                </c:pt>
                <c:pt idx="10">
                  <c:v>8.2753856666666668</c:v>
                </c:pt>
                <c:pt idx="11">
                  <c:v>8.2759536666666698</c:v>
                </c:pt>
                <c:pt idx="12">
                  <c:v>8.2771346666666687</c:v>
                </c:pt>
                <c:pt idx="13">
                  <c:v>8.2770476666666664</c:v>
                </c:pt>
                <c:pt idx="14">
                  <c:v>8.2771400000000011</c:v>
                </c:pt>
                <c:pt idx="15">
                  <c:v>8.276898000000001</c:v>
                </c:pt>
                <c:pt idx="16">
                  <c:v>8.2770561851851809</c:v>
                </c:pt>
                <c:pt idx="17">
                  <c:v>8.2768746666666662</c:v>
                </c:pt>
                <c:pt idx="18">
                  <c:v>8.276671333333331</c:v>
                </c:pt>
                <c:pt idx="19">
                  <c:v>8.2764736666666661</c:v>
                </c:pt>
                <c:pt idx="20">
                  <c:v>8.2764716666666658</c:v>
                </c:pt>
                <c:pt idx="21">
                  <c:v>8.2764570000000006</c:v>
                </c:pt>
                <c:pt idx="22">
                  <c:v>8.138123545454544</c:v>
                </c:pt>
                <c:pt idx="23">
                  <c:v>8.0829347041847068</c:v>
                </c:pt>
                <c:pt idx="24">
                  <c:v>8.0500284519104053</c:v>
                </c:pt>
                <c:pt idx="25">
                  <c:v>8.0114252964426917</c:v>
                </c:pt>
                <c:pt idx="26">
                  <c:v>7.9654109730848859</c:v>
                </c:pt>
                <c:pt idx="27">
                  <c:v>7.8623484848484875</c:v>
                </c:pt>
                <c:pt idx="28">
                  <c:v>7.7590838339920962</c:v>
                </c:pt>
                <c:pt idx="29">
                  <c:v>7.6779329158040035</c:v>
                </c:pt>
                <c:pt idx="30">
                  <c:v>7.5569523913043479</c:v>
                </c:pt>
                <c:pt idx="31">
                  <c:v>7.4306657663592475</c:v>
                </c:pt>
                <c:pt idx="32">
                  <c:v>7.160478191856452</c:v>
                </c:pt>
                <c:pt idx="33">
                  <c:v>6.9568177489177492</c:v>
                </c:pt>
                <c:pt idx="34">
                  <c:v>6.8420563429324295</c:v>
                </c:pt>
                <c:pt idx="35">
                  <c:v>6.8401527536231903</c:v>
                </c:pt>
                <c:pt idx="36">
                  <c:v>6.8359137878787868</c:v>
                </c:pt>
                <c:pt idx="37">
                  <c:v>6.8300225108225137</c:v>
                </c:pt>
                <c:pt idx="38">
                  <c:v>6.830888816738816</c:v>
                </c:pt>
                <c:pt idx="39">
                  <c:v>6.8274012234142667</c:v>
                </c:pt>
                <c:pt idx="40">
                  <c:v>6.8275177380357377</c:v>
                </c:pt>
                <c:pt idx="41">
                  <c:v>6.8241434827613681</c:v>
                </c:pt>
                <c:pt idx="42">
                  <c:v>6.7692772701548645</c:v>
                </c:pt>
                <c:pt idx="43">
                  <c:v>6.65604314921542</c:v>
                </c:pt>
                <c:pt idx="44">
                  <c:v>6.5820181664487327</c:v>
                </c:pt>
                <c:pt idx="45">
                  <c:v>6.4993439492749934</c:v>
                </c:pt>
                <c:pt idx="46">
                  <c:v>6.4176131849743232</c:v>
                </c:pt>
                <c:pt idx="47">
                  <c:v>6.3553457619388185</c:v>
                </c:pt>
                <c:pt idx="48">
                  <c:v>6.3083841818698092</c:v>
                </c:pt>
                <c:pt idx="49">
                  <c:v>6.3265679855272126</c:v>
                </c:pt>
                <c:pt idx="50">
                  <c:v>6.3510433715093937</c:v>
                </c:pt>
                <c:pt idx="51">
                  <c:v>6.2484638114575732</c:v>
                </c:pt>
                <c:pt idx="52">
                  <c:v>6.2249920694499661</c:v>
                </c:pt>
                <c:pt idx="53">
                  <c:v>6.1532316916150629</c:v>
                </c:pt>
                <c:pt idx="54">
                  <c:v>6.1252565742877412</c:v>
                </c:pt>
                <c:pt idx="55">
                  <c:v>6.0908484645188778</c:v>
                </c:pt>
                <c:pt idx="56">
                  <c:v>6.1021932244794206</c:v>
                </c:pt>
                <c:pt idx="57">
                  <c:v>6.2313749804986607</c:v>
                </c:pt>
                <c:pt idx="58">
                  <c:v>6.1648403375051455</c:v>
                </c:pt>
                <c:pt idx="59">
                  <c:v>6.1475488676700998</c:v>
                </c:pt>
                <c:pt idx="60">
                  <c:v>6.2368920162794579</c:v>
                </c:pt>
                <c:pt idx="61">
                  <c:v>6.2039970377399865</c:v>
                </c:pt>
                <c:pt idx="62">
                  <c:v>6.3054910576714391</c:v>
                </c:pt>
                <c:pt idx="63">
                  <c:v>6.3914763321337169</c:v>
                </c:pt>
                <c:pt idx="64">
                  <c:v>6.5479546364541488</c:v>
                </c:pt>
                <c:pt idx="65">
                  <c:v>6.5373494785630015</c:v>
                </c:pt>
                <c:pt idx="66">
                  <c:v>6.6727341424077293</c:v>
                </c:pt>
                <c:pt idx="67">
                  <c:v>6.773367691597139</c:v>
                </c:pt>
                <c:pt idx="68">
                  <c:v>6.8232253169688928</c:v>
                </c:pt>
                <c:pt idx="69">
                  <c:v>6.8525125429713221</c:v>
                </c:pt>
                <c:pt idx="70">
                  <c:v>6.8860846182368061</c:v>
                </c:pt>
                <c:pt idx="71">
                  <c:v>6.9245928307854312</c:v>
                </c:pt>
                <c:pt idx="72">
                  <c:v>6.9672488878939935</c:v>
                </c:pt>
                <c:pt idx="73">
                  <c:v>7.0106827177059756</c:v>
                </c:pt>
                <c:pt idx="74">
                  <c:v>7.0543873140145337</c:v>
                </c:pt>
                <c:pt idx="75">
                  <c:v>7.0983643647780124</c:v>
                </c:pt>
              </c:numCache>
            </c:numRef>
          </c:val>
        </c:ser>
        <c:dLbls>
          <c:showLegendKey val="0"/>
          <c:showVal val="0"/>
          <c:showCatName val="0"/>
          <c:showSerName val="0"/>
          <c:showPercent val="0"/>
          <c:showBubbleSize val="0"/>
        </c:dLbls>
        <c:axId val="407501072"/>
        <c:axId val="407501632"/>
      </c:areaChart>
      <c:dateAx>
        <c:axId val="407501072"/>
        <c:scaling>
          <c:orientation val="minMax"/>
        </c:scaling>
        <c:delete val="0"/>
        <c:axPos val="b"/>
        <c:numFmt formatCode="yyyy" sourceLinked="0"/>
        <c:majorTickMark val="out"/>
        <c:minorTickMark val="out"/>
        <c:tickLblPos val="nextTo"/>
        <c:spPr>
          <a:ln w="1438">
            <a:solidFill>
              <a:schemeClr val="tx1"/>
            </a:solidFill>
            <a:prstDash val="solid"/>
          </a:ln>
        </c:spPr>
        <c:txPr>
          <a:bodyPr rot="0" vert="horz"/>
          <a:lstStyle/>
          <a:p>
            <a:pPr>
              <a:defRPr/>
            </a:pPr>
            <a:endParaRPr lang="en-US"/>
          </a:p>
        </c:txPr>
        <c:crossAx val="407501632"/>
        <c:crosses val="autoZero"/>
        <c:auto val="1"/>
        <c:lblOffset val="100"/>
        <c:baseTimeUnit val="months"/>
        <c:majorUnit val="3"/>
        <c:majorTimeUnit val="years"/>
        <c:minorUnit val="1"/>
        <c:minorTimeUnit val="years"/>
      </c:dateAx>
      <c:valAx>
        <c:axId val="407501632"/>
        <c:scaling>
          <c:orientation val="minMax"/>
          <c:max val="9"/>
          <c:min val="4"/>
        </c:scaling>
        <c:delete val="0"/>
        <c:axPos val="l"/>
        <c:majorGridlines>
          <c:spPr>
            <a:ln w="1438">
              <a:solidFill>
                <a:schemeClr val="tx1"/>
              </a:solidFill>
              <a:prstDash val="solid"/>
            </a:ln>
          </c:spPr>
        </c:majorGridlines>
        <c:numFmt formatCode="0" sourceLinked="0"/>
        <c:majorTickMark val="none"/>
        <c:minorTickMark val="none"/>
        <c:tickLblPos val="low"/>
        <c:spPr>
          <a:ln w="1438">
            <a:solidFill>
              <a:schemeClr val="tx1"/>
            </a:solidFill>
            <a:prstDash val="solid"/>
          </a:ln>
        </c:spPr>
        <c:txPr>
          <a:bodyPr rot="0" vert="horz"/>
          <a:lstStyle/>
          <a:p>
            <a:pPr>
              <a:defRPr/>
            </a:pPr>
            <a:endParaRPr lang="en-US"/>
          </a:p>
        </c:txPr>
        <c:crossAx val="407501072"/>
        <c:crossesAt val="42552"/>
        <c:crossBetween val="midCat"/>
        <c:majorUnit val="1"/>
      </c:valAx>
      <c:spPr>
        <a:noFill/>
        <a:ln w="25400">
          <a:noFill/>
          <a:prstDash val="solid"/>
        </a:ln>
      </c:spPr>
    </c:plotArea>
    <c:plotVisOnly val="1"/>
    <c:dispBlanksAs val="zero"/>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4668831345786"/>
          <c:y val="8.1866251093613326E-2"/>
          <c:w val="0.81427194672290049"/>
          <c:h val="0.74307852143482378"/>
        </c:manualLayout>
      </c:layout>
      <c:areaChart>
        <c:grouping val="standard"/>
        <c:varyColors val="0"/>
        <c:ser>
          <c:idx val="0"/>
          <c:order val="0"/>
          <c:tx>
            <c:strRef>
              <c:f>Sheet1!$B$1</c:f>
              <c:strCache>
                <c:ptCount val="1"/>
                <c:pt idx="0">
                  <c:v>yen</c:v>
                </c:pt>
              </c:strCache>
            </c:strRef>
          </c:tx>
          <c:spPr>
            <a:solidFill>
              <a:srgbClr val="F04E23"/>
            </a:solidFill>
            <a:ln w="5920">
              <a:noFill/>
              <a:prstDash val="solid"/>
            </a:ln>
          </c:spPr>
          <c:cat>
            <c:numRef>
              <c:f>Sheet1!$A$2:$A$81</c:f>
              <c:numCache>
                <c:formatCode>m/d/yyyy</c:formatCode>
                <c:ptCount val="80"/>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pt idx="66">
                  <c:v>42552</c:v>
                </c:pt>
                <c:pt idx="67">
                  <c:v>42644</c:v>
                </c:pt>
                <c:pt idx="68">
                  <c:v>42736</c:v>
                </c:pt>
                <c:pt idx="69">
                  <c:v>42826</c:v>
                </c:pt>
                <c:pt idx="70">
                  <c:v>42917</c:v>
                </c:pt>
                <c:pt idx="71">
                  <c:v>43009</c:v>
                </c:pt>
                <c:pt idx="72">
                  <c:v>43101</c:v>
                </c:pt>
                <c:pt idx="73">
                  <c:v>43191</c:v>
                </c:pt>
                <c:pt idx="74">
                  <c:v>43282</c:v>
                </c:pt>
                <c:pt idx="75">
                  <c:v>43374</c:v>
                </c:pt>
              </c:numCache>
            </c:numRef>
          </c:cat>
          <c:val>
            <c:numRef>
              <c:f>Sheet1!$B$2:$B$81</c:f>
              <c:numCache>
                <c:formatCode>0.00</c:formatCode>
                <c:ptCount val="80"/>
                <c:pt idx="0">
                  <c:v>107.06</c:v>
                </c:pt>
                <c:pt idx="1">
                  <c:v>106.60733333333332</c:v>
                </c:pt>
                <c:pt idx="2">
                  <c:v>107.574</c:v>
                </c:pt>
                <c:pt idx="3">
                  <c:v>109.82100000000001</c:v>
                </c:pt>
                <c:pt idx="4">
                  <c:v>118.08533333333332</c:v>
                </c:pt>
                <c:pt idx="5">
                  <c:v>122.637</c:v>
                </c:pt>
                <c:pt idx="6">
                  <c:v>121.7436666666667</c:v>
                </c:pt>
                <c:pt idx="7">
                  <c:v>123.649</c:v>
                </c:pt>
                <c:pt idx="8">
                  <c:v>132.45966666666664</c:v>
                </c:pt>
                <c:pt idx="9">
                  <c:v>127.05133333333332</c:v>
                </c:pt>
                <c:pt idx="10">
                  <c:v>119.14633333333335</c:v>
                </c:pt>
                <c:pt idx="11">
                  <c:v>122.895</c:v>
                </c:pt>
                <c:pt idx="12">
                  <c:v>118.82133333333334</c:v>
                </c:pt>
                <c:pt idx="13">
                  <c:v>118.43966666666668</c:v>
                </c:pt>
                <c:pt idx="14">
                  <c:v>117.56966666666666</c:v>
                </c:pt>
                <c:pt idx="15">
                  <c:v>108.90400000000001</c:v>
                </c:pt>
                <c:pt idx="16">
                  <c:v>107.22766666666666</c:v>
                </c:pt>
                <c:pt idx="17">
                  <c:v>109.74766666666667</c:v>
                </c:pt>
                <c:pt idx="18">
                  <c:v>109.90899999999999</c:v>
                </c:pt>
                <c:pt idx="19">
                  <c:v>105.88566666666667</c:v>
                </c:pt>
                <c:pt idx="20">
                  <c:v>104.71266666666666</c:v>
                </c:pt>
                <c:pt idx="21">
                  <c:v>107.63499999999999</c:v>
                </c:pt>
                <c:pt idx="22">
                  <c:v>111.23833333333333</c:v>
                </c:pt>
                <c:pt idx="23">
                  <c:v>117.28766666666668</c:v>
                </c:pt>
                <c:pt idx="24">
                  <c:v>116.88333333333331</c:v>
                </c:pt>
                <c:pt idx="25">
                  <c:v>114.41566666666667</c:v>
                </c:pt>
                <c:pt idx="26">
                  <c:v>116.18700000000001</c:v>
                </c:pt>
                <c:pt idx="27">
                  <c:v>117.71166666666667</c:v>
                </c:pt>
                <c:pt idx="28">
                  <c:v>119.43333333333334</c:v>
                </c:pt>
                <c:pt idx="29">
                  <c:v>120.73933333333332</c:v>
                </c:pt>
                <c:pt idx="30">
                  <c:v>117.776</c:v>
                </c:pt>
                <c:pt idx="31">
                  <c:v>113.06533333333333</c:v>
                </c:pt>
                <c:pt idx="32">
                  <c:v>105.20366666666666</c:v>
                </c:pt>
                <c:pt idx="33">
                  <c:v>104.51100000000002</c:v>
                </c:pt>
                <c:pt idx="34">
                  <c:v>107.61333333333332</c:v>
                </c:pt>
                <c:pt idx="35">
                  <c:v>96.110599999999977</c:v>
                </c:pt>
                <c:pt idx="36">
                  <c:v>93.716099999999997</c:v>
                </c:pt>
                <c:pt idx="37">
                  <c:v>97.275000000000006</c:v>
                </c:pt>
                <c:pt idx="38">
                  <c:v>93.609066666666649</c:v>
                </c:pt>
                <c:pt idx="39">
                  <c:v>89.680166666666651</c:v>
                </c:pt>
                <c:pt idx="40">
                  <c:v>90.653433333333325</c:v>
                </c:pt>
                <c:pt idx="41">
                  <c:v>92.021266666666676</c:v>
                </c:pt>
                <c:pt idx="42">
                  <c:v>85.855299999999986</c:v>
                </c:pt>
                <c:pt idx="43">
                  <c:v>82.589500000000001</c:v>
                </c:pt>
                <c:pt idx="44">
                  <c:v>82.316826166666658</c:v>
                </c:pt>
                <c:pt idx="45">
                  <c:v>81.697325366666647</c:v>
                </c:pt>
                <c:pt idx="46">
                  <c:v>77.840956533333312</c:v>
                </c:pt>
                <c:pt idx="47">
                  <c:v>77.38930160000001</c:v>
                </c:pt>
                <c:pt idx="48">
                  <c:v>79.283842933333318</c:v>
                </c:pt>
                <c:pt idx="49">
                  <c:v>80.171261899999976</c:v>
                </c:pt>
                <c:pt idx="50">
                  <c:v>78.619313500000004</c:v>
                </c:pt>
                <c:pt idx="51">
                  <c:v>81.161408466666657</c:v>
                </c:pt>
                <c:pt idx="52">
                  <c:v>92.381377200000003</c:v>
                </c:pt>
                <c:pt idx="53">
                  <c:v>98.739190599999986</c:v>
                </c:pt>
                <c:pt idx="54">
                  <c:v>98.939992033333311</c:v>
                </c:pt>
                <c:pt idx="55">
                  <c:v>100.44695453333335</c:v>
                </c:pt>
                <c:pt idx="56">
                  <c:v>102.77995600000001</c:v>
                </c:pt>
                <c:pt idx="57">
                  <c:v>102.13606366666666</c:v>
                </c:pt>
                <c:pt idx="58">
                  <c:v>103.92315366666669</c:v>
                </c:pt>
                <c:pt idx="59">
                  <c:v>114.56042833333332</c:v>
                </c:pt>
                <c:pt idx="60">
                  <c:v>119.06543066666666</c:v>
                </c:pt>
                <c:pt idx="61">
                  <c:v>121.34684499999999</c:v>
                </c:pt>
                <c:pt idx="62">
                  <c:v>122.228415</c:v>
                </c:pt>
                <c:pt idx="63">
                  <c:v>121.48152899999999</c:v>
                </c:pt>
                <c:pt idx="64">
                  <c:v>115.44767800000001</c:v>
                </c:pt>
                <c:pt idx="65">
                  <c:v>108.17435166666665</c:v>
                </c:pt>
                <c:pt idx="66">
                  <c:v>101.86800000000001</c:v>
                </c:pt>
                <c:pt idx="67">
                  <c:v>102.03000000000002</c:v>
                </c:pt>
                <c:pt idx="68">
                  <c:v>103.08</c:v>
                </c:pt>
                <c:pt idx="69">
                  <c:v>105.04</c:v>
                </c:pt>
                <c:pt idx="70">
                  <c:v>107.62666666666667</c:v>
                </c:pt>
                <c:pt idx="71">
                  <c:v>109.81666666666666</c:v>
                </c:pt>
                <c:pt idx="72">
                  <c:v>111.72333333333333</c:v>
                </c:pt>
                <c:pt idx="73">
                  <c:v>112.97333333333333</c:v>
                </c:pt>
                <c:pt idx="74">
                  <c:v>112.76666666666668</c:v>
                </c:pt>
                <c:pt idx="75">
                  <c:v>111.21000000000001</c:v>
                </c:pt>
              </c:numCache>
            </c:numRef>
          </c:val>
        </c:ser>
        <c:dLbls>
          <c:showLegendKey val="0"/>
          <c:showVal val="0"/>
          <c:showCatName val="0"/>
          <c:showSerName val="0"/>
          <c:showPercent val="0"/>
          <c:showBubbleSize val="0"/>
        </c:dLbls>
        <c:axId val="407503872"/>
        <c:axId val="407504432"/>
      </c:areaChart>
      <c:dateAx>
        <c:axId val="407503872"/>
        <c:scaling>
          <c:orientation val="minMax"/>
        </c:scaling>
        <c:delete val="0"/>
        <c:axPos val="b"/>
        <c:numFmt formatCode="yyyy" sourceLinked="0"/>
        <c:majorTickMark val="out"/>
        <c:minorTickMark val="out"/>
        <c:tickLblPos val="nextTo"/>
        <c:spPr>
          <a:ln w="1480">
            <a:solidFill>
              <a:schemeClr val="tx1"/>
            </a:solidFill>
            <a:prstDash val="solid"/>
          </a:ln>
        </c:spPr>
        <c:txPr>
          <a:bodyPr rot="0" vert="horz"/>
          <a:lstStyle/>
          <a:p>
            <a:pPr>
              <a:defRPr/>
            </a:pPr>
            <a:endParaRPr lang="en-US"/>
          </a:p>
        </c:txPr>
        <c:crossAx val="407504432"/>
        <c:crosses val="autoZero"/>
        <c:auto val="0"/>
        <c:lblOffset val="100"/>
        <c:baseTimeUnit val="months"/>
        <c:majorUnit val="3"/>
        <c:majorTimeUnit val="years"/>
        <c:minorUnit val="1"/>
        <c:minorTimeUnit val="years"/>
      </c:dateAx>
      <c:valAx>
        <c:axId val="407504432"/>
        <c:scaling>
          <c:orientation val="minMax"/>
          <c:max val="140"/>
          <c:min val="40"/>
        </c:scaling>
        <c:delete val="0"/>
        <c:axPos val="l"/>
        <c:majorGridlines>
          <c:spPr>
            <a:ln w="1480">
              <a:solidFill>
                <a:schemeClr val="tx1"/>
              </a:solidFill>
              <a:prstDash val="solid"/>
            </a:ln>
          </c:spPr>
        </c:majorGridlines>
        <c:numFmt formatCode="General" sourceLinked="0"/>
        <c:majorTickMark val="none"/>
        <c:minorTickMark val="none"/>
        <c:tickLblPos val="low"/>
        <c:spPr>
          <a:ln w="1480">
            <a:solidFill>
              <a:schemeClr val="tx1"/>
            </a:solidFill>
            <a:prstDash val="solid"/>
          </a:ln>
        </c:spPr>
        <c:txPr>
          <a:bodyPr rot="0" vert="horz"/>
          <a:lstStyle/>
          <a:p>
            <a:pPr>
              <a:defRPr/>
            </a:pPr>
            <a:endParaRPr lang="en-US"/>
          </a:p>
        </c:txPr>
        <c:crossAx val="407503872"/>
        <c:crossesAt val="42552"/>
        <c:crossBetween val="midCat"/>
        <c:majorUnit val="20"/>
      </c:valAx>
      <c:spPr>
        <a:noFill/>
        <a:ln w="25400">
          <a:noFill/>
          <a:prstDash val="solid"/>
        </a:ln>
      </c:spPr>
    </c:plotArea>
    <c:plotVisOnly val="1"/>
    <c:dispBlanksAs val="zero"/>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60668252120019"/>
          <c:y val="4.3956309999814869E-2"/>
          <c:w val="0.87433115246311177"/>
          <c:h val="0.76444819573750789"/>
        </c:manualLayout>
      </c:layout>
      <c:lineChart>
        <c:grouping val="standard"/>
        <c:varyColors val="0"/>
        <c:ser>
          <c:idx val="1"/>
          <c:order val="0"/>
          <c:tx>
            <c:strRef>
              <c:f>Sheet1!$B$1</c:f>
              <c:strCache>
                <c:ptCount val="1"/>
                <c:pt idx="0">
                  <c:v>USD/Euro</c:v>
                </c:pt>
              </c:strCache>
            </c:strRef>
          </c:tx>
          <c:spPr>
            <a:ln>
              <a:solidFill>
                <a:srgbClr val="C84623"/>
              </a:solidFill>
            </a:ln>
          </c:spPr>
          <c:marker>
            <c:symbol val="none"/>
          </c:marker>
          <c:cat>
            <c:numRef>
              <c:f>Sheet1!$A$2:$A$61</c:f>
              <c:numCache>
                <c:formatCode>m/d/yyyy</c:formatCode>
                <c:ptCount val="60"/>
                <c:pt idx="0">
                  <c:v>38718</c:v>
                </c:pt>
                <c:pt idx="1">
                  <c:v>38808</c:v>
                </c:pt>
                <c:pt idx="2">
                  <c:v>38899</c:v>
                </c:pt>
                <c:pt idx="3">
                  <c:v>38991</c:v>
                </c:pt>
                <c:pt idx="4">
                  <c:v>39083</c:v>
                </c:pt>
                <c:pt idx="5">
                  <c:v>39173</c:v>
                </c:pt>
                <c:pt idx="6">
                  <c:v>39264</c:v>
                </c:pt>
                <c:pt idx="7">
                  <c:v>39356</c:v>
                </c:pt>
                <c:pt idx="8">
                  <c:v>39448</c:v>
                </c:pt>
                <c:pt idx="9">
                  <c:v>39539</c:v>
                </c:pt>
                <c:pt idx="10">
                  <c:v>39630</c:v>
                </c:pt>
                <c:pt idx="11">
                  <c:v>39722</c:v>
                </c:pt>
                <c:pt idx="12">
                  <c:v>39814</c:v>
                </c:pt>
                <c:pt idx="13">
                  <c:v>39904</c:v>
                </c:pt>
                <c:pt idx="14">
                  <c:v>39995</c:v>
                </c:pt>
                <c:pt idx="15">
                  <c:v>40087</c:v>
                </c:pt>
                <c:pt idx="16">
                  <c:v>40179</c:v>
                </c:pt>
                <c:pt idx="17">
                  <c:v>40269</c:v>
                </c:pt>
                <c:pt idx="18">
                  <c:v>40360</c:v>
                </c:pt>
                <c:pt idx="19">
                  <c:v>40452</c:v>
                </c:pt>
                <c:pt idx="20">
                  <c:v>40544</c:v>
                </c:pt>
                <c:pt idx="21">
                  <c:v>40634</c:v>
                </c:pt>
                <c:pt idx="22">
                  <c:v>40725</c:v>
                </c:pt>
                <c:pt idx="23">
                  <c:v>40817</c:v>
                </c:pt>
                <c:pt idx="24">
                  <c:v>40909</c:v>
                </c:pt>
                <c:pt idx="25">
                  <c:v>41000</c:v>
                </c:pt>
                <c:pt idx="26">
                  <c:v>41091</c:v>
                </c:pt>
                <c:pt idx="27">
                  <c:v>41183</c:v>
                </c:pt>
                <c:pt idx="28">
                  <c:v>41275</c:v>
                </c:pt>
                <c:pt idx="29">
                  <c:v>41365</c:v>
                </c:pt>
                <c:pt idx="30">
                  <c:v>41456</c:v>
                </c:pt>
                <c:pt idx="31">
                  <c:v>41548</c:v>
                </c:pt>
                <c:pt idx="32">
                  <c:v>41640</c:v>
                </c:pt>
                <c:pt idx="33">
                  <c:v>41730</c:v>
                </c:pt>
                <c:pt idx="34">
                  <c:v>41821</c:v>
                </c:pt>
                <c:pt idx="35">
                  <c:v>41913</c:v>
                </c:pt>
                <c:pt idx="36">
                  <c:v>42005</c:v>
                </c:pt>
                <c:pt idx="37">
                  <c:v>42095</c:v>
                </c:pt>
                <c:pt idx="38">
                  <c:v>42186</c:v>
                </c:pt>
                <c:pt idx="39">
                  <c:v>42278</c:v>
                </c:pt>
                <c:pt idx="40">
                  <c:v>42370</c:v>
                </c:pt>
                <c:pt idx="41">
                  <c:v>42461</c:v>
                </c:pt>
                <c:pt idx="42">
                  <c:v>42552</c:v>
                </c:pt>
                <c:pt idx="43">
                  <c:v>42644</c:v>
                </c:pt>
                <c:pt idx="44">
                  <c:v>42736</c:v>
                </c:pt>
                <c:pt idx="45">
                  <c:v>42826</c:v>
                </c:pt>
                <c:pt idx="46">
                  <c:v>42917</c:v>
                </c:pt>
                <c:pt idx="47">
                  <c:v>43009</c:v>
                </c:pt>
                <c:pt idx="48">
                  <c:v>43101</c:v>
                </c:pt>
                <c:pt idx="49">
                  <c:v>43191</c:v>
                </c:pt>
                <c:pt idx="50">
                  <c:v>43282</c:v>
                </c:pt>
                <c:pt idx="51">
                  <c:v>43374</c:v>
                </c:pt>
                <c:pt idx="52">
                  <c:v>43466</c:v>
                </c:pt>
                <c:pt idx="53">
                  <c:v>43556</c:v>
                </c:pt>
                <c:pt idx="54">
                  <c:v>43647</c:v>
                </c:pt>
                <c:pt idx="55">
                  <c:v>43739</c:v>
                </c:pt>
                <c:pt idx="56">
                  <c:v>43831</c:v>
                </c:pt>
                <c:pt idx="57">
                  <c:v>43922</c:v>
                </c:pt>
                <c:pt idx="58">
                  <c:v>44013</c:v>
                </c:pt>
                <c:pt idx="59">
                  <c:v>44105</c:v>
                </c:pt>
              </c:numCache>
            </c:numRef>
          </c:cat>
          <c:val>
            <c:numRef>
              <c:f>Sheet1!$B$2:$B$61</c:f>
              <c:numCache>
                <c:formatCode>0.000</c:formatCode>
                <c:ptCount val="60"/>
                <c:pt idx="0">
                  <c:v>1.202</c:v>
                </c:pt>
                <c:pt idx="1">
                  <c:v>1.256</c:v>
                </c:pt>
                <c:pt idx="2">
                  <c:v>1.274</c:v>
                </c:pt>
                <c:pt idx="3">
                  <c:v>1.29</c:v>
                </c:pt>
                <c:pt idx="4">
                  <c:v>1.31</c:v>
                </c:pt>
                <c:pt idx="5">
                  <c:v>1.3480000000000001</c:v>
                </c:pt>
                <c:pt idx="6">
                  <c:v>1.347</c:v>
                </c:pt>
                <c:pt idx="7">
                  <c:v>1.4489999999999998</c:v>
                </c:pt>
                <c:pt idx="8">
                  <c:v>1.5</c:v>
                </c:pt>
                <c:pt idx="9">
                  <c:v>1.5620000000000001</c:v>
                </c:pt>
                <c:pt idx="10">
                  <c:v>1.504</c:v>
                </c:pt>
                <c:pt idx="11">
                  <c:v>1.3169999999999997</c:v>
                </c:pt>
                <c:pt idx="12">
                  <c:v>1.302</c:v>
                </c:pt>
                <c:pt idx="13">
                  <c:v>1.3620000000000001</c:v>
                </c:pt>
                <c:pt idx="14">
                  <c:v>1.4309999999999998</c:v>
                </c:pt>
                <c:pt idx="15">
                  <c:v>1.478</c:v>
                </c:pt>
                <c:pt idx="16">
                  <c:v>1.3839999999999997</c:v>
                </c:pt>
                <c:pt idx="17">
                  <c:v>1.2729999999999997</c:v>
                </c:pt>
                <c:pt idx="18">
                  <c:v>1.2909999999999997</c:v>
                </c:pt>
                <c:pt idx="19">
                  <c:v>1.359</c:v>
                </c:pt>
                <c:pt idx="20">
                  <c:v>1.367</c:v>
                </c:pt>
                <c:pt idx="21">
                  <c:v>1.4389999999999998</c:v>
                </c:pt>
                <c:pt idx="22">
                  <c:v>1.4129999999999998</c:v>
                </c:pt>
                <c:pt idx="23">
                  <c:v>1.3480000000000001</c:v>
                </c:pt>
                <c:pt idx="24">
                  <c:v>1.3109999999999997</c:v>
                </c:pt>
                <c:pt idx="25">
                  <c:v>1.2829999999999997</c:v>
                </c:pt>
                <c:pt idx="26">
                  <c:v>1.2509999999999997</c:v>
                </c:pt>
                <c:pt idx="27">
                  <c:v>1.2969999999999997</c:v>
                </c:pt>
                <c:pt idx="28">
                  <c:v>1.32</c:v>
                </c:pt>
                <c:pt idx="29">
                  <c:v>1.3069999999999997</c:v>
                </c:pt>
                <c:pt idx="30">
                  <c:v>1.325</c:v>
                </c:pt>
                <c:pt idx="31">
                  <c:v>1.361</c:v>
                </c:pt>
                <c:pt idx="32">
                  <c:v>1.37</c:v>
                </c:pt>
                <c:pt idx="33">
                  <c:v>1.371</c:v>
                </c:pt>
                <c:pt idx="34">
                  <c:v>1.325</c:v>
                </c:pt>
                <c:pt idx="35">
                  <c:v>1.2489999999999999</c:v>
                </c:pt>
                <c:pt idx="36">
                  <c:v>1.127</c:v>
                </c:pt>
                <c:pt idx="37">
                  <c:v>1.105</c:v>
                </c:pt>
                <c:pt idx="38">
                  <c:v>1.1120000000000001</c:v>
                </c:pt>
                <c:pt idx="39">
                  <c:v>1.095</c:v>
                </c:pt>
                <c:pt idx="40">
                  <c:v>1.1020000000000001</c:v>
                </c:pt>
                <c:pt idx="41">
                  <c:v>1.129</c:v>
                </c:pt>
                <c:pt idx="42">
                  <c:v>1.0980000000000001</c:v>
                </c:pt>
                <c:pt idx="43">
                  <c:v>1.052</c:v>
                </c:pt>
                <c:pt idx="44">
                  <c:v>1.04</c:v>
                </c:pt>
                <c:pt idx="45">
                  <c:v>1.048</c:v>
                </c:pt>
                <c:pt idx="46">
                  <c:v>1.0620000000000001</c:v>
                </c:pt>
                <c:pt idx="47">
                  <c:v>1.077</c:v>
                </c:pt>
                <c:pt idx="48">
                  <c:v>1.0920000000000001</c:v>
                </c:pt>
                <c:pt idx="49">
                  <c:v>1.107</c:v>
                </c:pt>
                <c:pt idx="50">
                  <c:v>1.1220000000000001</c:v>
                </c:pt>
                <c:pt idx="51">
                  <c:v>1.137</c:v>
                </c:pt>
                <c:pt idx="52">
                  <c:v>1.1519999999999997</c:v>
                </c:pt>
                <c:pt idx="53">
                  <c:v>1.167</c:v>
                </c:pt>
                <c:pt idx="54">
                  <c:v>1.1819999999999997</c:v>
                </c:pt>
                <c:pt idx="55">
                  <c:v>1.1950000000000001</c:v>
                </c:pt>
                <c:pt idx="56">
                  <c:v>1.2049999999999998</c:v>
                </c:pt>
                <c:pt idx="57">
                  <c:v>1.2149999999999999</c:v>
                </c:pt>
                <c:pt idx="58">
                  <c:v>1.2249999999999999</c:v>
                </c:pt>
                <c:pt idx="59">
                  <c:v>1.2349999999999999</c:v>
                </c:pt>
              </c:numCache>
            </c:numRef>
          </c:val>
          <c:smooth val="0"/>
        </c:ser>
        <c:dLbls>
          <c:showLegendKey val="0"/>
          <c:showVal val="0"/>
          <c:showCatName val="0"/>
          <c:showSerName val="0"/>
          <c:showPercent val="0"/>
          <c:showBubbleSize val="0"/>
        </c:dLbls>
        <c:smooth val="0"/>
        <c:axId val="407954224"/>
        <c:axId val="407954784"/>
      </c:lineChart>
      <c:dateAx>
        <c:axId val="407954224"/>
        <c:scaling>
          <c:orientation val="minMax"/>
        </c:scaling>
        <c:delete val="0"/>
        <c:axPos val="b"/>
        <c:numFmt formatCode="yyyy" sourceLinked="0"/>
        <c:majorTickMark val="out"/>
        <c:minorTickMark val="out"/>
        <c:tickLblPos val="nextTo"/>
        <c:spPr>
          <a:ln w="3177">
            <a:solidFill>
              <a:schemeClr val="tx1"/>
            </a:solidFill>
            <a:prstDash val="solid"/>
          </a:ln>
        </c:spPr>
        <c:txPr>
          <a:bodyPr rot="0" vert="horz"/>
          <a:lstStyle/>
          <a:p>
            <a:pPr>
              <a:defRPr/>
            </a:pPr>
            <a:endParaRPr lang="en-US"/>
          </a:p>
        </c:txPr>
        <c:crossAx val="407954784"/>
        <c:crosses val="autoZero"/>
        <c:auto val="0"/>
        <c:lblOffset val="100"/>
        <c:baseTimeUnit val="months"/>
        <c:majorUnit val="2"/>
        <c:majorTimeUnit val="years"/>
        <c:minorUnit val="1"/>
        <c:minorTimeUnit val="years"/>
      </c:dateAx>
      <c:valAx>
        <c:axId val="407954784"/>
        <c:scaling>
          <c:orientation val="minMax"/>
          <c:min val="1"/>
        </c:scaling>
        <c:delete val="0"/>
        <c:axPos val="l"/>
        <c:majorGridlines>
          <c:spPr>
            <a:ln w="3177">
              <a:solidFill>
                <a:schemeClr val="tx1"/>
              </a:solidFill>
              <a:prstDash val="solid"/>
            </a:ln>
          </c:spPr>
        </c:majorGridlines>
        <c:title>
          <c:tx>
            <c:rich>
              <a:bodyPr rot="-5400000" vert="horz"/>
              <a:lstStyle/>
              <a:p>
                <a:pPr>
                  <a:defRPr b="1"/>
                </a:pPr>
                <a:r>
                  <a:rPr lang="en-US" b="1" dirty="0" smtClean="0"/>
                  <a:t>US dollar/euro, quarterly average</a:t>
                </a:r>
                <a:endParaRPr lang="en-US" b="1" dirty="0"/>
              </a:p>
            </c:rich>
          </c:tx>
          <c:layout>
            <c:manualLayout>
              <c:xMode val="edge"/>
              <c:yMode val="edge"/>
              <c:x val="6.8461736614454328E-3"/>
              <c:y val="6.012858882012783E-2"/>
            </c:manualLayout>
          </c:layout>
          <c:overlay val="0"/>
        </c:title>
        <c:numFmt formatCode="0.0" sourceLinked="0"/>
        <c:majorTickMark val="out"/>
        <c:minorTickMark val="none"/>
        <c:tickLblPos val="low"/>
        <c:spPr>
          <a:ln w="3177">
            <a:solidFill>
              <a:schemeClr val="tx1"/>
            </a:solidFill>
            <a:prstDash val="solid"/>
          </a:ln>
        </c:spPr>
        <c:txPr>
          <a:bodyPr rot="0" vert="horz"/>
          <a:lstStyle/>
          <a:p>
            <a:pPr>
              <a:defRPr/>
            </a:pPr>
            <a:endParaRPr lang="en-US"/>
          </a:p>
        </c:txPr>
        <c:crossAx val="407954224"/>
        <c:crossesAt val="42552"/>
        <c:crossBetween val="between"/>
      </c:valAx>
      <c:spPr>
        <a:solidFill>
          <a:srgbClr val="FFFFFF"/>
        </a:solidFill>
        <a:ln w="25418">
          <a:noFill/>
          <a:prstDash val="solid"/>
        </a:ln>
      </c:spPr>
    </c:plotArea>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247638890192402E-2"/>
          <c:y val="3.5343380256266696E-2"/>
          <c:w val="0.89308657763487231"/>
          <c:h val="0.74739441011132679"/>
        </c:manualLayout>
      </c:layout>
      <c:barChart>
        <c:barDir val="col"/>
        <c:grouping val="clustered"/>
        <c:varyColors val="0"/>
        <c:ser>
          <c:idx val="0"/>
          <c:order val="0"/>
          <c:tx>
            <c:strRef>
              <c:f>Sheet1!$B$1</c:f>
              <c:strCache>
                <c:ptCount val="1"/>
                <c:pt idx="0">
                  <c:v>Real GDP</c:v>
                </c:pt>
              </c:strCache>
            </c:strRef>
          </c:tx>
          <c:spPr>
            <a:solidFill>
              <a:srgbClr val="96BC33"/>
            </a:solidFill>
            <a:ln w="12690">
              <a:noFill/>
              <a:prstDash val="solid"/>
            </a:ln>
          </c:spPr>
          <c:invertIfNegative val="0"/>
          <c:cat>
            <c:numRef>
              <c:f>Sheet1!$A$2:$A$49</c:f>
              <c:numCache>
                <c:formatCode>m/d/yyyy</c:formatCode>
                <c:ptCount val="48"/>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Sheet1!$B$2:$B$49</c:f>
              <c:numCache>
                <c:formatCode>0.00</c:formatCode>
                <c:ptCount val="48"/>
                <c:pt idx="0">
                  <c:v>0.24756419562177448</c:v>
                </c:pt>
                <c:pt idx="1">
                  <c:v>3.0965740928472041</c:v>
                </c:pt>
                <c:pt idx="2">
                  <c:v>2.717525194966175</c:v>
                </c:pt>
                <c:pt idx="3">
                  <c:v>1.4348411873516651</c:v>
                </c:pt>
                <c:pt idx="4">
                  <c:v>-2.7016810225212522</c:v>
                </c:pt>
                <c:pt idx="5">
                  <c:v>2.0001208001107389</c:v>
                </c:pt>
                <c:pt idx="6">
                  <c:v>-1.9055793793790519</c:v>
                </c:pt>
                <c:pt idx="7">
                  <c:v>-8.1863683067393112</c:v>
                </c:pt>
                <c:pt idx="8">
                  <c:v>-5.4288220924066168</c:v>
                </c:pt>
                <c:pt idx="9">
                  <c:v>-0.53873427405862762</c:v>
                </c:pt>
                <c:pt idx="10">
                  <c:v>1.3132251021259698</c:v>
                </c:pt>
                <c:pt idx="11">
                  <c:v>3.9281220199760551</c:v>
                </c:pt>
                <c:pt idx="12">
                  <c:v>1.7414308337490023</c:v>
                </c:pt>
                <c:pt idx="13">
                  <c:v>3.9208478432265714</c:v>
                </c:pt>
                <c:pt idx="14">
                  <c:v>2.7292647304498097</c:v>
                </c:pt>
                <c:pt idx="15">
                  <c:v>2.5431824585104632</c:v>
                </c:pt>
                <c:pt idx="16">
                  <c:v>-1.5360217281952582</c:v>
                </c:pt>
                <c:pt idx="17">
                  <c:v>2.942968446515803</c:v>
                </c:pt>
                <c:pt idx="18">
                  <c:v>0.84323619108299641</c:v>
                </c:pt>
                <c:pt idx="19">
                  <c:v>4.5823640429621291</c:v>
                </c:pt>
                <c:pt idx="20">
                  <c:v>2.6781769427351558</c:v>
                </c:pt>
                <c:pt idx="21">
                  <c:v>1.8808881761721354</c:v>
                </c:pt>
                <c:pt idx="22">
                  <c:v>0.47995322966529752</c:v>
                </c:pt>
                <c:pt idx="23">
                  <c:v>9.1053647470196189E-2</c:v>
                </c:pt>
                <c:pt idx="24">
                  <c:v>2.8271452721635226</c:v>
                </c:pt>
                <c:pt idx="25">
                  <c:v>0.76906040943918186</c:v>
                </c:pt>
                <c:pt idx="26">
                  <c:v>3.1206007713973092</c:v>
                </c:pt>
                <c:pt idx="27">
                  <c:v>3.9599716078091647</c:v>
                </c:pt>
                <c:pt idx="28">
                  <c:v>-1.1825200581748405</c:v>
                </c:pt>
                <c:pt idx="29">
                  <c:v>3.9643853503821718</c:v>
                </c:pt>
                <c:pt idx="30">
                  <c:v>4.9624735132028484</c:v>
                </c:pt>
                <c:pt idx="31">
                  <c:v>2.311231898994448</c:v>
                </c:pt>
                <c:pt idx="32">
                  <c:v>2.0493319098221496</c:v>
                </c:pt>
                <c:pt idx="33">
                  <c:v>2.6117102633500311</c:v>
                </c:pt>
                <c:pt idx="34">
                  <c:v>1.9860159453622299</c:v>
                </c:pt>
                <c:pt idx="35">
                  <c:v>0.87310166861096494</c:v>
                </c:pt>
                <c:pt idx="36">
                  <c:v>0.83458342994109358</c:v>
                </c:pt>
                <c:pt idx="37">
                  <c:v>1.2182341511306702</c:v>
                </c:pt>
                <c:pt idx="38">
                  <c:v>3.0412429477963081</c:v>
                </c:pt>
                <c:pt idx="39">
                  <c:v>2.6001088804758381</c:v>
                </c:pt>
                <c:pt idx="40">
                  <c:v>2.7216632908655614</c:v>
                </c:pt>
                <c:pt idx="41">
                  <c:v>2.2395501962231723</c:v>
                </c:pt>
                <c:pt idx="42">
                  <c:v>2.059876302385022</c:v>
                </c:pt>
                <c:pt idx="43">
                  <c:v>2.1933158028170539</c:v>
                </c:pt>
                <c:pt idx="44">
                  <c:v>2.9937767126260844</c:v>
                </c:pt>
                <c:pt idx="45">
                  <c:v>2.2668468275203857</c:v>
                </c:pt>
                <c:pt idx="46">
                  <c:v>2.0671629917872858</c:v>
                </c:pt>
                <c:pt idx="47">
                  <c:v>1.9373508031082844</c:v>
                </c:pt>
              </c:numCache>
            </c:numRef>
          </c:val>
        </c:ser>
        <c:dLbls>
          <c:showLegendKey val="0"/>
          <c:showVal val="0"/>
          <c:showCatName val="0"/>
          <c:showSerName val="0"/>
          <c:showPercent val="0"/>
          <c:showBubbleSize val="0"/>
        </c:dLbls>
        <c:gapWidth val="80"/>
        <c:axId val="407958144"/>
        <c:axId val="407958704"/>
      </c:barChart>
      <c:lineChart>
        <c:grouping val="standard"/>
        <c:varyColors val="0"/>
        <c:ser>
          <c:idx val="1"/>
          <c:order val="1"/>
          <c:tx>
            <c:strRef>
              <c:f>Sheet1!$C$1</c:f>
              <c:strCache>
                <c:ptCount val="1"/>
                <c:pt idx="0">
                  <c:v>Employment</c:v>
                </c:pt>
              </c:strCache>
            </c:strRef>
          </c:tx>
          <c:spPr>
            <a:ln>
              <a:solidFill>
                <a:srgbClr val="103C68"/>
              </a:solidFill>
            </a:ln>
          </c:spPr>
          <c:marker>
            <c:symbol val="none"/>
          </c:marker>
          <c:cat>
            <c:numRef>
              <c:f>Sheet1!$A$2:$A$49</c:f>
              <c:numCache>
                <c:formatCode>m/d/yyyy</c:formatCode>
                <c:ptCount val="48"/>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Sheet1!$C$2:$C$49</c:f>
              <c:numCache>
                <c:formatCode>0.00</c:formatCode>
                <c:ptCount val="48"/>
                <c:pt idx="0">
                  <c:v>1.6037274230610743</c:v>
                </c:pt>
                <c:pt idx="1">
                  <c:v>1.03966341408368</c:v>
                </c:pt>
                <c:pt idx="2">
                  <c:v>0.23211046441538041</c:v>
                </c:pt>
                <c:pt idx="3">
                  <c:v>0.71072960322071677</c:v>
                </c:pt>
                <c:pt idx="4">
                  <c:v>0.11187299391934855</c:v>
                </c:pt>
                <c:pt idx="5">
                  <c:v>-1.3491146434367551</c:v>
                </c:pt>
                <c:pt idx="6">
                  <c:v>-2.0401030229093791</c:v>
                </c:pt>
                <c:pt idx="7">
                  <c:v>-4.6053522239404385</c:v>
                </c:pt>
                <c:pt idx="8">
                  <c:v>-6.4857734977764592</c:v>
                </c:pt>
                <c:pt idx="9">
                  <c:v>-5.4642980608113794</c:v>
                </c:pt>
                <c:pt idx="10">
                  <c:v>-2.9300858634430327</c:v>
                </c:pt>
                <c:pt idx="11">
                  <c:v>-1.5674836317666863</c:v>
                </c:pt>
                <c:pt idx="12">
                  <c:v>-0.46700776167463165</c:v>
                </c:pt>
                <c:pt idx="13">
                  <c:v>1.9627673142182502</c:v>
                </c:pt>
                <c:pt idx="14">
                  <c:v>-7.5618419926326577E-2</c:v>
                </c:pt>
                <c:pt idx="15">
                  <c:v>0.99228724018507453</c:v>
                </c:pt>
                <c:pt idx="16">
                  <c:v>1.0504617066063426</c:v>
                </c:pt>
                <c:pt idx="17">
                  <c:v>2.1087977963105029</c:v>
                </c:pt>
                <c:pt idx="18">
                  <c:v>1.2330708623886855</c:v>
                </c:pt>
                <c:pt idx="19">
                  <c:v>1.7300803828673939</c:v>
                </c:pt>
                <c:pt idx="20">
                  <c:v>2.3579633145720535</c:v>
                </c:pt>
                <c:pt idx="21">
                  <c:v>1.2813643881433685</c:v>
                </c:pt>
                <c:pt idx="22">
                  <c:v>1.2792827832535769</c:v>
                </c:pt>
                <c:pt idx="23">
                  <c:v>1.4857411661920228</c:v>
                </c:pt>
                <c:pt idx="24">
                  <c:v>1.9538822828021105</c:v>
                </c:pt>
                <c:pt idx="25">
                  <c:v>1.7219706652556119</c:v>
                </c:pt>
                <c:pt idx="26">
                  <c:v>1.6292823398502911</c:v>
                </c:pt>
                <c:pt idx="27">
                  <c:v>1.8005552458789875</c:v>
                </c:pt>
                <c:pt idx="28">
                  <c:v>1.5141809913290727</c:v>
                </c:pt>
                <c:pt idx="29">
                  <c:v>2.3173071093832038</c:v>
                </c:pt>
                <c:pt idx="30">
                  <c:v>2.1757973055590796</c:v>
                </c:pt>
                <c:pt idx="31">
                  <c:v>2.2622895707136159</c:v>
                </c:pt>
                <c:pt idx="32">
                  <c:v>2.1025508983141705</c:v>
                </c:pt>
                <c:pt idx="33">
                  <c:v>1.8686494826896103</c:v>
                </c:pt>
                <c:pt idx="34">
                  <c:v>1.906789602391701</c:v>
                </c:pt>
                <c:pt idx="35">
                  <c:v>2.0452734533506596</c:v>
                </c:pt>
                <c:pt idx="36">
                  <c:v>1.8587588366424381</c:v>
                </c:pt>
                <c:pt idx="37">
                  <c:v>1.2853122637981107</c:v>
                </c:pt>
                <c:pt idx="38">
                  <c:v>1.6627871372581817</c:v>
                </c:pt>
                <c:pt idx="39">
                  <c:v>1.4491741541861722</c:v>
                </c:pt>
                <c:pt idx="40">
                  <c:v>1.4687441686918936</c:v>
                </c:pt>
                <c:pt idx="41">
                  <c:v>0.97943387219059386</c:v>
                </c:pt>
                <c:pt idx="42">
                  <c:v>0.66663071237460536</c:v>
                </c:pt>
                <c:pt idx="43">
                  <c:v>0.81790159787666894</c:v>
                </c:pt>
                <c:pt idx="44">
                  <c:v>0.74594137987638043</c:v>
                </c:pt>
                <c:pt idx="45">
                  <c:v>0.89697827522814422</c:v>
                </c:pt>
                <c:pt idx="46">
                  <c:v>0.76229910962402081</c:v>
                </c:pt>
                <c:pt idx="47">
                  <c:v>0.73219825897645763</c:v>
                </c:pt>
              </c:numCache>
            </c:numRef>
          </c:val>
          <c:smooth val="0"/>
        </c:ser>
        <c:dLbls>
          <c:showLegendKey val="0"/>
          <c:showVal val="0"/>
          <c:showCatName val="0"/>
          <c:showSerName val="0"/>
          <c:showPercent val="0"/>
          <c:showBubbleSize val="0"/>
        </c:dLbls>
        <c:marker val="1"/>
        <c:smooth val="0"/>
        <c:axId val="407958144"/>
        <c:axId val="407958704"/>
      </c:lineChart>
      <c:catAx>
        <c:axId val="407958144"/>
        <c:scaling>
          <c:orientation val="minMax"/>
        </c:scaling>
        <c:delete val="0"/>
        <c:axPos val="b"/>
        <c:numFmt formatCode="yyyy" sourceLinked="0"/>
        <c:majorTickMark val="out"/>
        <c:minorTickMark val="none"/>
        <c:tickLblPos val="low"/>
        <c:spPr>
          <a:ln w="3173">
            <a:solidFill>
              <a:schemeClr val="tx1"/>
            </a:solidFill>
            <a:prstDash val="solid"/>
          </a:ln>
        </c:spPr>
        <c:txPr>
          <a:bodyPr rot="0" vert="horz"/>
          <a:lstStyle/>
          <a:p>
            <a:pPr>
              <a:defRPr/>
            </a:pPr>
            <a:endParaRPr lang="en-US"/>
          </a:p>
        </c:txPr>
        <c:crossAx val="407958704"/>
        <c:crosses val="autoZero"/>
        <c:auto val="0"/>
        <c:lblAlgn val="ctr"/>
        <c:lblOffset val="100"/>
        <c:tickLblSkip val="8"/>
        <c:tickMarkSkip val="4"/>
        <c:noMultiLvlLbl val="0"/>
      </c:catAx>
      <c:valAx>
        <c:axId val="407958704"/>
        <c:scaling>
          <c:orientation val="minMax"/>
          <c:max val="6"/>
          <c:min val="-9"/>
        </c:scaling>
        <c:delete val="0"/>
        <c:axPos val="l"/>
        <c:majorGridlines>
          <c:spPr>
            <a:ln w="3173">
              <a:solidFill>
                <a:schemeClr val="tx1"/>
              </a:solidFill>
              <a:prstDash val="solid"/>
            </a:ln>
          </c:spPr>
        </c:majorGridlines>
        <c:title>
          <c:tx>
            <c:rich>
              <a:bodyPr rot="-5400000" vert="horz"/>
              <a:lstStyle/>
              <a:p>
                <a:pPr>
                  <a:defRPr b="1"/>
                </a:pPr>
                <a:r>
                  <a:rPr lang="en-US" b="1" dirty="0" smtClean="0"/>
                  <a:t>Percent change, annual rate</a:t>
                </a:r>
                <a:endParaRPr lang="en-US" b="1" dirty="0"/>
              </a:p>
            </c:rich>
          </c:tx>
          <c:layout/>
          <c:overlay val="0"/>
        </c:title>
        <c:numFmt formatCode="0" sourceLinked="0"/>
        <c:majorTickMark val="out"/>
        <c:minorTickMark val="none"/>
        <c:tickLblPos val="low"/>
        <c:spPr>
          <a:ln w="3173">
            <a:solidFill>
              <a:schemeClr val="tx1"/>
            </a:solidFill>
            <a:prstDash val="solid"/>
          </a:ln>
        </c:spPr>
        <c:txPr>
          <a:bodyPr rot="0" vert="horz"/>
          <a:lstStyle/>
          <a:p>
            <a:pPr>
              <a:defRPr/>
            </a:pPr>
            <a:endParaRPr lang="en-US"/>
          </a:p>
        </c:txPr>
        <c:crossAx val="407958144"/>
        <c:crossesAt val="39"/>
        <c:crossBetween val="between"/>
        <c:majorUnit val="3"/>
      </c:valAx>
      <c:spPr>
        <a:noFill/>
        <a:ln w="25381">
          <a:noFill/>
          <a:prstDash val="solid"/>
        </a:ln>
      </c:spPr>
    </c:plotArea>
    <c:legend>
      <c:legendPos val="b"/>
      <c:layout/>
      <c:overlay val="0"/>
      <c:spPr>
        <a:noFill/>
        <a:ln w="25381">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505748701387374E-2"/>
          <c:y val="4.1056571135339032E-2"/>
          <c:w val="0.87384346785813405"/>
          <c:h val="0.74154087549533465"/>
        </c:manualLayout>
      </c:layout>
      <c:lineChart>
        <c:grouping val="standard"/>
        <c:varyColors val="0"/>
        <c:ser>
          <c:idx val="0"/>
          <c:order val="0"/>
          <c:tx>
            <c:strRef>
              <c:f>Sheet1!$B$1</c:f>
              <c:strCache>
                <c:ptCount val="1"/>
                <c:pt idx="0">
                  <c:v>World</c:v>
                </c:pt>
              </c:strCache>
            </c:strRef>
          </c:tx>
          <c:spPr>
            <a:ln>
              <a:solidFill>
                <a:srgbClr val="0066B3"/>
              </a:solidFill>
            </a:ln>
          </c:spPr>
          <c:marker>
            <c:symbol val="none"/>
          </c:marker>
          <c:cat>
            <c:numRef>
              <c:f>Sheet1!$A$2:$A$32</c:f>
              <c:numCache>
                <c:formatCode>m/d/yyyy</c:formatCode>
                <c:ptCount val="31"/>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pt idx="27">
                  <c:v>42736</c:v>
                </c:pt>
                <c:pt idx="28">
                  <c:v>43101</c:v>
                </c:pt>
                <c:pt idx="29">
                  <c:v>43466</c:v>
                </c:pt>
                <c:pt idx="30">
                  <c:v>43831</c:v>
                </c:pt>
              </c:numCache>
            </c:numRef>
          </c:cat>
          <c:val>
            <c:numRef>
              <c:f>Sheet1!$B$2:$B$32</c:f>
              <c:numCache>
                <c:formatCode>0.0</c:formatCode>
                <c:ptCount val="31"/>
                <c:pt idx="0">
                  <c:v>3.1152434692408351</c:v>
                </c:pt>
                <c:pt idx="1">
                  <c:v>1.3882160326549542</c:v>
                </c:pt>
                <c:pt idx="2">
                  <c:v>2.3581373606787359</c:v>
                </c:pt>
                <c:pt idx="3">
                  <c:v>1.7460154010655373</c:v>
                </c:pt>
                <c:pt idx="4">
                  <c:v>3.3770184788752378</c:v>
                </c:pt>
                <c:pt idx="5">
                  <c:v>2.8322275544798483</c:v>
                </c:pt>
                <c:pt idx="6">
                  <c:v>3.2558976752680158</c:v>
                </c:pt>
                <c:pt idx="7">
                  <c:v>3.638043999473672</c:v>
                </c:pt>
                <c:pt idx="8">
                  <c:v>2.3958646934197017</c:v>
                </c:pt>
                <c:pt idx="9">
                  <c:v>3.2092311149140018</c:v>
                </c:pt>
                <c:pt idx="10">
                  <c:v>4.1799145714734181</c:v>
                </c:pt>
                <c:pt idx="11">
                  <c:v>1.703139262671449</c:v>
                </c:pt>
                <c:pt idx="12">
                  <c:v>2.0559636555292911</c:v>
                </c:pt>
                <c:pt idx="13">
                  <c:v>2.8012982360765326</c:v>
                </c:pt>
                <c:pt idx="14">
                  <c:v>3.939719857130175</c:v>
                </c:pt>
                <c:pt idx="15">
                  <c:v>3.5888564925659283</c:v>
                </c:pt>
                <c:pt idx="16">
                  <c:v>4.1141173398473878</c:v>
                </c:pt>
                <c:pt idx="17">
                  <c:v>4.0678438955990437</c:v>
                </c:pt>
                <c:pt idx="18">
                  <c:v>1.6559365412901481</c:v>
                </c:pt>
                <c:pt idx="19">
                  <c:v>-1.8570255669112639</c:v>
                </c:pt>
                <c:pt idx="20">
                  <c:v>4.2990042104312343</c:v>
                </c:pt>
                <c:pt idx="21">
                  <c:v>3.0842576336998158</c:v>
                </c:pt>
                <c:pt idx="22">
                  <c:v>2.5736841501811774</c:v>
                </c:pt>
                <c:pt idx="23">
                  <c:v>2.4957469395882494</c:v>
                </c:pt>
                <c:pt idx="24">
                  <c:v>2.73162341629487</c:v>
                </c:pt>
                <c:pt idx="25">
                  <c:v>2.7058962177622274</c:v>
                </c:pt>
                <c:pt idx="26">
                  <c:v>2.3954000133238997</c:v>
                </c:pt>
                <c:pt idx="27">
                  <c:v>2.7836774904237194</c:v>
                </c:pt>
                <c:pt idx="28">
                  <c:v>3.0992649642399117</c:v>
                </c:pt>
                <c:pt idx="29">
                  <c:v>3.1725244040447627</c:v>
                </c:pt>
                <c:pt idx="30">
                  <c:v>3.2705108185616898</c:v>
                </c:pt>
              </c:numCache>
            </c:numRef>
          </c:val>
          <c:smooth val="0"/>
        </c:ser>
        <c:ser>
          <c:idx val="1"/>
          <c:order val="1"/>
          <c:tx>
            <c:strRef>
              <c:f>Sheet1!$C$1</c:f>
              <c:strCache>
                <c:ptCount val="1"/>
                <c:pt idx="0">
                  <c:v>Advanced countries</c:v>
                </c:pt>
              </c:strCache>
            </c:strRef>
          </c:tx>
          <c:spPr>
            <a:ln>
              <a:solidFill>
                <a:srgbClr val="96BC33"/>
              </a:solidFill>
            </a:ln>
          </c:spPr>
          <c:marker>
            <c:symbol val="none"/>
          </c:marker>
          <c:cat>
            <c:numRef>
              <c:f>Sheet1!$A$2:$A$32</c:f>
              <c:numCache>
                <c:formatCode>m/d/yyyy</c:formatCode>
                <c:ptCount val="31"/>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pt idx="27">
                  <c:v>42736</c:v>
                </c:pt>
                <c:pt idx="28">
                  <c:v>43101</c:v>
                </c:pt>
                <c:pt idx="29">
                  <c:v>43466</c:v>
                </c:pt>
                <c:pt idx="30">
                  <c:v>43831</c:v>
                </c:pt>
              </c:numCache>
            </c:numRef>
          </c:cat>
          <c:val>
            <c:numRef>
              <c:f>Sheet1!$C$2:$C$32</c:f>
              <c:numCache>
                <c:formatCode>0.0</c:formatCode>
                <c:ptCount val="31"/>
                <c:pt idx="0">
                  <c:v>3.0477806652529758</c:v>
                </c:pt>
                <c:pt idx="1">
                  <c:v>1.4871412891086953</c:v>
                </c:pt>
                <c:pt idx="2">
                  <c:v>2.0568364551152958</c:v>
                </c:pt>
                <c:pt idx="3">
                  <c:v>1.2527543236084293</c:v>
                </c:pt>
                <c:pt idx="4">
                  <c:v>3.0767064344179307</c:v>
                </c:pt>
                <c:pt idx="5">
                  <c:v>2.6437821245552273</c:v>
                </c:pt>
                <c:pt idx="6">
                  <c:v>2.8314998761683308</c:v>
                </c:pt>
                <c:pt idx="7">
                  <c:v>3.3419507893719613</c:v>
                </c:pt>
                <c:pt idx="8">
                  <c:v>2.4130743846218601</c:v>
                </c:pt>
                <c:pt idx="9">
                  <c:v>3.3409568638832483</c:v>
                </c:pt>
                <c:pt idx="10">
                  <c:v>3.9215899952402378</c:v>
                </c:pt>
                <c:pt idx="11">
                  <c:v>1.357756410532085</c:v>
                </c:pt>
                <c:pt idx="12">
                  <c:v>1.5774722042356304</c:v>
                </c:pt>
                <c:pt idx="13">
                  <c:v>2.0283597703219418</c:v>
                </c:pt>
                <c:pt idx="14">
                  <c:v>3.0470683420304132</c:v>
                </c:pt>
                <c:pt idx="15">
                  <c:v>2.6153240092116508</c:v>
                </c:pt>
                <c:pt idx="16">
                  <c:v>2.9151788039351474</c:v>
                </c:pt>
                <c:pt idx="17">
                  <c:v>2.5732988209201442</c:v>
                </c:pt>
                <c:pt idx="18">
                  <c:v>4.8367855654385387E-2</c:v>
                </c:pt>
                <c:pt idx="19">
                  <c:v>-3.5125326356259641</c:v>
                </c:pt>
                <c:pt idx="20">
                  <c:v>2.9088985846671851</c:v>
                </c:pt>
                <c:pt idx="21">
                  <c:v>1.5594090322747609</c:v>
                </c:pt>
                <c:pt idx="22">
                  <c:v>1.1965233951119145</c:v>
                </c:pt>
                <c:pt idx="23">
                  <c:v>1.2005016191920068</c:v>
                </c:pt>
                <c:pt idx="24">
                  <c:v>1.8380229652491309</c:v>
                </c:pt>
                <c:pt idx="25">
                  <c:v>2.0815994806208331</c:v>
                </c:pt>
                <c:pt idx="26">
                  <c:v>1.5009147303608694</c:v>
                </c:pt>
                <c:pt idx="27">
                  <c:v>1.7700334441425047</c:v>
                </c:pt>
                <c:pt idx="28">
                  <c:v>1.949600433490928</c:v>
                </c:pt>
                <c:pt idx="29">
                  <c:v>1.9011669921270122</c:v>
                </c:pt>
                <c:pt idx="30">
                  <c:v>1.9162628830887487</c:v>
                </c:pt>
              </c:numCache>
            </c:numRef>
          </c:val>
          <c:smooth val="0"/>
        </c:ser>
        <c:ser>
          <c:idx val="2"/>
          <c:order val="2"/>
          <c:tx>
            <c:strRef>
              <c:f>Sheet1!$D$1</c:f>
              <c:strCache>
                <c:ptCount val="1"/>
                <c:pt idx="0">
                  <c:v>Emerging markets</c:v>
                </c:pt>
              </c:strCache>
            </c:strRef>
          </c:tx>
          <c:spPr>
            <a:ln>
              <a:solidFill>
                <a:srgbClr val="F7941D"/>
              </a:solidFill>
            </a:ln>
          </c:spPr>
          <c:marker>
            <c:symbol val="none"/>
          </c:marker>
          <c:cat>
            <c:numRef>
              <c:f>Sheet1!$A$2:$A$32</c:f>
              <c:numCache>
                <c:formatCode>m/d/yyyy</c:formatCode>
                <c:ptCount val="31"/>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pt idx="27">
                  <c:v>42736</c:v>
                </c:pt>
                <c:pt idx="28">
                  <c:v>43101</c:v>
                </c:pt>
                <c:pt idx="29">
                  <c:v>43466</c:v>
                </c:pt>
                <c:pt idx="30">
                  <c:v>43831</c:v>
                </c:pt>
              </c:numCache>
            </c:numRef>
          </c:cat>
          <c:val>
            <c:numRef>
              <c:f>Sheet1!$D$2:$D$32</c:f>
              <c:numCache>
                <c:formatCode>0.0</c:formatCode>
                <c:ptCount val="31"/>
                <c:pt idx="0">
                  <c:v>4.0628348296239718</c:v>
                </c:pt>
                <c:pt idx="1">
                  <c:v>1.8314036159143396</c:v>
                </c:pt>
                <c:pt idx="2">
                  <c:v>5.5364777765192219</c:v>
                </c:pt>
                <c:pt idx="3">
                  <c:v>6.1341366063348381</c:v>
                </c:pt>
                <c:pt idx="4">
                  <c:v>5.4855581996315692</c:v>
                </c:pt>
                <c:pt idx="5">
                  <c:v>4.0265145949532224</c:v>
                </c:pt>
                <c:pt idx="6">
                  <c:v>5.0669869887628005</c:v>
                </c:pt>
                <c:pt idx="7">
                  <c:v>4.8646013349882278</c:v>
                </c:pt>
                <c:pt idx="8">
                  <c:v>2.1780662989363329</c:v>
                </c:pt>
                <c:pt idx="9">
                  <c:v>2.6854609003727825</c:v>
                </c:pt>
                <c:pt idx="10">
                  <c:v>5.4137769149255286</c:v>
                </c:pt>
                <c:pt idx="11">
                  <c:v>2.9362865216483898</c:v>
                </c:pt>
                <c:pt idx="12">
                  <c:v>3.7127098483881849</c:v>
                </c:pt>
                <c:pt idx="13">
                  <c:v>5.9282402702222736</c:v>
                </c:pt>
                <c:pt idx="14">
                  <c:v>7.4070597721266118</c:v>
                </c:pt>
                <c:pt idx="15">
                  <c:v>6.979502346113887</c:v>
                </c:pt>
                <c:pt idx="16">
                  <c:v>7.8881171408050834</c:v>
                </c:pt>
                <c:pt idx="17">
                  <c:v>8.1843376113374529</c:v>
                </c:pt>
                <c:pt idx="18">
                  <c:v>5.5513699260457905</c:v>
                </c:pt>
                <c:pt idx="19">
                  <c:v>1.6604044461047129</c:v>
                </c:pt>
                <c:pt idx="20">
                  <c:v>7.3279135238239572</c:v>
                </c:pt>
                <c:pt idx="21">
                  <c:v>6.3179221060553949</c:v>
                </c:pt>
                <c:pt idx="22">
                  <c:v>5.0257196842658169</c:v>
                </c:pt>
                <c:pt idx="23">
                  <c:v>4.8617883943838711</c:v>
                </c:pt>
                <c:pt idx="24">
                  <c:v>4.3270793762960817</c:v>
                </c:pt>
                <c:pt idx="25">
                  <c:v>3.8501763520865322</c:v>
                </c:pt>
                <c:pt idx="26">
                  <c:v>3.8651284168002227</c:v>
                </c:pt>
                <c:pt idx="27">
                  <c:v>4.4208587476769257</c:v>
                </c:pt>
                <c:pt idx="28">
                  <c:v>4.8944333417778809</c:v>
                </c:pt>
                <c:pt idx="29">
                  <c:v>5.1064443712551135</c:v>
                </c:pt>
                <c:pt idx="30">
                  <c:v>5.2684113288732117</c:v>
                </c:pt>
              </c:numCache>
            </c:numRef>
          </c:val>
          <c:smooth val="0"/>
        </c:ser>
        <c:dLbls>
          <c:showLegendKey val="0"/>
          <c:showVal val="0"/>
          <c:showCatName val="0"/>
          <c:showSerName val="0"/>
          <c:showPercent val="0"/>
          <c:showBubbleSize val="0"/>
        </c:dLbls>
        <c:smooth val="0"/>
        <c:axId val="270771024"/>
        <c:axId val="270771584"/>
      </c:lineChart>
      <c:dateAx>
        <c:axId val="270771024"/>
        <c:scaling>
          <c:orientation val="minMax"/>
        </c:scaling>
        <c:delete val="0"/>
        <c:axPos val="b"/>
        <c:numFmt formatCode="yyyy" sourceLinked="0"/>
        <c:majorTickMark val="cross"/>
        <c:minorTickMark val="out"/>
        <c:tickLblPos val="low"/>
        <c:spPr>
          <a:ln w="3150">
            <a:solidFill>
              <a:schemeClr val="tx1"/>
            </a:solidFill>
            <a:prstDash val="solid"/>
          </a:ln>
        </c:spPr>
        <c:txPr>
          <a:bodyPr rot="0" vert="horz"/>
          <a:lstStyle/>
          <a:p>
            <a:pPr>
              <a:defRPr/>
            </a:pPr>
            <a:endParaRPr lang="en-US"/>
          </a:p>
        </c:txPr>
        <c:crossAx val="270771584"/>
        <c:crosses val="autoZero"/>
        <c:auto val="1"/>
        <c:lblOffset val="100"/>
        <c:baseTimeUnit val="years"/>
      </c:dateAx>
      <c:valAx>
        <c:axId val="270771584"/>
        <c:scaling>
          <c:orientation val="minMax"/>
          <c:min val="-4"/>
        </c:scaling>
        <c:delete val="0"/>
        <c:axPos val="l"/>
        <c:majorGridlines>
          <c:spPr>
            <a:ln w="3150">
              <a:solidFill>
                <a:schemeClr val="tx1"/>
              </a:solidFill>
              <a:prstDash val="solid"/>
            </a:ln>
          </c:spPr>
        </c:majorGridlines>
        <c:title>
          <c:tx>
            <c:rich>
              <a:bodyPr rot="-5400000" vert="horz"/>
              <a:lstStyle/>
              <a:p>
                <a:pPr>
                  <a:defRPr b="1"/>
                </a:pPr>
                <a:r>
                  <a:rPr lang="en-US" b="1" dirty="0"/>
                  <a:t>Percent change</a:t>
                </a:r>
              </a:p>
            </c:rich>
          </c:tx>
          <c:layout/>
          <c:overlay val="0"/>
        </c:title>
        <c:numFmt formatCode="0" sourceLinked="0"/>
        <c:majorTickMark val="none"/>
        <c:minorTickMark val="none"/>
        <c:tickLblPos val="low"/>
        <c:spPr>
          <a:ln w="3150">
            <a:solidFill>
              <a:schemeClr val="tx1"/>
            </a:solidFill>
            <a:prstDash val="solid"/>
          </a:ln>
        </c:spPr>
        <c:txPr>
          <a:bodyPr rot="0" vert="horz"/>
          <a:lstStyle/>
          <a:p>
            <a:pPr>
              <a:defRPr/>
            </a:pPr>
            <a:endParaRPr lang="en-US"/>
          </a:p>
        </c:txPr>
        <c:crossAx val="270771024"/>
        <c:crossesAt val="42370"/>
        <c:crossBetween val="midCat"/>
      </c:valAx>
      <c:spPr>
        <a:solidFill>
          <a:schemeClr val="bg1"/>
        </a:solidFill>
        <a:ln w="25197">
          <a:noFill/>
          <a:prstDash val="solid"/>
        </a:ln>
      </c:spPr>
    </c:plotArea>
    <c:legend>
      <c:legendPos val="b"/>
      <c:layout/>
      <c:overlay val="0"/>
      <c:spPr>
        <a:noFill/>
        <a:ln w="25197">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12326475824331E-2"/>
          <c:y val="4.1546704617793188E-2"/>
          <c:w val="0.87464268755758268"/>
          <c:h val="0.74119378263007385"/>
        </c:manualLayout>
      </c:layout>
      <c:barChart>
        <c:barDir val="col"/>
        <c:grouping val="clustered"/>
        <c:varyColors val="0"/>
        <c:ser>
          <c:idx val="0"/>
          <c:order val="0"/>
          <c:tx>
            <c:strRef>
              <c:f>Sheet1!$B$1</c:f>
              <c:strCache>
                <c:ptCount val="1"/>
                <c:pt idx="0">
                  <c:v>Real GDP</c:v>
                </c:pt>
              </c:strCache>
            </c:strRef>
          </c:tx>
          <c:spPr>
            <a:solidFill>
              <a:srgbClr val="96BC33"/>
            </a:solidFill>
            <a:ln w="12690">
              <a:noFill/>
              <a:prstDash val="solid"/>
            </a:ln>
          </c:spPr>
          <c:invertIfNegative val="0"/>
          <c:cat>
            <c:numRef>
              <c:f>Sheet1!$A$2:$A$38</c:f>
              <c:numCache>
                <c:formatCode>m/d/yyyy</c:formatCode>
                <c:ptCount val="37"/>
                <c:pt idx="0">
                  <c:v>32143</c:v>
                </c:pt>
                <c:pt idx="1">
                  <c:v>32509</c:v>
                </c:pt>
                <c:pt idx="2">
                  <c:v>32874</c:v>
                </c:pt>
                <c:pt idx="3">
                  <c:v>33239</c:v>
                </c:pt>
                <c:pt idx="4">
                  <c:v>33604</c:v>
                </c:pt>
                <c:pt idx="5">
                  <c:v>33970</c:v>
                </c:pt>
                <c:pt idx="6">
                  <c:v>34335</c:v>
                </c:pt>
                <c:pt idx="7">
                  <c:v>34700</c:v>
                </c:pt>
                <c:pt idx="8">
                  <c:v>35065</c:v>
                </c:pt>
                <c:pt idx="9">
                  <c:v>35431</c:v>
                </c:pt>
                <c:pt idx="10">
                  <c:v>35796</c:v>
                </c:pt>
                <c:pt idx="11">
                  <c:v>36161</c:v>
                </c:pt>
                <c:pt idx="12">
                  <c:v>36526</c:v>
                </c:pt>
                <c:pt idx="13">
                  <c:v>36892</c:v>
                </c:pt>
                <c:pt idx="14">
                  <c:v>37257</c:v>
                </c:pt>
                <c:pt idx="15">
                  <c:v>37622</c:v>
                </c:pt>
                <c:pt idx="16">
                  <c:v>37987</c:v>
                </c:pt>
                <c:pt idx="17">
                  <c:v>38353</c:v>
                </c:pt>
                <c:pt idx="18">
                  <c:v>38718</c:v>
                </c:pt>
                <c:pt idx="19">
                  <c:v>39083</c:v>
                </c:pt>
                <c:pt idx="20">
                  <c:v>39448</c:v>
                </c:pt>
                <c:pt idx="21">
                  <c:v>39814</c:v>
                </c:pt>
                <c:pt idx="22">
                  <c:v>40179</c:v>
                </c:pt>
                <c:pt idx="23">
                  <c:v>40544</c:v>
                </c:pt>
                <c:pt idx="24">
                  <c:v>40909</c:v>
                </c:pt>
                <c:pt idx="25">
                  <c:v>41275</c:v>
                </c:pt>
                <c:pt idx="26">
                  <c:v>41640</c:v>
                </c:pt>
                <c:pt idx="27">
                  <c:v>42005</c:v>
                </c:pt>
                <c:pt idx="28">
                  <c:v>42370</c:v>
                </c:pt>
                <c:pt idx="29">
                  <c:v>42736</c:v>
                </c:pt>
                <c:pt idx="30">
                  <c:v>43101</c:v>
                </c:pt>
                <c:pt idx="31">
                  <c:v>43466</c:v>
                </c:pt>
                <c:pt idx="32">
                  <c:v>43831</c:v>
                </c:pt>
              </c:numCache>
            </c:numRef>
          </c:cat>
          <c:val>
            <c:numRef>
              <c:f>Sheet1!$B$2:$B$38</c:f>
              <c:numCache>
                <c:formatCode>0.0</c:formatCode>
                <c:ptCount val="37"/>
                <c:pt idx="0">
                  <c:v>4.4294289269122924</c:v>
                </c:pt>
                <c:pt idx="1">
                  <c:v>2.3239226456444944</c:v>
                </c:pt>
                <c:pt idx="2">
                  <c:v>0.15434612117672944</c:v>
                </c:pt>
                <c:pt idx="3">
                  <c:v>-2.1256932995429305</c:v>
                </c:pt>
                <c:pt idx="4">
                  <c:v>0.88297647730624096</c:v>
                </c:pt>
                <c:pt idx="5">
                  <c:v>2.6552625618037728</c:v>
                </c:pt>
                <c:pt idx="6">
                  <c:v>4.4935004095949971</c:v>
                </c:pt>
                <c:pt idx="7">
                  <c:v>2.6777084386411687</c:v>
                </c:pt>
                <c:pt idx="8">
                  <c:v>1.6110020188710108</c:v>
                </c:pt>
                <c:pt idx="9">
                  <c:v>4.2798822915209209</c:v>
                </c:pt>
                <c:pt idx="10">
                  <c:v>3.8817148810794011</c:v>
                </c:pt>
                <c:pt idx="11">
                  <c:v>5.1631910795132399</c:v>
                </c:pt>
                <c:pt idx="12">
                  <c:v>5.182732096133825</c:v>
                </c:pt>
                <c:pt idx="13">
                  <c:v>1.7707812961721412</c:v>
                </c:pt>
                <c:pt idx="14">
                  <c:v>3.0100359905495639</c:v>
                </c:pt>
                <c:pt idx="15">
                  <c:v>1.8022736402881765</c:v>
                </c:pt>
                <c:pt idx="16">
                  <c:v>3.0859794563097287</c:v>
                </c:pt>
                <c:pt idx="17">
                  <c:v>3.2013821386741359</c:v>
                </c:pt>
                <c:pt idx="18">
                  <c:v>2.6233959787475012</c:v>
                </c:pt>
                <c:pt idx="19">
                  <c:v>2.0627642425658625</c:v>
                </c:pt>
                <c:pt idx="20">
                  <c:v>1.0003609713688635</c:v>
                </c:pt>
                <c:pt idx="21">
                  <c:v>-2.9495719111820251</c:v>
                </c:pt>
                <c:pt idx="22">
                  <c:v>3.0834650953021958</c:v>
                </c:pt>
                <c:pt idx="23">
                  <c:v>3.1412199901192257</c:v>
                </c:pt>
                <c:pt idx="24">
                  <c:v>1.7455185515941718</c:v>
                </c:pt>
                <c:pt idx="25">
                  <c:v>2.2180229025739351</c:v>
                </c:pt>
                <c:pt idx="26">
                  <c:v>2.4729080213950807</c:v>
                </c:pt>
                <c:pt idx="27">
                  <c:v>1.0782975138162956</c:v>
                </c:pt>
                <c:pt idx="28">
                  <c:v>1.1923636084201881</c:v>
                </c:pt>
                <c:pt idx="29">
                  <c:v>2.3532432544313142</c:v>
                </c:pt>
                <c:pt idx="30">
                  <c:v>2.4088435987615453</c:v>
                </c:pt>
                <c:pt idx="31">
                  <c:v>2.1941852988851096</c:v>
                </c:pt>
                <c:pt idx="32">
                  <c:v>2.1191222603274444</c:v>
                </c:pt>
              </c:numCache>
            </c:numRef>
          </c:val>
          <c:extLst/>
        </c:ser>
        <c:dLbls>
          <c:showLegendKey val="0"/>
          <c:showVal val="0"/>
          <c:showCatName val="0"/>
          <c:showSerName val="0"/>
          <c:showPercent val="0"/>
          <c:showBubbleSize val="0"/>
        </c:dLbls>
        <c:gapWidth val="80"/>
        <c:axId val="407961504"/>
        <c:axId val="407505552"/>
      </c:barChart>
      <c:lineChart>
        <c:grouping val="standard"/>
        <c:varyColors val="0"/>
        <c:ser>
          <c:idx val="1"/>
          <c:order val="1"/>
          <c:tx>
            <c:strRef>
              <c:f>Sheet1!$C$1</c:f>
              <c:strCache>
                <c:ptCount val="1"/>
                <c:pt idx="0">
                  <c:v>Industrial production</c:v>
                </c:pt>
              </c:strCache>
            </c:strRef>
          </c:tx>
          <c:spPr>
            <a:ln>
              <a:solidFill>
                <a:srgbClr val="103C68"/>
              </a:solidFill>
            </a:ln>
          </c:spPr>
          <c:marker>
            <c:symbol val="none"/>
          </c:marker>
          <c:cat>
            <c:numRef>
              <c:f>Sheet1!$A$2:$A$38</c:f>
              <c:numCache>
                <c:formatCode>m/d/yyyy</c:formatCode>
                <c:ptCount val="37"/>
                <c:pt idx="0">
                  <c:v>32143</c:v>
                </c:pt>
                <c:pt idx="1">
                  <c:v>32509</c:v>
                </c:pt>
                <c:pt idx="2">
                  <c:v>32874</c:v>
                </c:pt>
                <c:pt idx="3">
                  <c:v>33239</c:v>
                </c:pt>
                <c:pt idx="4">
                  <c:v>33604</c:v>
                </c:pt>
                <c:pt idx="5">
                  <c:v>33970</c:v>
                </c:pt>
                <c:pt idx="6">
                  <c:v>34335</c:v>
                </c:pt>
                <c:pt idx="7">
                  <c:v>34700</c:v>
                </c:pt>
                <c:pt idx="8">
                  <c:v>35065</c:v>
                </c:pt>
                <c:pt idx="9">
                  <c:v>35431</c:v>
                </c:pt>
                <c:pt idx="10">
                  <c:v>35796</c:v>
                </c:pt>
                <c:pt idx="11">
                  <c:v>36161</c:v>
                </c:pt>
                <c:pt idx="12">
                  <c:v>36526</c:v>
                </c:pt>
                <c:pt idx="13">
                  <c:v>36892</c:v>
                </c:pt>
                <c:pt idx="14">
                  <c:v>37257</c:v>
                </c:pt>
                <c:pt idx="15">
                  <c:v>37622</c:v>
                </c:pt>
                <c:pt idx="16">
                  <c:v>37987</c:v>
                </c:pt>
                <c:pt idx="17">
                  <c:v>38353</c:v>
                </c:pt>
                <c:pt idx="18">
                  <c:v>38718</c:v>
                </c:pt>
                <c:pt idx="19">
                  <c:v>39083</c:v>
                </c:pt>
                <c:pt idx="20">
                  <c:v>39448</c:v>
                </c:pt>
                <c:pt idx="21">
                  <c:v>39814</c:v>
                </c:pt>
                <c:pt idx="22">
                  <c:v>40179</c:v>
                </c:pt>
                <c:pt idx="23">
                  <c:v>40544</c:v>
                </c:pt>
                <c:pt idx="24">
                  <c:v>40909</c:v>
                </c:pt>
                <c:pt idx="25">
                  <c:v>41275</c:v>
                </c:pt>
                <c:pt idx="26">
                  <c:v>41640</c:v>
                </c:pt>
                <c:pt idx="27">
                  <c:v>42005</c:v>
                </c:pt>
                <c:pt idx="28">
                  <c:v>42370</c:v>
                </c:pt>
                <c:pt idx="29">
                  <c:v>42736</c:v>
                </c:pt>
                <c:pt idx="30">
                  <c:v>43101</c:v>
                </c:pt>
                <c:pt idx="31">
                  <c:v>43466</c:v>
                </c:pt>
                <c:pt idx="32">
                  <c:v>43831</c:v>
                </c:pt>
              </c:numCache>
            </c:numRef>
          </c:cat>
          <c:val>
            <c:numRef>
              <c:f>Sheet1!$C$2:$C$38</c:f>
              <c:numCache>
                <c:formatCode>0.0</c:formatCode>
                <c:ptCount val="37"/>
                <c:pt idx="0">
                  <c:v>6.6403951640013004</c:v>
                </c:pt>
                <c:pt idx="1">
                  <c:v>-0.31027440470530188</c:v>
                </c:pt>
                <c:pt idx="2">
                  <c:v>-2.7533209728809687</c:v>
                </c:pt>
                <c:pt idx="3">
                  <c:v>-3.5601423045531484</c:v>
                </c:pt>
                <c:pt idx="4">
                  <c:v>1.2685004988356674</c:v>
                </c:pt>
                <c:pt idx="5">
                  <c:v>4.8264453650708417</c:v>
                </c:pt>
                <c:pt idx="6">
                  <c:v>6.2471456760295956</c:v>
                </c:pt>
                <c:pt idx="7">
                  <c:v>4.5838227137776872</c:v>
                </c:pt>
                <c:pt idx="8">
                  <c:v>1.1885845039089962</c:v>
                </c:pt>
                <c:pt idx="9">
                  <c:v>5.6759504263265361</c:v>
                </c:pt>
                <c:pt idx="10">
                  <c:v>3.578704398056654</c:v>
                </c:pt>
                <c:pt idx="11">
                  <c:v>6.1576036535249568</c:v>
                </c:pt>
                <c:pt idx="12">
                  <c:v>7.6702958032647928</c:v>
                </c:pt>
                <c:pt idx="13">
                  <c:v>-3.5445179719959645</c:v>
                </c:pt>
                <c:pt idx="14">
                  <c:v>2.1419746284300212</c:v>
                </c:pt>
                <c:pt idx="15">
                  <c:v>0.13094577086747444</c:v>
                </c:pt>
                <c:pt idx="16">
                  <c:v>1.4939962161243154</c:v>
                </c:pt>
                <c:pt idx="17">
                  <c:v>1.6140337424228821</c:v>
                </c:pt>
                <c:pt idx="18">
                  <c:v>-6.308307628402067E-2</c:v>
                </c:pt>
                <c:pt idx="19">
                  <c:v>-0.75834785553277073</c:v>
                </c:pt>
                <c:pt idx="20">
                  <c:v>-3.0365025152007337</c:v>
                </c:pt>
                <c:pt idx="21">
                  <c:v>-11.299867285413022</c:v>
                </c:pt>
                <c:pt idx="22">
                  <c:v>6.0250077133103153</c:v>
                </c:pt>
                <c:pt idx="23">
                  <c:v>4.8171395671929833</c:v>
                </c:pt>
                <c:pt idx="24">
                  <c:v>-8.9556783544608742E-4</c:v>
                </c:pt>
                <c:pt idx="25">
                  <c:v>2.1708758731873172</c:v>
                </c:pt>
                <c:pt idx="26">
                  <c:v>3.9827378656655426</c:v>
                </c:pt>
                <c:pt idx="27">
                  <c:v>-1.1056302211676303</c:v>
                </c:pt>
                <c:pt idx="28">
                  <c:v>-1.9391960797265908</c:v>
                </c:pt>
                <c:pt idx="29">
                  <c:v>2.1749812397950712</c:v>
                </c:pt>
                <c:pt idx="30">
                  <c:v>1.5823329093290541</c:v>
                </c:pt>
                <c:pt idx="31">
                  <c:v>1.2835438375182973</c:v>
                </c:pt>
                <c:pt idx="32">
                  <c:v>1.1676725268964907</c:v>
                </c:pt>
              </c:numCache>
            </c:numRef>
          </c:val>
          <c:smooth val="0"/>
        </c:ser>
        <c:dLbls>
          <c:showLegendKey val="0"/>
          <c:showVal val="0"/>
          <c:showCatName val="0"/>
          <c:showSerName val="0"/>
          <c:showPercent val="0"/>
          <c:showBubbleSize val="0"/>
        </c:dLbls>
        <c:marker val="1"/>
        <c:smooth val="0"/>
        <c:axId val="407961504"/>
        <c:axId val="407505552"/>
      </c:lineChart>
      <c:dateAx>
        <c:axId val="407961504"/>
        <c:scaling>
          <c:orientation val="minMax"/>
        </c:scaling>
        <c:delete val="0"/>
        <c:axPos val="b"/>
        <c:numFmt formatCode="yyyy" sourceLinked="0"/>
        <c:majorTickMark val="out"/>
        <c:minorTickMark val="out"/>
        <c:tickLblPos val="low"/>
        <c:spPr>
          <a:ln w="3173">
            <a:solidFill>
              <a:schemeClr val="tx1"/>
            </a:solidFill>
            <a:prstDash val="solid"/>
          </a:ln>
        </c:spPr>
        <c:txPr>
          <a:bodyPr rot="0" vert="horz"/>
          <a:lstStyle/>
          <a:p>
            <a:pPr>
              <a:defRPr/>
            </a:pPr>
            <a:endParaRPr lang="en-US"/>
          </a:p>
        </c:txPr>
        <c:crossAx val="407505552"/>
        <c:crosses val="autoZero"/>
        <c:auto val="1"/>
        <c:lblOffset val="100"/>
        <c:baseTimeUnit val="years"/>
        <c:majorUnit val="3"/>
        <c:majorTimeUnit val="years"/>
      </c:dateAx>
      <c:valAx>
        <c:axId val="407505552"/>
        <c:scaling>
          <c:orientation val="minMax"/>
          <c:max val="8"/>
          <c:min val="-12"/>
        </c:scaling>
        <c:delete val="0"/>
        <c:axPos val="l"/>
        <c:majorGridlines>
          <c:spPr>
            <a:ln w="3173">
              <a:solidFill>
                <a:schemeClr val="tx1"/>
              </a:solidFill>
              <a:prstDash val="solid"/>
            </a:ln>
          </c:spPr>
        </c:majorGridlines>
        <c:title>
          <c:tx>
            <c:rich>
              <a:bodyPr rot="-5400000" vert="horz"/>
              <a:lstStyle/>
              <a:p>
                <a:pPr>
                  <a:defRPr b="1"/>
                </a:pPr>
                <a:r>
                  <a:rPr lang="en-US" b="1" dirty="0"/>
                  <a:t>Percent change</a:t>
                </a:r>
              </a:p>
            </c:rich>
          </c:tx>
          <c:layout/>
          <c:overlay val="0"/>
        </c:title>
        <c:numFmt formatCode="0" sourceLinked="0"/>
        <c:majorTickMark val="out"/>
        <c:minorTickMark val="none"/>
        <c:tickLblPos val="low"/>
        <c:spPr>
          <a:ln w="3173">
            <a:solidFill>
              <a:schemeClr val="tx1"/>
            </a:solidFill>
            <a:prstDash val="solid"/>
          </a:ln>
        </c:spPr>
        <c:txPr>
          <a:bodyPr rot="0" vert="horz"/>
          <a:lstStyle/>
          <a:p>
            <a:pPr>
              <a:defRPr/>
            </a:pPr>
            <a:endParaRPr lang="en-US"/>
          </a:p>
        </c:txPr>
        <c:crossAx val="407961504"/>
        <c:crossesAt val="42370"/>
        <c:crossBetween val="between"/>
        <c:majorUnit val="4"/>
      </c:valAx>
      <c:spPr>
        <a:noFill/>
        <a:ln w="25381">
          <a:noFill/>
          <a:prstDash val="solid"/>
        </a:ln>
      </c:spPr>
    </c:plotArea>
    <c:legend>
      <c:legendPos val="b"/>
      <c:layout>
        <c:manualLayout>
          <c:xMode val="edge"/>
          <c:yMode val="edge"/>
          <c:x val="0.22792983746363349"/>
          <c:y val="0.90925320330582304"/>
          <c:w val="0.55046806248340185"/>
          <c:h val="8.2004555808656246E-2"/>
        </c:manualLayout>
      </c:layout>
      <c:overlay val="0"/>
      <c:spPr>
        <a:noFill/>
        <a:ln w="25381">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94108187173172"/>
          <c:y val="9.576773708606505E-2"/>
          <c:w val="0.81749451816741481"/>
          <c:h val="0.71088915104188732"/>
        </c:manualLayout>
      </c:layout>
      <c:barChart>
        <c:barDir val="col"/>
        <c:grouping val="clustered"/>
        <c:varyColors val="0"/>
        <c:ser>
          <c:idx val="0"/>
          <c:order val="0"/>
          <c:tx>
            <c:strRef>
              <c:f>Sheet1!$A$2</c:f>
              <c:strCache>
                <c:ptCount val="1"/>
              </c:strCache>
            </c:strRef>
          </c:tx>
          <c:spPr>
            <a:solidFill>
              <a:srgbClr val="0066B3"/>
            </a:solidFill>
            <a:ln w="12446">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-58.167128451008395</c:v>
                </c:pt>
                <c:pt idx="1">
                  <c:v>-49.691948438112902</c:v>
                </c:pt>
                <c:pt idx="2">
                  <c:v>-65.727845611030006</c:v>
                </c:pt>
                <c:pt idx="3">
                  <c:v>-57.930492425065594</c:v>
                </c:pt>
                <c:pt idx="4">
                  <c:v>-40.527292835112398</c:v>
                </c:pt>
                <c:pt idx="5">
                  <c:v>-49.032832597014199</c:v>
                </c:pt>
                <c:pt idx="6">
                  <c:v>-46.766050483805103</c:v>
                </c:pt>
                <c:pt idx="7">
                  <c:v>-29.040068490858303</c:v>
                </c:pt>
                <c:pt idx="8">
                  <c:v>-34.114521164224996</c:v>
                </c:pt>
                <c:pt idx="9">
                  <c:v>-34.553359144229006</c:v>
                </c:pt>
                <c:pt idx="10">
                  <c:v>-29.9942994684667</c:v>
                </c:pt>
              </c:numCache>
            </c:numRef>
          </c:val>
        </c:ser>
        <c:dLbls>
          <c:showLegendKey val="0"/>
          <c:showVal val="0"/>
          <c:showCatName val="0"/>
          <c:showSerName val="0"/>
          <c:showPercent val="0"/>
          <c:showBubbleSize val="0"/>
        </c:dLbls>
        <c:gapWidth val="80"/>
        <c:axId val="409334016"/>
        <c:axId val="409334576"/>
      </c:barChart>
      <c:dateAx>
        <c:axId val="409334016"/>
        <c:scaling>
          <c:orientation val="minMax"/>
        </c:scaling>
        <c:delete val="0"/>
        <c:axPos val="b"/>
        <c:numFmt formatCode="yyyy" sourceLinked="0"/>
        <c:majorTickMark val="out"/>
        <c:minorTickMark val="out"/>
        <c:tickLblPos val="low"/>
        <c:spPr>
          <a:ln w="3112">
            <a:solidFill>
              <a:schemeClr val="tx1"/>
            </a:solidFill>
            <a:prstDash val="solid"/>
          </a:ln>
        </c:spPr>
        <c:txPr>
          <a:bodyPr rot="0" vert="horz"/>
          <a:lstStyle/>
          <a:p>
            <a:pPr>
              <a:defRPr/>
            </a:pPr>
            <a:endParaRPr lang="en-US"/>
          </a:p>
        </c:txPr>
        <c:crossAx val="409334576"/>
        <c:crosses val="autoZero"/>
        <c:auto val="1"/>
        <c:lblOffset val="100"/>
        <c:baseTimeUnit val="years"/>
        <c:majorUnit val="2"/>
        <c:majorTimeUnit val="years"/>
        <c:minorUnit val="1"/>
        <c:minorTimeUnit val="years"/>
      </c:dateAx>
      <c:valAx>
        <c:axId val="409334576"/>
        <c:scaling>
          <c:orientation val="minMax"/>
          <c:max val="0"/>
          <c:min val="-75"/>
        </c:scaling>
        <c:delete val="0"/>
        <c:axPos val="l"/>
        <c:majorGridlines>
          <c:spPr>
            <a:ln w="3112">
              <a:solidFill>
                <a:schemeClr val="tx1"/>
              </a:solidFill>
              <a:prstDash val="solid"/>
            </a:ln>
          </c:spPr>
        </c:majorGridlines>
        <c:numFmt formatCode="#,##0" sourceLinked="0"/>
        <c:majorTickMark val="out"/>
        <c:minorTickMark val="none"/>
        <c:tickLblPos val="low"/>
        <c:spPr>
          <a:ln w="3112">
            <a:solidFill>
              <a:schemeClr val="tx1"/>
            </a:solidFill>
            <a:prstDash val="solid"/>
          </a:ln>
        </c:spPr>
        <c:txPr>
          <a:bodyPr rot="0" vert="horz"/>
          <a:lstStyle/>
          <a:p>
            <a:pPr>
              <a:defRPr/>
            </a:pPr>
            <a:endParaRPr lang="en-US"/>
          </a:p>
        </c:txPr>
        <c:crossAx val="409334016"/>
        <c:crossesAt val="42370"/>
        <c:crossBetween val="between"/>
        <c:majorUnit val="15"/>
      </c:valAx>
      <c:spPr>
        <a:solidFill>
          <a:schemeClr val="bg1"/>
        </a:solidFill>
        <a:ln w="2489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5980563276166"/>
          <c:y val="7.5614171740043173E-2"/>
          <c:w val="0.82731454677909688"/>
          <c:h val="0.76751604253774552"/>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0.00</c:formatCode>
                <c:ptCount val="11"/>
                <c:pt idx="0">
                  <c:v>1.0301127360583302</c:v>
                </c:pt>
                <c:pt idx="1">
                  <c:v>0.9892581588333329</c:v>
                </c:pt>
                <c:pt idx="2">
                  <c:v>0.99936474368333283</c:v>
                </c:pt>
                <c:pt idx="3">
                  <c:v>1.0301373636750002</c:v>
                </c:pt>
                <c:pt idx="4">
                  <c:v>1.1047471315666704</c:v>
                </c:pt>
                <c:pt idx="5">
                  <c:v>1.2787862033999997</c:v>
                </c:pt>
                <c:pt idx="6">
                  <c:v>1.3210227956999998</c:v>
                </c:pt>
                <c:pt idx="7">
                  <c:v>1.2685696010666698</c:v>
                </c:pt>
                <c:pt idx="8">
                  <c:v>1.2046072977001998</c:v>
                </c:pt>
                <c:pt idx="9">
                  <c:v>1.1486345597315402</c:v>
                </c:pt>
                <c:pt idx="10">
                  <c:v>1.1110937388151498</c:v>
                </c:pt>
              </c:numCache>
            </c:numRef>
          </c:val>
          <c:smooth val="0"/>
        </c:ser>
        <c:dLbls>
          <c:showLegendKey val="0"/>
          <c:showVal val="0"/>
          <c:showCatName val="0"/>
          <c:showSerName val="0"/>
          <c:showPercent val="0"/>
          <c:showBubbleSize val="0"/>
        </c:dLbls>
        <c:smooth val="0"/>
        <c:axId val="409336816"/>
        <c:axId val="409337376"/>
      </c:lineChart>
      <c:dateAx>
        <c:axId val="409336816"/>
        <c:scaling>
          <c:orientation val="minMax"/>
        </c:scaling>
        <c:delete val="0"/>
        <c:axPos val="b"/>
        <c:numFmt formatCode="yyyy" sourceLinked="0"/>
        <c:majorTickMark val="out"/>
        <c:minorTickMark val="out"/>
        <c:tickLblPos val="low"/>
        <c:spPr>
          <a:ln w="3166">
            <a:solidFill>
              <a:schemeClr val="tx1"/>
            </a:solidFill>
            <a:prstDash val="solid"/>
          </a:ln>
        </c:spPr>
        <c:txPr>
          <a:bodyPr rot="0" vert="horz"/>
          <a:lstStyle/>
          <a:p>
            <a:pPr>
              <a:defRPr/>
            </a:pPr>
            <a:endParaRPr lang="en-US"/>
          </a:p>
        </c:txPr>
        <c:crossAx val="409337376"/>
        <c:crosses val="autoZero"/>
        <c:auto val="1"/>
        <c:lblOffset val="100"/>
        <c:baseTimeUnit val="years"/>
        <c:majorUnit val="2"/>
        <c:majorTimeUnit val="years"/>
        <c:minorUnit val="1"/>
        <c:minorTimeUnit val="years"/>
      </c:dateAx>
      <c:valAx>
        <c:axId val="409337376"/>
        <c:scaling>
          <c:orientation val="minMax"/>
          <c:min val="0.9"/>
        </c:scaling>
        <c:delete val="0"/>
        <c:axPos val="l"/>
        <c:majorGridlines>
          <c:spPr>
            <a:ln w="3166">
              <a:solidFill>
                <a:schemeClr val="tx1"/>
              </a:solidFill>
              <a:prstDash val="solid"/>
            </a:ln>
          </c:spPr>
        </c:majorGridlines>
        <c:numFmt formatCode="0.0" sourceLinked="0"/>
        <c:majorTickMark val="out"/>
        <c:minorTickMark val="none"/>
        <c:tickLblPos val="low"/>
        <c:spPr>
          <a:ln w="3166">
            <a:solidFill>
              <a:schemeClr val="tx1"/>
            </a:solidFill>
            <a:prstDash val="solid"/>
          </a:ln>
        </c:spPr>
        <c:txPr>
          <a:bodyPr rot="0" vert="horz"/>
          <a:lstStyle/>
          <a:p>
            <a:pPr>
              <a:defRPr/>
            </a:pPr>
            <a:endParaRPr lang="en-US"/>
          </a:p>
        </c:txPr>
        <c:crossAx val="409336816"/>
        <c:crossesAt val="42370"/>
        <c:crossBetween val="midCat"/>
        <c:majorUnit val="0.1"/>
      </c:valAx>
      <c:spPr>
        <a:solidFill>
          <a:schemeClr val="bg1"/>
        </a:solidFill>
        <a:ln w="25326">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2383896179241"/>
          <c:y val="5.6325502617109606E-2"/>
          <c:w val="0.81811468237888585"/>
          <c:h val="0.71527953917070064"/>
        </c:manualLayout>
      </c:layout>
      <c:barChart>
        <c:barDir val="col"/>
        <c:grouping val="clustered"/>
        <c:varyColors val="0"/>
        <c:ser>
          <c:idx val="0"/>
          <c:order val="0"/>
          <c:tx>
            <c:strRef>
              <c:f>Sheet1!$A$2</c:f>
              <c:strCache>
                <c:ptCount val="1"/>
              </c:strCache>
            </c:strRef>
          </c:tx>
          <c:spPr>
            <a:solidFill>
              <a:srgbClr val="96BC33"/>
            </a:solidFill>
            <a:ln w="12632">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3.0834650953021958</c:v>
                </c:pt>
                <c:pt idx="1">
                  <c:v>3.1412199901192257</c:v>
                </c:pt>
                <c:pt idx="2">
                  <c:v>1.7455185515941718</c:v>
                </c:pt>
                <c:pt idx="3">
                  <c:v>2.2180229025739351</c:v>
                </c:pt>
                <c:pt idx="4">
                  <c:v>2.4729080213950807</c:v>
                </c:pt>
                <c:pt idx="5">
                  <c:v>1.0782975138162956</c:v>
                </c:pt>
                <c:pt idx="6">
                  <c:v>1.1923636084201881</c:v>
                </c:pt>
                <c:pt idx="7">
                  <c:v>2.3532432544313142</c:v>
                </c:pt>
                <c:pt idx="8">
                  <c:v>2.4088435987615453</c:v>
                </c:pt>
                <c:pt idx="9">
                  <c:v>2.1941852988851096</c:v>
                </c:pt>
                <c:pt idx="10">
                  <c:v>2.1191222603274444</c:v>
                </c:pt>
              </c:numCache>
            </c:numRef>
          </c:val>
        </c:ser>
        <c:dLbls>
          <c:showLegendKey val="0"/>
          <c:showVal val="0"/>
          <c:showCatName val="0"/>
          <c:showSerName val="0"/>
          <c:showPercent val="0"/>
          <c:showBubbleSize val="0"/>
        </c:dLbls>
        <c:gapWidth val="80"/>
        <c:axId val="409339616"/>
        <c:axId val="337889136"/>
      </c:barChart>
      <c:dateAx>
        <c:axId val="409339616"/>
        <c:scaling>
          <c:orientation val="minMax"/>
        </c:scaling>
        <c:delete val="0"/>
        <c:axPos val="b"/>
        <c:numFmt formatCode="yyyy" sourceLinked="0"/>
        <c:majorTickMark val="out"/>
        <c:minorTickMark val="out"/>
        <c:tickLblPos val="low"/>
        <c:spPr>
          <a:ln w="3158">
            <a:solidFill>
              <a:schemeClr val="tx1"/>
            </a:solidFill>
            <a:prstDash val="solid"/>
          </a:ln>
        </c:spPr>
        <c:txPr>
          <a:bodyPr rot="0" vert="horz"/>
          <a:lstStyle/>
          <a:p>
            <a:pPr>
              <a:defRPr/>
            </a:pPr>
            <a:endParaRPr lang="en-US"/>
          </a:p>
        </c:txPr>
        <c:crossAx val="337889136"/>
        <c:crosses val="autoZero"/>
        <c:auto val="1"/>
        <c:lblOffset val="100"/>
        <c:baseTimeUnit val="years"/>
        <c:majorUnit val="2"/>
        <c:majorTimeUnit val="years"/>
        <c:minorUnit val="1"/>
        <c:minorTimeUnit val="years"/>
      </c:dateAx>
      <c:valAx>
        <c:axId val="337889136"/>
        <c:scaling>
          <c:orientation val="minMax"/>
        </c:scaling>
        <c:delete val="0"/>
        <c:axPos val="l"/>
        <c:majorGridlines>
          <c:spPr>
            <a:ln w="3158">
              <a:solidFill>
                <a:schemeClr val="tx1"/>
              </a:solidFill>
              <a:prstDash val="solid"/>
            </a:ln>
          </c:spPr>
        </c:majorGridlines>
        <c:numFmt formatCode="0" sourceLinked="0"/>
        <c:majorTickMark val="out"/>
        <c:minorTickMark val="none"/>
        <c:tickLblPos val="low"/>
        <c:spPr>
          <a:ln w="3158">
            <a:solidFill>
              <a:schemeClr val="tx1"/>
            </a:solidFill>
            <a:prstDash val="solid"/>
          </a:ln>
        </c:spPr>
        <c:txPr>
          <a:bodyPr rot="0" vert="horz"/>
          <a:lstStyle/>
          <a:p>
            <a:pPr>
              <a:defRPr/>
            </a:pPr>
            <a:endParaRPr lang="en-US"/>
          </a:p>
        </c:txPr>
        <c:crossAx val="409339616"/>
        <c:crossesAt val="42370"/>
        <c:crossBetween val="between"/>
        <c:majorUnit val="1"/>
      </c:valAx>
      <c:spPr>
        <a:solidFill>
          <a:schemeClr val="bg1"/>
        </a:solidFill>
        <a:ln w="2526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9973580146736"/>
          <c:y val="6.106846019247595E-2"/>
          <c:w val="0.80606565116588358"/>
          <c:h val="0.74762357830271264"/>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1.7768715409268721</c:v>
                </c:pt>
                <c:pt idx="1">
                  <c:v>2.9121350887229451</c:v>
                </c:pt>
                <c:pt idx="2">
                  <c:v>1.5156782312454984</c:v>
                </c:pt>
                <c:pt idx="3">
                  <c:v>0.93829189781549094</c:v>
                </c:pt>
                <c:pt idx="4">
                  <c:v>1.9066359071781891</c:v>
                </c:pt>
                <c:pt idx="5">
                  <c:v>1.1252413609433187</c:v>
                </c:pt>
                <c:pt idx="6">
                  <c:v>1.7026621215193496</c:v>
                </c:pt>
                <c:pt idx="7">
                  <c:v>2.6839439553956401</c:v>
                </c:pt>
                <c:pt idx="8">
                  <c:v>2.0116076752256129</c:v>
                </c:pt>
                <c:pt idx="9">
                  <c:v>2.0000877744802414</c:v>
                </c:pt>
                <c:pt idx="10">
                  <c:v>2.0000883120912412</c:v>
                </c:pt>
              </c:numCache>
            </c:numRef>
          </c:val>
          <c:smooth val="0"/>
        </c:ser>
        <c:dLbls>
          <c:showLegendKey val="0"/>
          <c:showVal val="0"/>
          <c:showCatName val="0"/>
          <c:showSerName val="0"/>
          <c:showPercent val="0"/>
          <c:showBubbleSize val="0"/>
        </c:dLbls>
        <c:smooth val="0"/>
        <c:axId val="337891376"/>
        <c:axId val="337891936"/>
      </c:lineChart>
      <c:dateAx>
        <c:axId val="337891376"/>
        <c:scaling>
          <c:orientation val="minMax"/>
        </c:scaling>
        <c:delete val="0"/>
        <c:axPos val="b"/>
        <c:numFmt formatCode="yyyy" sourceLinked="0"/>
        <c:majorTickMark val="out"/>
        <c:minorTickMark val="out"/>
        <c:tickLblPos val="low"/>
        <c:spPr>
          <a:ln w="3060">
            <a:solidFill>
              <a:schemeClr val="tx1"/>
            </a:solidFill>
            <a:prstDash val="solid"/>
          </a:ln>
        </c:spPr>
        <c:txPr>
          <a:bodyPr rot="0" vert="horz"/>
          <a:lstStyle/>
          <a:p>
            <a:pPr>
              <a:defRPr/>
            </a:pPr>
            <a:endParaRPr lang="en-US"/>
          </a:p>
        </c:txPr>
        <c:crossAx val="337891936"/>
        <c:crosses val="autoZero"/>
        <c:auto val="1"/>
        <c:lblOffset val="100"/>
        <c:baseTimeUnit val="years"/>
        <c:majorUnit val="2"/>
        <c:majorTimeUnit val="years"/>
        <c:minorUnit val="1"/>
        <c:minorTimeUnit val="years"/>
      </c:dateAx>
      <c:valAx>
        <c:axId val="337891936"/>
        <c:scaling>
          <c:orientation val="minMax"/>
          <c:max val="3"/>
        </c:scaling>
        <c:delete val="0"/>
        <c:axPos val="l"/>
        <c:majorGridlines>
          <c:spPr>
            <a:ln w="3060">
              <a:solidFill>
                <a:schemeClr val="tx1"/>
              </a:solidFill>
              <a:prstDash val="solid"/>
            </a:ln>
          </c:spPr>
        </c:majorGridlines>
        <c:numFmt formatCode="0" sourceLinked="0"/>
        <c:majorTickMark val="out"/>
        <c:minorTickMark val="none"/>
        <c:tickLblPos val="low"/>
        <c:spPr>
          <a:ln w="3060">
            <a:solidFill>
              <a:schemeClr val="tx1"/>
            </a:solidFill>
            <a:prstDash val="solid"/>
          </a:ln>
        </c:spPr>
        <c:txPr>
          <a:bodyPr rot="0" vert="horz"/>
          <a:lstStyle/>
          <a:p>
            <a:pPr>
              <a:defRPr/>
            </a:pPr>
            <a:endParaRPr lang="en-US"/>
          </a:p>
        </c:txPr>
        <c:crossAx val="337891376"/>
        <c:crossesAt val="42370"/>
        <c:crossBetween val="midCat"/>
        <c:majorUnit val="1"/>
      </c:valAx>
      <c:spPr>
        <a:solidFill>
          <a:schemeClr val="bg1"/>
        </a:solidFill>
        <a:ln w="24479">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94108187173172"/>
          <c:y val="9.576773708606505E-2"/>
          <c:w val="0.81749451816741481"/>
          <c:h val="0.71088915104188732"/>
        </c:manualLayout>
      </c:layout>
      <c:barChart>
        <c:barDir val="col"/>
        <c:grouping val="clustered"/>
        <c:varyColors val="0"/>
        <c:ser>
          <c:idx val="0"/>
          <c:order val="0"/>
          <c:tx>
            <c:strRef>
              <c:f>Sheet1!$A$2</c:f>
              <c:strCache>
                <c:ptCount val="1"/>
              </c:strCache>
            </c:strRef>
          </c:tx>
          <c:spPr>
            <a:solidFill>
              <a:srgbClr val="0066B3"/>
            </a:solidFill>
            <a:ln w="12446">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-5.48641413</c:v>
                </c:pt>
                <c:pt idx="1">
                  <c:v>-13.380662000000003</c:v>
                </c:pt>
                <c:pt idx="2">
                  <c:v>-17.051651000000003</c:v>
                </c:pt>
                <c:pt idx="3">
                  <c:v>-31.325800000000001</c:v>
                </c:pt>
                <c:pt idx="4">
                  <c:v>-24.771137500000002</c:v>
                </c:pt>
                <c:pt idx="5">
                  <c:v>-32.384417499999991</c:v>
                </c:pt>
                <c:pt idx="6">
                  <c:v>-22.963779999999996</c:v>
                </c:pt>
                <c:pt idx="7">
                  <c:v>-23.613550000000004</c:v>
                </c:pt>
                <c:pt idx="8">
                  <c:v>-22.918417499999997</c:v>
                </c:pt>
                <c:pt idx="9">
                  <c:v>-20.264190000000003</c:v>
                </c:pt>
                <c:pt idx="10">
                  <c:v>-12.0936</c:v>
                </c:pt>
              </c:numCache>
            </c:numRef>
          </c:val>
        </c:ser>
        <c:dLbls>
          <c:showLegendKey val="0"/>
          <c:showVal val="0"/>
          <c:showCatName val="0"/>
          <c:showSerName val="0"/>
          <c:showPercent val="0"/>
          <c:showBubbleSize val="0"/>
        </c:dLbls>
        <c:gapWidth val="80"/>
        <c:axId val="344904064"/>
        <c:axId val="344903504"/>
      </c:barChart>
      <c:dateAx>
        <c:axId val="344904064"/>
        <c:scaling>
          <c:orientation val="minMax"/>
        </c:scaling>
        <c:delete val="0"/>
        <c:axPos val="b"/>
        <c:numFmt formatCode="yyyy" sourceLinked="0"/>
        <c:majorTickMark val="out"/>
        <c:minorTickMark val="out"/>
        <c:tickLblPos val="low"/>
        <c:spPr>
          <a:ln w="3112">
            <a:solidFill>
              <a:schemeClr val="tx1"/>
            </a:solidFill>
            <a:prstDash val="solid"/>
          </a:ln>
        </c:spPr>
        <c:txPr>
          <a:bodyPr rot="0" vert="horz"/>
          <a:lstStyle/>
          <a:p>
            <a:pPr>
              <a:defRPr/>
            </a:pPr>
            <a:endParaRPr lang="en-US"/>
          </a:p>
        </c:txPr>
        <c:crossAx val="344903504"/>
        <c:crosses val="autoZero"/>
        <c:auto val="1"/>
        <c:lblOffset val="100"/>
        <c:baseTimeUnit val="years"/>
        <c:majorUnit val="2"/>
        <c:majorTimeUnit val="years"/>
        <c:minorUnit val="1"/>
        <c:minorTimeUnit val="years"/>
      </c:dateAx>
      <c:valAx>
        <c:axId val="344903504"/>
        <c:scaling>
          <c:orientation val="minMax"/>
        </c:scaling>
        <c:delete val="0"/>
        <c:axPos val="l"/>
        <c:majorGridlines>
          <c:spPr>
            <a:ln w="3112">
              <a:solidFill>
                <a:schemeClr val="tx1"/>
              </a:solidFill>
              <a:prstDash val="solid"/>
            </a:ln>
          </c:spPr>
        </c:majorGridlines>
        <c:numFmt formatCode="#,##0" sourceLinked="0"/>
        <c:majorTickMark val="out"/>
        <c:minorTickMark val="none"/>
        <c:tickLblPos val="low"/>
        <c:spPr>
          <a:ln w="3112">
            <a:solidFill>
              <a:schemeClr val="tx1"/>
            </a:solidFill>
            <a:prstDash val="solid"/>
          </a:ln>
        </c:spPr>
        <c:txPr>
          <a:bodyPr rot="0" vert="horz"/>
          <a:lstStyle/>
          <a:p>
            <a:pPr>
              <a:defRPr/>
            </a:pPr>
            <a:endParaRPr lang="en-US"/>
          </a:p>
        </c:txPr>
        <c:crossAx val="344904064"/>
        <c:crossesAt val="42370"/>
        <c:crossBetween val="between"/>
        <c:majorUnit val="10"/>
      </c:valAx>
      <c:spPr>
        <a:solidFill>
          <a:schemeClr val="bg1"/>
        </a:solidFill>
        <a:ln w="2489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6007267941819"/>
          <c:y val="5.5617905623541034E-2"/>
          <c:w val="0.82731454677909688"/>
          <c:h val="0.76043496757481011"/>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12.636008333333331</c:v>
                </c:pt>
                <c:pt idx="1">
                  <c:v>12.435435000000002</c:v>
                </c:pt>
                <c:pt idx="2">
                  <c:v>13.16132625</c:v>
                </c:pt>
                <c:pt idx="3">
                  <c:v>12.772383475000003</c:v>
                </c:pt>
                <c:pt idx="4">
                  <c:v>13.305604658333339</c:v>
                </c:pt>
                <c:pt idx="5">
                  <c:v>15.868030883333336</c:v>
                </c:pt>
                <c:pt idx="6">
                  <c:v>18.34719114166667</c:v>
                </c:pt>
                <c:pt idx="7">
                  <c:v>17.612708333333327</c:v>
                </c:pt>
                <c:pt idx="8">
                  <c:v>16.988874999999993</c:v>
                </c:pt>
                <c:pt idx="9">
                  <c:v>17.1089375</c:v>
                </c:pt>
                <c:pt idx="10">
                  <c:v>17.417099999999994</c:v>
                </c:pt>
              </c:numCache>
            </c:numRef>
          </c:val>
          <c:smooth val="0"/>
        </c:ser>
        <c:dLbls>
          <c:showLegendKey val="0"/>
          <c:showVal val="0"/>
          <c:showCatName val="0"/>
          <c:showSerName val="0"/>
          <c:showPercent val="0"/>
          <c:showBubbleSize val="0"/>
        </c:dLbls>
        <c:smooth val="0"/>
        <c:axId val="405697536"/>
        <c:axId val="409332896"/>
      </c:lineChart>
      <c:dateAx>
        <c:axId val="405697536"/>
        <c:scaling>
          <c:orientation val="minMax"/>
        </c:scaling>
        <c:delete val="0"/>
        <c:axPos val="b"/>
        <c:numFmt formatCode="yyyy" sourceLinked="0"/>
        <c:majorTickMark val="out"/>
        <c:minorTickMark val="out"/>
        <c:tickLblPos val="low"/>
        <c:spPr>
          <a:ln w="3166">
            <a:solidFill>
              <a:schemeClr val="tx1"/>
            </a:solidFill>
            <a:prstDash val="solid"/>
          </a:ln>
        </c:spPr>
        <c:txPr>
          <a:bodyPr rot="0" vert="horz"/>
          <a:lstStyle/>
          <a:p>
            <a:pPr>
              <a:defRPr/>
            </a:pPr>
            <a:endParaRPr lang="en-US"/>
          </a:p>
        </c:txPr>
        <c:crossAx val="409332896"/>
        <c:crosses val="autoZero"/>
        <c:auto val="1"/>
        <c:lblOffset val="100"/>
        <c:baseTimeUnit val="years"/>
        <c:majorUnit val="2"/>
        <c:majorTimeUnit val="years"/>
        <c:minorUnit val="1"/>
        <c:minorTimeUnit val="years"/>
      </c:dateAx>
      <c:valAx>
        <c:axId val="409332896"/>
        <c:scaling>
          <c:orientation val="minMax"/>
          <c:min val="12"/>
        </c:scaling>
        <c:delete val="0"/>
        <c:axPos val="l"/>
        <c:majorGridlines>
          <c:spPr>
            <a:ln w="3166">
              <a:solidFill>
                <a:schemeClr val="tx1"/>
              </a:solidFill>
              <a:prstDash val="solid"/>
            </a:ln>
          </c:spPr>
        </c:majorGridlines>
        <c:numFmt formatCode="0" sourceLinked="0"/>
        <c:majorTickMark val="out"/>
        <c:minorTickMark val="none"/>
        <c:tickLblPos val="low"/>
        <c:spPr>
          <a:ln w="3166">
            <a:solidFill>
              <a:schemeClr val="tx1"/>
            </a:solidFill>
            <a:prstDash val="solid"/>
          </a:ln>
        </c:spPr>
        <c:txPr>
          <a:bodyPr rot="0" vert="horz"/>
          <a:lstStyle/>
          <a:p>
            <a:pPr>
              <a:defRPr/>
            </a:pPr>
            <a:endParaRPr lang="en-US"/>
          </a:p>
        </c:txPr>
        <c:crossAx val="405697536"/>
        <c:crossesAt val="42370"/>
        <c:crossBetween val="midCat"/>
      </c:valAx>
      <c:spPr>
        <a:solidFill>
          <a:schemeClr val="bg1"/>
        </a:solidFill>
        <a:ln w="25326">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2383896179241"/>
          <c:y val="5.6325502617109606E-2"/>
          <c:w val="0.81811468237888585"/>
          <c:h val="0.71527953917070064"/>
        </c:manualLayout>
      </c:layout>
      <c:barChart>
        <c:barDir val="col"/>
        <c:grouping val="clustered"/>
        <c:varyColors val="0"/>
        <c:ser>
          <c:idx val="0"/>
          <c:order val="0"/>
          <c:tx>
            <c:strRef>
              <c:f>Sheet1!$A$2</c:f>
              <c:strCache>
                <c:ptCount val="1"/>
              </c:strCache>
            </c:strRef>
          </c:tx>
          <c:spPr>
            <a:solidFill>
              <a:srgbClr val="96BC33"/>
            </a:solidFill>
            <a:ln w="12632">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5.1254534499822082</c:v>
                </c:pt>
                <c:pt idx="1">
                  <c:v>4.0478210249729862</c:v>
                </c:pt>
                <c:pt idx="2">
                  <c:v>3.7913247233800633</c:v>
                </c:pt>
                <c:pt idx="3">
                  <c:v>1.5992058450168933</c:v>
                </c:pt>
                <c:pt idx="4">
                  <c:v>2.2488900829598983</c:v>
                </c:pt>
                <c:pt idx="5">
                  <c:v>2.468480971358411</c:v>
                </c:pt>
                <c:pt idx="6">
                  <c:v>2.1716251115005969</c:v>
                </c:pt>
                <c:pt idx="7">
                  <c:v>2.2348715884799701</c:v>
                </c:pt>
                <c:pt idx="8">
                  <c:v>3.2351660170836012</c:v>
                </c:pt>
                <c:pt idx="9">
                  <c:v>3.4368101540722225</c:v>
                </c:pt>
                <c:pt idx="10">
                  <c:v>3.4611273133892118</c:v>
                </c:pt>
              </c:numCache>
            </c:numRef>
          </c:val>
        </c:ser>
        <c:dLbls>
          <c:showLegendKey val="0"/>
          <c:showVal val="0"/>
          <c:showCatName val="0"/>
          <c:showSerName val="0"/>
          <c:showPercent val="0"/>
          <c:showBubbleSize val="0"/>
        </c:dLbls>
        <c:gapWidth val="80"/>
        <c:axId val="408011024"/>
        <c:axId val="408011584"/>
      </c:barChart>
      <c:dateAx>
        <c:axId val="408011024"/>
        <c:scaling>
          <c:orientation val="minMax"/>
        </c:scaling>
        <c:delete val="0"/>
        <c:axPos val="b"/>
        <c:numFmt formatCode="yyyy" sourceLinked="0"/>
        <c:majorTickMark val="out"/>
        <c:minorTickMark val="out"/>
        <c:tickLblPos val="low"/>
        <c:spPr>
          <a:ln w="3158">
            <a:solidFill>
              <a:schemeClr val="tx1"/>
            </a:solidFill>
            <a:prstDash val="solid"/>
          </a:ln>
        </c:spPr>
        <c:txPr>
          <a:bodyPr rot="0" vert="horz"/>
          <a:lstStyle/>
          <a:p>
            <a:pPr>
              <a:defRPr/>
            </a:pPr>
            <a:endParaRPr lang="en-US"/>
          </a:p>
        </c:txPr>
        <c:crossAx val="408011584"/>
        <c:crosses val="autoZero"/>
        <c:auto val="1"/>
        <c:lblOffset val="100"/>
        <c:baseTimeUnit val="years"/>
        <c:majorUnit val="2"/>
        <c:majorTimeUnit val="years"/>
        <c:minorUnit val="1"/>
        <c:minorTimeUnit val="years"/>
      </c:dateAx>
      <c:valAx>
        <c:axId val="408011584"/>
        <c:scaling>
          <c:orientation val="minMax"/>
          <c:max val="6"/>
          <c:min val="0"/>
        </c:scaling>
        <c:delete val="0"/>
        <c:axPos val="l"/>
        <c:majorGridlines>
          <c:spPr>
            <a:ln w="3158">
              <a:solidFill>
                <a:schemeClr val="tx1"/>
              </a:solidFill>
              <a:prstDash val="solid"/>
            </a:ln>
          </c:spPr>
        </c:majorGridlines>
        <c:numFmt formatCode="0" sourceLinked="0"/>
        <c:majorTickMark val="out"/>
        <c:minorTickMark val="none"/>
        <c:tickLblPos val="low"/>
        <c:spPr>
          <a:ln w="3158">
            <a:solidFill>
              <a:schemeClr val="tx1"/>
            </a:solidFill>
            <a:prstDash val="solid"/>
          </a:ln>
        </c:spPr>
        <c:txPr>
          <a:bodyPr rot="0" vert="horz"/>
          <a:lstStyle/>
          <a:p>
            <a:pPr>
              <a:defRPr/>
            </a:pPr>
            <a:endParaRPr lang="en-US"/>
          </a:p>
        </c:txPr>
        <c:crossAx val="408011024"/>
        <c:crossesAt val="42370"/>
        <c:crossBetween val="between"/>
        <c:majorUnit val="2"/>
      </c:valAx>
      <c:spPr>
        <a:solidFill>
          <a:schemeClr val="bg1"/>
        </a:solidFill>
        <a:ln w="2526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9973580146736"/>
          <c:y val="6.106846019247595E-2"/>
          <c:w val="0.80606565116588358"/>
          <c:h val="0.74762357830271264"/>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4.149512801649057</c:v>
                </c:pt>
                <c:pt idx="1">
                  <c:v>3.402745976436572</c:v>
                </c:pt>
                <c:pt idx="2">
                  <c:v>4.1080078323414861</c:v>
                </c:pt>
                <c:pt idx="3">
                  <c:v>3.807275039453994</c:v>
                </c:pt>
                <c:pt idx="4">
                  <c:v>4.0180787408880656</c:v>
                </c:pt>
                <c:pt idx="5">
                  <c:v>2.7220352457104195</c:v>
                </c:pt>
                <c:pt idx="6">
                  <c:v>2.8935959357206271</c:v>
                </c:pt>
                <c:pt idx="7">
                  <c:v>3.2193074883815069</c:v>
                </c:pt>
                <c:pt idx="8">
                  <c:v>3.1724506168605111</c:v>
                </c:pt>
                <c:pt idx="9">
                  <c:v>3.1621111716374499</c:v>
                </c:pt>
                <c:pt idx="10">
                  <c:v>3.1781999190516168</c:v>
                </c:pt>
              </c:numCache>
            </c:numRef>
          </c:val>
          <c:smooth val="0"/>
        </c:ser>
        <c:dLbls>
          <c:showLegendKey val="0"/>
          <c:showVal val="0"/>
          <c:showCatName val="0"/>
          <c:showSerName val="0"/>
          <c:showPercent val="0"/>
          <c:showBubbleSize val="0"/>
        </c:dLbls>
        <c:smooth val="0"/>
        <c:axId val="408013824"/>
        <c:axId val="408014384"/>
      </c:lineChart>
      <c:dateAx>
        <c:axId val="408013824"/>
        <c:scaling>
          <c:orientation val="minMax"/>
        </c:scaling>
        <c:delete val="0"/>
        <c:axPos val="b"/>
        <c:numFmt formatCode="yyyy" sourceLinked="0"/>
        <c:majorTickMark val="out"/>
        <c:minorTickMark val="out"/>
        <c:tickLblPos val="low"/>
        <c:spPr>
          <a:ln w="3060">
            <a:solidFill>
              <a:schemeClr val="tx1"/>
            </a:solidFill>
            <a:prstDash val="solid"/>
          </a:ln>
        </c:spPr>
        <c:txPr>
          <a:bodyPr rot="0" vert="horz"/>
          <a:lstStyle/>
          <a:p>
            <a:pPr>
              <a:defRPr/>
            </a:pPr>
            <a:endParaRPr lang="en-US"/>
          </a:p>
        </c:txPr>
        <c:crossAx val="408014384"/>
        <c:crosses val="autoZero"/>
        <c:auto val="1"/>
        <c:lblOffset val="100"/>
        <c:baseTimeUnit val="years"/>
        <c:majorUnit val="2"/>
        <c:majorTimeUnit val="years"/>
        <c:minorUnit val="1"/>
        <c:minorTimeUnit val="years"/>
      </c:dateAx>
      <c:valAx>
        <c:axId val="408014384"/>
        <c:scaling>
          <c:orientation val="minMax"/>
          <c:max val="4.5"/>
          <c:min val="2.5"/>
        </c:scaling>
        <c:delete val="0"/>
        <c:axPos val="l"/>
        <c:majorGridlines>
          <c:spPr>
            <a:ln w="3060">
              <a:solidFill>
                <a:schemeClr val="tx1"/>
              </a:solidFill>
              <a:prstDash val="solid"/>
            </a:ln>
          </c:spPr>
        </c:majorGridlines>
        <c:numFmt formatCode="0.0" sourceLinked="0"/>
        <c:majorTickMark val="out"/>
        <c:minorTickMark val="none"/>
        <c:tickLblPos val="low"/>
        <c:spPr>
          <a:ln w="3060">
            <a:solidFill>
              <a:schemeClr val="tx1"/>
            </a:solidFill>
            <a:prstDash val="solid"/>
          </a:ln>
        </c:spPr>
        <c:txPr>
          <a:bodyPr rot="0" vert="horz"/>
          <a:lstStyle/>
          <a:p>
            <a:pPr>
              <a:defRPr/>
            </a:pPr>
            <a:endParaRPr lang="en-US"/>
          </a:p>
        </c:txPr>
        <c:crossAx val="408013824"/>
        <c:crossesAt val="42370"/>
        <c:crossBetween val="midCat"/>
        <c:majorUnit val="0.5"/>
      </c:valAx>
      <c:spPr>
        <a:solidFill>
          <a:schemeClr val="bg1"/>
        </a:solidFill>
        <a:ln w="24479">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640511669922759E-2"/>
          <c:y val="4.1826306187929284E-2"/>
          <c:w val="0.8919483935451844"/>
          <c:h val="0.73903112586915976"/>
        </c:manualLayout>
      </c:layout>
      <c:barChart>
        <c:barDir val="col"/>
        <c:grouping val="clustered"/>
        <c:varyColors val="0"/>
        <c:ser>
          <c:idx val="0"/>
          <c:order val="0"/>
          <c:tx>
            <c:strRef>
              <c:f>Sheet1!$B$1</c:f>
              <c:strCache>
                <c:ptCount val="1"/>
                <c:pt idx="0">
                  <c:v>2015</c:v>
                </c:pt>
              </c:strCache>
            </c:strRef>
          </c:tx>
          <c:spPr>
            <a:solidFill>
              <a:srgbClr val="0066B3"/>
            </a:solidFill>
            <a:ln w="12695">
              <a:noFill/>
              <a:prstDash val="solid"/>
            </a:ln>
          </c:spPr>
          <c:invertIfNegative val="0"/>
          <c:cat>
            <c:strRef>
              <c:f>Sheet1!$A$2:$A$7</c:f>
              <c:strCache>
                <c:ptCount val="6"/>
                <c:pt idx="0">
                  <c:v>Brazil</c:v>
                </c:pt>
                <c:pt idx="1">
                  <c:v>Argentina</c:v>
                </c:pt>
                <c:pt idx="2">
                  <c:v>Venezuela</c:v>
                </c:pt>
                <c:pt idx="3">
                  <c:v>Colombia</c:v>
                </c:pt>
                <c:pt idx="4">
                  <c:v>Chile</c:v>
                </c:pt>
                <c:pt idx="5">
                  <c:v>Peru</c:v>
                </c:pt>
              </c:strCache>
            </c:strRef>
          </c:cat>
          <c:val>
            <c:numRef>
              <c:f>Sheet1!$B$2:$B$7</c:f>
              <c:numCache>
                <c:formatCode>0.0</c:formatCode>
                <c:ptCount val="6"/>
                <c:pt idx="0">
                  <c:v>-3.8546457113658223</c:v>
                </c:pt>
                <c:pt idx="1">
                  <c:v>2.2973238155876046</c:v>
                </c:pt>
                <c:pt idx="2">
                  <c:v>-5.7291251192082342</c:v>
                </c:pt>
                <c:pt idx="3">
                  <c:v>3.0832859673048274</c:v>
                </c:pt>
                <c:pt idx="4">
                  <c:v>2.0839622369317028</c:v>
                </c:pt>
                <c:pt idx="5">
                  <c:v>3.2416846313788601</c:v>
                </c:pt>
              </c:numCache>
            </c:numRef>
          </c:val>
        </c:ser>
        <c:ser>
          <c:idx val="1"/>
          <c:order val="1"/>
          <c:tx>
            <c:strRef>
              <c:f>Sheet1!$C$1</c:f>
              <c:strCache>
                <c:ptCount val="1"/>
                <c:pt idx="0">
                  <c:v>2016</c:v>
                </c:pt>
              </c:strCache>
            </c:strRef>
          </c:tx>
          <c:spPr>
            <a:solidFill>
              <a:srgbClr val="96BC33"/>
            </a:solidFill>
            <a:ln w="12695">
              <a:noFill/>
              <a:prstDash val="solid"/>
            </a:ln>
          </c:spPr>
          <c:invertIfNegative val="0"/>
          <c:cat>
            <c:strRef>
              <c:f>Sheet1!$A$2:$A$7</c:f>
              <c:strCache>
                <c:ptCount val="6"/>
                <c:pt idx="0">
                  <c:v>Brazil</c:v>
                </c:pt>
                <c:pt idx="1">
                  <c:v>Argentina</c:v>
                </c:pt>
                <c:pt idx="2">
                  <c:v>Venezuela</c:v>
                </c:pt>
                <c:pt idx="3">
                  <c:v>Colombia</c:v>
                </c:pt>
                <c:pt idx="4">
                  <c:v>Chile</c:v>
                </c:pt>
                <c:pt idx="5">
                  <c:v>Peru</c:v>
                </c:pt>
              </c:strCache>
            </c:strRef>
          </c:cat>
          <c:val>
            <c:numRef>
              <c:f>Sheet1!$C$2:$C$7</c:f>
              <c:numCache>
                <c:formatCode>0.0</c:formatCode>
                <c:ptCount val="6"/>
                <c:pt idx="0">
                  <c:v>-3.1321485242645992</c:v>
                </c:pt>
                <c:pt idx="1">
                  <c:v>-1.1432079029425892</c:v>
                </c:pt>
                <c:pt idx="2">
                  <c:v>-11.220242274699967</c:v>
                </c:pt>
                <c:pt idx="3">
                  <c:v>2.4430636659434013</c:v>
                </c:pt>
                <c:pt idx="4">
                  <c:v>1.5195169403295903</c:v>
                </c:pt>
                <c:pt idx="5">
                  <c:v>3.3358385484719482</c:v>
                </c:pt>
              </c:numCache>
            </c:numRef>
          </c:val>
        </c:ser>
        <c:ser>
          <c:idx val="2"/>
          <c:order val="2"/>
          <c:tx>
            <c:strRef>
              <c:f>Sheet1!$D$1</c:f>
              <c:strCache>
                <c:ptCount val="1"/>
                <c:pt idx="0">
                  <c:v>2017</c:v>
                </c:pt>
              </c:strCache>
            </c:strRef>
          </c:tx>
          <c:spPr>
            <a:solidFill>
              <a:srgbClr val="FDBA4D"/>
            </a:solidFill>
            <a:ln w="12695">
              <a:noFill/>
              <a:prstDash val="solid"/>
            </a:ln>
          </c:spPr>
          <c:invertIfNegative val="0"/>
          <c:cat>
            <c:strRef>
              <c:f>Sheet1!$A$2:$A$7</c:f>
              <c:strCache>
                <c:ptCount val="6"/>
                <c:pt idx="0">
                  <c:v>Brazil</c:v>
                </c:pt>
                <c:pt idx="1">
                  <c:v>Argentina</c:v>
                </c:pt>
                <c:pt idx="2">
                  <c:v>Venezuela</c:v>
                </c:pt>
                <c:pt idx="3">
                  <c:v>Colombia</c:v>
                </c:pt>
                <c:pt idx="4">
                  <c:v>Chile</c:v>
                </c:pt>
                <c:pt idx="5">
                  <c:v>Peru</c:v>
                </c:pt>
              </c:strCache>
            </c:strRef>
          </c:cat>
          <c:val>
            <c:numRef>
              <c:f>Sheet1!$D$2:$D$7</c:f>
              <c:numCache>
                <c:formatCode>0.0</c:formatCode>
                <c:ptCount val="6"/>
                <c:pt idx="0">
                  <c:v>-0.12842596495085121</c:v>
                </c:pt>
                <c:pt idx="1">
                  <c:v>1.9612731336642988</c:v>
                </c:pt>
                <c:pt idx="2">
                  <c:v>-5.1629251616789658</c:v>
                </c:pt>
                <c:pt idx="3">
                  <c:v>2.1580831722243676</c:v>
                </c:pt>
                <c:pt idx="4">
                  <c:v>2.234169112394913</c:v>
                </c:pt>
                <c:pt idx="5">
                  <c:v>3.3383463503432234</c:v>
                </c:pt>
              </c:numCache>
            </c:numRef>
          </c:val>
        </c:ser>
        <c:ser>
          <c:idx val="3"/>
          <c:order val="3"/>
          <c:tx>
            <c:strRef>
              <c:f>Sheet1!$E$1</c:f>
              <c:strCache>
                <c:ptCount val="1"/>
                <c:pt idx="0">
                  <c:v>2018</c:v>
                </c:pt>
              </c:strCache>
            </c:strRef>
          </c:tx>
          <c:spPr>
            <a:solidFill>
              <a:srgbClr val="00A9CB"/>
            </a:solidFill>
            <a:ln w="12695">
              <a:noFill/>
              <a:prstDash val="solid"/>
            </a:ln>
          </c:spPr>
          <c:invertIfNegative val="0"/>
          <c:cat>
            <c:strRef>
              <c:f>Sheet1!$A$2:$A$7</c:f>
              <c:strCache>
                <c:ptCount val="6"/>
                <c:pt idx="0">
                  <c:v>Brazil</c:v>
                </c:pt>
                <c:pt idx="1">
                  <c:v>Argentina</c:v>
                </c:pt>
                <c:pt idx="2">
                  <c:v>Venezuela</c:v>
                </c:pt>
                <c:pt idx="3">
                  <c:v>Colombia</c:v>
                </c:pt>
                <c:pt idx="4">
                  <c:v>Chile</c:v>
                </c:pt>
                <c:pt idx="5">
                  <c:v>Peru</c:v>
                </c:pt>
              </c:strCache>
            </c:strRef>
          </c:cat>
          <c:val>
            <c:numRef>
              <c:f>Sheet1!$E$2:$E$7</c:f>
              <c:numCache>
                <c:formatCode>0.0</c:formatCode>
                <c:ptCount val="6"/>
                <c:pt idx="0">
                  <c:v>1.6868873109823215</c:v>
                </c:pt>
                <c:pt idx="1">
                  <c:v>3.1697161350710434</c:v>
                </c:pt>
                <c:pt idx="2">
                  <c:v>-2.7204882576282952</c:v>
                </c:pt>
                <c:pt idx="3">
                  <c:v>2.3056829964600123</c:v>
                </c:pt>
                <c:pt idx="4">
                  <c:v>2.5385068104297748</c:v>
                </c:pt>
                <c:pt idx="5">
                  <c:v>4.0608258064641403</c:v>
                </c:pt>
              </c:numCache>
            </c:numRef>
          </c:val>
        </c:ser>
        <c:ser>
          <c:idx val="4"/>
          <c:order val="4"/>
          <c:tx>
            <c:strRef>
              <c:f>Sheet1!$F$1</c:f>
              <c:strCache>
                <c:ptCount val="1"/>
                <c:pt idx="0">
                  <c:v>2019–23</c:v>
                </c:pt>
              </c:strCache>
            </c:strRef>
          </c:tx>
          <c:spPr>
            <a:solidFill>
              <a:srgbClr val="F04E23"/>
            </a:solidFill>
            <a:ln w="12709">
              <a:noFill/>
              <a:prstDash val="solid"/>
            </a:ln>
          </c:spPr>
          <c:invertIfNegative val="0"/>
          <c:cat>
            <c:strRef>
              <c:f>Sheet1!$A$2:$A$7</c:f>
              <c:strCache>
                <c:ptCount val="6"/>
                <c:pt idx="0">
                  <c:v>Brazil</c:v>
                </c:pt>
                <c:pt idx="1">
                  <c:v>Argentina</c:v>
                </c:pt>
                <c:pt idx="2">
                  <c:v>Venezuela</c:v>
                </c:pt>
                <c:pt idx="3">
                  <c:v>Colombia</c:v>
                </c:pt>
                <c:pt idx="4">
                  <c:v>Chile</c:v>
                </c:pt>
                <c:pt idx="5">
                  <c:v>Peru</c:v>
                </c:pt>
              </c:strCache>
            </c:strRef>
          </c:cat>
          <c:val>
            <c:numRef>
              <c:f>Sheet1!$F$2:$F$7</c:f>
              <c:numCache>
                <c:formatCode>0.0</c:formatCode>
                <c:ptCount val="6"/>
                <c:pt idx="0">
                  <c:v>3.2614600947009631</c:v>
                </c:pt>
                <c:pt idx="1">
                  <c:v>2.9845135774264184</c:v>
                </c:pt>
                <c:pt idx="2">
                  <c:v>1.9963302820354742</c:v>
                </c:pt>
                <c:pt idx="3">
                  <c:v>3.208902047492713</c:v>
                </c:pt>
                <c:pt idx="4">
                  <c:v>3.6702420416140358</c:v>
                </c:pt>
                <c:pt idx="5">
                  <c:v>4.3929512847548313</c:v>
                </c:pt>
              </c:numCache>
            </c:numRef>
          </c:val>
        </c:ser>
        <c:dLbls>
          <c:showLegendKey val="0"/>
          <c:showVal val="0"/>
          <c:showCatName val="0"/>
          <c:showSerName val="0"/>
          <c:showPercent val="0"/>
          <c:showBubbleSize val="0"/>
        </c:dLbls>
        <c:gapWidth val="80"/>
        <c:axId val="408018864"/>
        <c:axId val="408019424"/>
      </c:barChart>
      <c:catAx>
        <c:axId val="408018864"/>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408019424"/>
        <c:crosses val="autoZero"/>
        <c:auto val="1"/>
        <c:lblAlgn val="ctr"/>
        <c:lblOffset val="100"/>
        <c:tickLblSkip val="1"/>
        <c:tickMarkSkip val="1"/>
        <c:noMultiLvlLbl val="0"/>
      </c:catAx>
      <c:valAx>
        <c:axId val="408019424"/>
        <c:scaling>
          <c:orientation val="minMax"/>
          <c:min val="-10"/>
        </c:scaling>
        <c:delete val="0"/>
        <c:axPos val="l"/>
        <c:majorGridlines>
          <c:spPr>
            <a:ln w="12695">
              <a:solidFill>
                <a:schemeClr val="tx1"/>
              </a:solidFill>
              <a:prstDash val="solid"/>
            </a:ln>
          </c:spPr>
        </c:majorGridlines>
        <c:title>
          <c:tx>
            <c:rich>
              <a:bodyPr rot="-5400000" vert="horz"/>
              <a:lstStyle/>
              <a:p>
                <a:pPr>
                  <a:defRPr b="1"/>
                </a:pPr>
                <a:r>
                  <a:rPr lang="en-US" b="1" dirty="0"/>
                  <a:t>Annual percent change</a:t>
                </a:r>
              </a:p>
            </c:rich>
          </c:tx>
          <c:layout/>
          <c:overlay val="0"/>
        </c:title>
        <c:numFmt formatCode="0" sourceLinked="0"/>
        <c:majorTickMark val="out"/>
        <c:minorTickMark val="none"/>
        <c:tickLblPos val="nextTo"/>
        <c:spPr>
          <a:ln w="3174">
            <a:noFill/>
            <a:prstDash val="solid"/>
          </a:ln>
        </c:spPr>
        <c:txPr>
          <a:bodyPr rot="0" vert="horz"/>
          <a:lstStyle/>
          <a:p>
            <a:pPr>
              <a:defRPr/>
            </a:pPr>
            <a:endParaRPr lang="en-US"/>
          </a:p>
        </c:txPr>
        <c:crossAx val="408018864"/>
        <c:crosses val="autoZero"/>
        <c:crossBetween val="between"/>
        <c:majorUnit val="2"/>
      </c:valAx>
      <c:spPr>
        <a:noFill/>
        <a:ln w="25390">
          <a:noFill/>
          <a:prstDash val="solid"/>
        </a:ln>
      </c:spPr>
    </c:plotArea>
    <c:legend>
      <c:legendPos val="b"/>
      <c:layout>
        <c:manualLayout>
          <c:xMode val="edge"/>
          <c:yMode val="edge"/>
          <c:x val="0.18856259659970692"/>
          <c:y val="0.91946316147196216"/>
          <c:w val="0.61978361669251791"/>
          <c:h val="8.0536912751693238E-2"/>
        </c:manualLayout>
      </c:layout>
      <c:overlay val="0"/>
      <c:spPr>
        <a:noFill/>
        <a:ln w="2539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46586517070267E-2"/>
          <c:y val="4.2528573219230384E-2"/>
          <c:w val="0.91695341348293002"/>
          <c:h val="0.67290816366346495"/>
        </c:manualLayout>
      </c:layout>
      <c:barChart>
        <c:barDir val="col"/>
        <c:grouping val="clustered"/>
        <c:varyColors val="0"/>
        <c:ser>
          <c:idx val="0"/>
          <c:order val="0"/>
          <c:tx>
            <c:strRef>
              <c:f>Sheet1!$B$1</c:f>
              <c:strCache>
                <c:ptCount val="1"/>
                <c:pt idx="0">
                  <c:v>2015</c:v>
                </c:pt>
              </c:strCache>
            </c:strRef>
          </c:tx>
          <c:spPr>
            <a:solidFill>
              <a:srgbClr val="0066B3"/>
            </a:solidFill>
            <a:ln w="12695">
              <a:noFill/>
              <a:prstDash val="solid"/>
            </a:ln>
          </c:spPr>
          <c:invertIfNegative val="0"/>
          <c:cat>
            <c:strRef>
              <c:f>Sheet1!$A$2:$A$9</c:f>
              <c:strCache>
                <c:ptCount val="8"/>
                <c:pt idx="0">
                  <c:v>NAFTA</c:v>
                </c:pt>
                <c:pt idx="1">
                  <c:v>Other Americas</c:v>
                </c:pt>
                <c:pt idx="2">
                  <c:v>Western Europe</c:v>
                </c:pt>
                <c:pt idx="3">
                  <c:v>Emerging Europe</c:v>
                </c:pt>
                <c:pt idx="4">
                  <c:v>Mideast-N. Africa</c:v>
                </c:pt>
                <c:pt idx="5">
                  <c:v>Sub-Saharan Africa</c:v>
                </c:pt>
                <c:pt idx="6">
                  <c:v>Japan</c:v>
                </c:pt>
                <c:pt idx="7">
                  <c:v>Other Asia-Pacific</c:v>
                </c:pt>
              </c:strCache>
            </c:strRef>
          </c:cat>
          <c:val>
            <c:numRef>
              <c:f>Sheet1!$B$2:$B$9</c:f>
              <c:numCache>
                <c:formatCode>0.0</c:formatCode>
                <c:ptCount val="8"/>
                <c:pt idx="0">
                  <c:v>2.4649736679540184</c:v>
                </c:pt>
                <c:pt idx="1">
                  <c:v>-1.0794265825912808</c:v>
                </c:pt>
                <c:pt idx="2">
                  <c:v>1.976376673949787</c:v>
                </c:pt>
                <c:pt idx="3">
                  <c:v>0.3000245504127142</c:v>
                </c:pt>
                <c:pt idx="4">
                  <c:v>2.250989519574853</c:v>
                </c:pt>
                <c:pt idx="5">
                  <c:v>3.0341472724862095</c:v>
                </c:pt>
                <c:pt idx="6">
                  <c:v>0.59666512772302838</c:v>
                </c:pt>
                <c:pt idx="7">
                  <c:v>5.6526237715962315</c:v>
                </c:pt>
              </c:numCache>
            </c:numRef>
          </c:val>
        </c:ser>
        <c:ser>
          <c:idx val="1"/>
          <c:order val="1"/>
          <c:tx>
            <c:strRef>
              <c:f>Sheet1!$C$1</c:f>
              <c:strCache>
                <c:ptCount val="1"/>
                <c:pt idx="0">
                  <c:v>2016</c:v>
                </c:pt>
              </c:strCache>
            </c:strRef>
          </c:tx>
          <c:spPr>
            <a:solidFill>
              <a:srgbClr val="96BC33"/>
            </a:solidFill>
            <a:ln w="12695">
              <a:noFill/>
              <a:prstDash val="solid"/>
            </a:ln>
          </c:spPr>
          <c:invertIfNegative val="0"/>
          <c:cat>
            <c:strRef>
              <c:f>Sheet1!$A$2:$A$9</c:f>
              <c:strCache>
                <c:ptCount val="8"/>
                <c:pt idx="0">
                  <c:v>NAFTA</c:v>
                </c:pt>
                <c:pt idx="1">
                  <c:v>Other Americas</c:v>
                </c:pt>
                <c:pt idx="2">
                  <c:v>Western Europe</c:v>
                </c:pt>
                <c:pt idx="3">
                  <c:v>Emerging Europe</c:v>
                </c:pt>
                <c:pt idx="4">
                  <c:v>Mideast-N. Africa</c:v>
                </c:pt>
                <c:pt idx="5">
                  <c:v>Sub-Saharan Africa</c:v>
                </c:pt>
                <c:pt idx="6">
                  <c:v>Japan</c:v>
                </c:pt>
                <c:pt idx="7">
                  <c:v>Other Asia-Pacific</c:v>
                </c:pt>
              </c:strCache>
            </c:strRef>
          </c:cat>
          <c:val>
            <c:numRef>
              <c:f>Sheet1!$C$2:$C$9</c:f>
              <c:numCache>
                <c:formatCode>0.0</c:formatCode>
                <c:ptCount val="8"/>
                <c:pt idx="0">
                  <c:v>1.558297011405241</c:v>
                </c:pt>
                <c:pt idx="1">
                  <c:v>-1.508392606525222</c:v>
                </c:pt>
                <c:pt idx="2">
                  <c:v>1.5377712108295856</c:v>
                </c:pt>
                <c:pt idx="3">
                  <c:v>1.1872218613740104</c:v>
                </c:pt>
                <c:pt idx="4">
                  <c:v>2.2687651774656152</c:v>
                </c:pt>
                <c:pt idx="5">
                  <c:v>1.7796189191454426</c:v>
                </c:pt>
                <c:pt idx="6">
                  <c:v>0.47234774162665533</c:v>
                </c:pt>
                <c:pt idx="7">
                  <c:v>5.5869206838657481</c:v>
                </c:pt>
              </c:numCache>
            </c:numRef>
          </c:val>
        </c:ser>
        <c:ser>
          <c:idx val="2"/>
          <c:order val="2"/>
          <c:tx>
            <c:strRef>
              <c:f>Sheet1!$D$1</c:f>
              <c:strCache>
                <c:ptCount val="1"/>
                <c:pt idx="0">
                  <c:v>2017</c:v>
                </c:pt>
              </c:strCache>
            </c:strRef>
          </c:tx>
          <c:spPr>
            <a:solidFill>
              <a:srgbClr val="FDBA4D"/>
            </a:solidFill>
            <a:ln w="12695">
              <a:noFill/>
              <a:prstDash val="solid"/>
            </a:ln>
          </c:spPr>
          <c:invertIfNegative val="0"/>
          <c:cat>
            <c:strRef>
              <c:f>Sheet1!$A$2:$A$9</c:f>
              <c:strCache>
                <c:ptCount val="8"/>
                <c:pt idx="0">
                  <c:v>NAFTA</c:v>
                </c:pt>
                <c:pt idx="1">
                  <c:v>Other Americas</c:v>
                </c:pt>
                <c:pt idx="2">
                  <c:v>Western Europe</c:v>
                </c:pt>
                <c:pt idx="3">
                  <c:v>Emerging Europe</c:v>
                </c:pt>
                <c:pt idx="4">
                  <c:v>Mideast-N. Africa</c:v>
                </c:pt>
                <c:pt idx="5">
                  <c:v>Sub-Saharan Africa</c:v>
                </c:pt>
                <c:pt idx="6">
                  <c:v>Japan</c:v>
                </c:pt>
                <c:pt idx="7">
                  <c:v>Other Asia-Pacific</c:v>
                </c:pt>
              </c:strCache>
            </c:strRef>
          </c:cat>
          <c:val>
            <c:numRef>
              <c:f>Sheet1!$D$2:$D$9</c:f>
              <c:numCache>
                <c:formatCode>0.0</c:formatCode>
                <c:ptCount val="8"/>
                <c:pt idx="0">
                  <c:v>2.4207728271240287</c:v>
                </c:pt>
                <c:pt idx="1">
                  <c:v>1.0511593696705737</c:v>
                </c:pt>
                <c:pt idx="2">
                  <c:v>1.051741695411978</c:v>
                </c:pt>
                <c:pt idx="3">
                  <c:v>2.0587240312249793</c:v>
                </c:pt>
                <c:pt idx="4">
                  <c:v>3.1658883697051721</c:v>
                </c:pt>
                <c:pt idx="5">
                  <c:v>3.0662449827009608</c:v>
                </c:pt>
                <c:pt idx="6">
                  <c:v>0.73791977810053766</c:v>
                </c:pt>
                <c:pt idx="7">
                  <c:v>5.4014191618631875</c:v>
                </c:pt>
              </c:numCache>
            </c:numRef>
          </c:val>
        </c:ser>
        <c:ser>
          <c:idx val="3"/>
          <c:order val="3"/>
          <c:tx>
            <c:strRef>
              <c:f>Sheet1!$E$1</c:f>
              <c:strCache>
                <c:ptCount val="1"/>
                <c:pt idx="0">
                  <c:v>2018</c:v>
                </c:pt>
              </c:strCache>
            </c:strRef>
          </c:tx>
          <c:spPr>
            <a:solidFill>
              <a:srgbClr val="00A9CB"/>
            </a:solidFill>
            <a:ln w="12695">
              <a:noFill/>
              <a:prstDash val="solid"/>
            </a:ln>
          </c:spPr>
          <c:invertIfNegative val="0"/>
          <c:cat>
            <c:strRef>
              <c:f>Sheet1!$A$2:$A$9</c:f>
              <c:strCache>
                <c:ptCount val="8"/>
                <c:pt idx="0">
                  <c:v>NAFTA</c:v>
                </c:pt>
                <c:pt idx="1">
                  <c:v>Other Americas</c:v>
                </c:pt>
                <c:pt idx="2">
                  <c:v>Western Europe</c:v>
                </c:pt>
                <c:pt idx="3">
                  <c:v>Emerging Europe</c:v>
                </c:pt>
                <c:pt idx="4">
                  <c:v>Mideast-N. Africa</c:v>
                </c:pt>
                <c:pt idx="5">
                  <c:v>Sub-Saharan Africa</c:v>
                </c:pt>
                <c:pt idx="6">
                  <c:v>Japan</c:v>
                </c:pt>
                <c:pt idx="7">
                  <c:v>Other Asia-Pacific</c:v>
                </c:pt>
              </c:strCache>
            </c:strRef>
          </c:cat>
          <c:val>
            <c:numRef>
              <c:f>Sheet1!$E$2:$E$9</c:f>
              <c:numCache>
                <c:formatCode>0.0</c:formatCode>
                <c:ptCount val="8"/>
                <c:pt idx="0">
                  <c:v>2.4115432458291948</c:v>
                </c:pt>
                <c:pt idx="1">
                  <c:v>2.0954605678865872</c:v>
                </c:pt>
                <c:pt idx="2">
                  <c:v>1.4650515589605728</c:v>
                </c:pt>
                <c:pt idx="3">
                  <c:v>2.6843099485587496</c:v>
                </c:pt>
                <c:pt idx="4">
                  <c:v>3.7634680652173906</c:v>
                </c:pt>
                <c:pt idx="5">
                  <c:v>3.9040237784377938</c:v>
                </c:pt>
                <c:pt idx="6">
                  <c:v>1.0272207522573846</c:v>
                </c:pt>
                <c:pt idx="7">
                  <c:v>5.6381025232815629</c:v>
                </c:pt>
              </c:numCache>
            </c:numRef>
          </c:val>
        </c:ser>
        <c:ser>
          <c:idx val="4"/>
          <c:order val="4"/>
          <c:tx>
            <c:strRef>
              <c:f>Sheet1!$F$1</c:f>
              <c:strCache>
                <c:ptCount val="1"/>
                <c:pt idx="0">
                  <c:v>2019–23</c:v>
                </c:pt>
              </c:strCache>
            </c:strRef>
          </c:tx>
          <c:spPr>
            <a:solidFill>
              <a:srgbClr val="F04E23"/>
            </a:solidFill>
            <a:ln w="12709">
              <a:noFill/>
              <a:prstDash val="solid"/>
            </a:ln>
          </c:spPr>
          <c:invertIfNegative val="0"/>
          <c:cat>
            <c:strRef>
              <c:f>Sheet1!$A$2:$A$9</c:f>
              <c:strCache>
                <c:ptCount val="8"/>
                <c:pt idx="0">
                  <c:v>NAFTA</c:v>
                </c:pt>
                <c:pt idx="1">
                  <c:v>Other Americas</c:v>
                </c:pt>
                <c:pt idx="2">
                  <c:v>Western Europe</c:v>
                </c:pt>
                <c:pt idx="3">
                  <c:v>Emerging Europe</c:v>
                </c:pt>
                <c:pt idx="4">
                  <c:v>Mideast-N. Africa</c:v>
                </c:pt>
                <c:pt idx="5">
                  <c:v>Sub-Saharan Africa</c:v>
                </c:pt>
                <c:pt idx="6">
                  <c:v>Japan</c:v>
                </c:pt>
                <c:pt idx="7">
                  <c:v>Other Asia-Pacific</c:v>
                </c:pt>
              </c:strCache>
            </c:strRef>
          </c:cat>
          <c:val>
            <c:numRef>
              <c:f>Sheet1!$F$2:$F$9</c:f>
              <c:numCache>
                <c:formatCode>0.0</c:formatCode>
                <c:ptCount val="8"/>
                <c:pt idx="0">
                  <c:v>2.3650732876088205</c:v>
                </c:pt>
                <c:pt idx="1">
                  <c:v>3.19793761158278</c:v>
                </c:pt>
                <c:pt idx="2">
                  <c:v>1.6141645418551009</c:v>
                </c:pt>
                <c:pt idx="3">
                  <c:v>2.9874934699401834</c:v>
                </c:pt>
                <c:pt idx="4">
                  <c:v>4.2828490153214114</c:v>
                </c:pt>
                <c:pt idx="5">
                  <c:v>4.2280423327972327</c:v>
                </c:pt>
                <c:pt idx="6">
                  <c:v>0.80982445761732536</c:v>
                </c:pt>
                <c:pt idx="7">
                  <c:v>5.7089053794577165</c:v>
                </c:pt>
              </c:numCache>
            </c:numRef>
          </c:val>
        </c:ser>
        <c:dLbls>
          <c:showLegendKey val="0"/>
          <c:showVal val="0"/>
          <c:showCatName val="0"/>
          <c:showSerName val="0"/>
          <c:showPercent val="0"/>
          <c:showBubbleSize val="0"/>
        </c:dLbls>
        <c:gapWidth val="80"/>
        <c:axId val="271014976"/>
        <c:axId val="340717504"/>
      </c:barChart>
      <c:catAx>
        <c:axId val="271014976"/>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sz="1600"/>
            </a:pPr>
            <a:endParaRPr lang="en-US"/>
          </a:p>
        </c:txPr>
        <c:crossAx val="340717504"/>
        <c:crosses val="autoZero"/>
        <c:auto val="0"/>
        <c:lblAlgn val="ctr"/>
        <c:lblOffset val="100"/>
        <c:tickLblSkip val="1"/>
        <c:tickMarkSkip val="1"/>
        <c:noMultiLvlLbl val="0"/>
      </c:catAx>
      <c:valAx>
        <c:axId val="340717504"/>
        <c:scaling>
          <c:orientation val="minMax"/>
          <c:max val="6"/>
          <c:min val="-2"/>
        </c:scaling>
        <c:delete val="0"/>
        <c:axPos val="l"/>
        <c:majorGridlines>
          <c:spPr>
            <a:ln w="12695">
              <a:solidFill>
                <a:schemeClr val="tx1"/>
              </a:solidFill>
              <a:prstDash val="solid"/>
            </a:ln>
          </c:spPr>
        </c:majorGridlines>
        <c:title>
          <c:tx>
            <c:rich>
              <a:bodyPr rot="-5400000" vert="horz"/>
              <a:lstStyle/>
              <a:p>
                <a:pPr>
                  <a:defRPr b="1"/>
                </a:pPr>
                <a:r>
                  <a:rPr lang="en-US" b="1" dirty="0"/>
                  <a:t>Annual percent change</a:t>
                </a:r>
              </a:p>
            </c:rich>
          </c:tx>
          <c:layout/>
          <c:overlay val="0"/>
        </c:title>
        <c:numFmt formatCode="0" sourceLinked="0"/>
        <c:majorTickMark val="out"/>
        <c:minorTickMark val="none"/>
        <c:tickLblPos val="nextTo"/>
        <c:spPr>
          <a:ln w="3174">
            <a:noFill/>
            <a:prstDash val="solid"/>
          </a:ln>
        </c:spPr>
        <c:txPr>
          <a:bodyPr rot="0" vert="horz"/>
          <a:lstStyle/>
          <a:p>
            <a:pPr>
              <a:defRPr/>
            </a:pPr>
            <a:endParaRPr lang="en-US"/>
          </a:p>
        </c:txPr>
        <c:crossAx val="271014976"/>
        <c:crosses val="autoZero"/>
        <c:crossBetween val="between"/>
        <c:majorUnit val="2"/>
      </c:valAx>
      <c:spPr>
        <a:noFill/>
        <a:ln w="25390">
          <a:noFill/>
          <a:prstDash val="solid"/>
        </a:ln>
      </c:spPr>
    </c:plotArea>
    <c:legend>
      <c:legendPos val="b"/>
      <c:layout>
        <c:manualLayout>
          <c:xMode val="edge"/>
          <c:yMode val="edge"/>
          <c:x val="0.23773117249303324"/>
          <c:y val="0.92921143337816514"/>
          <c:w val="0.52770158600137462"/>
          <c:h val="6.475980611126432E-2"/>
        </c:manualLayout>
      </c:layout>
      <c:overlay val="0"/>
      <c:spPr>
        <a:noFill/>
        <a:ln w="2539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94108187173172"/>
          <c:y val="9.576773708606505E-2"/>
          <c:w val="0.81749451816741481"/>
          <c:h val="0.71088915104188732"/>
        </c:manualLayout>
      </c:layout>
      <c:barChart>
        <c:barDir val="col"/>
        <c:grouping val="clustered"/>
        <c:varyColors val="0"/>
        <c:ser>
          <c:idx val="0"/>
          <c:order val="0"/>
          <c:tx>
            <c:strRef>
              <c:f>Sheet1!$A$2</c:f>
              <c:strCache>
                <c:ptCount val="1"/>
              </c:strCache>
            </c:strRef>
          </c:tx>
          <c:spPr>
            <a:solidFill>
              <a:srgbClr val="0066B3"/>
            </a:solidFill>
            <a:ln w="12446">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-75.148822500000009</c:v>
                </c:pt>
                <c:pt idx="1">
                  <c:v>-77.297542500000006</c:v>
                </c:pt>
                <c:pt idx="2">
                  <c:v>-73.669145</c:v>
                </c:pt>
                <c:pt idx="3">
                  <c:v>-74.637057499999983</c:v>
                </c:pt>
                <c:pt idx="4">
                  <c:v>-104.39615000000002</c:v>
                </c:pt>
                <c:pt idx="5">
                  <c:v>-59.485869999999998</c:v>
                </c:pt>
                <c:pt idx="6">
                  <c:v>-18.485182499999993</c:v>
                </c:pt>
                <c:pt idx="7">
                  <c:v>-25.061177499999999</c:v>
                </c:pt>
                <c:pt idx="8">
                  <c:v>-29.944517499999996</c:v>
                </c:pt>
                <c:pt idx="9">
                  <c:v>-33.2194225</c:v>
                </c:pt>
                <c:pt idx="10">
                  <c:v>-43.564782500000007</c:v>
                </c:pt>
              </c:numCache>
            </c:numRef>
          </c:val>
        </c:ser>
        <c:dLbls>
          <c:showLegendKey val="0"/>
          <c:showVal val="0"/>
          <c:showCatName val="0"/>
          <c:showSerName val="0"/>
          <c:showPercent val="0"/>
          <c:showBubbleSize val="0"/>
        </c:dLbls>
        <c:gapWidth val="80"/>
        <c:axId val="408021664"/>
        <c:axId val="408022224"/>
      </c:barChart>
      <c:dateAx>
        <c:axId val="408021664"/>
        <c:scaling>
          <c:orientation val="minMax"/>
        </c:scaling>
        <c:delete val="0"/>
        <c:axPos val="b"/>
        <c:numFmt formatCode="yyyy" sourceLinked="0"/>
        <c:majorTickMark val="out"/>
        <c:minorTickMark val="out"/>
        <c:tickLblPos val="low"/>
        <c:spPr>
          <a:ln w="3112">
            <a:solidFill>
              <a:schemeClr val="tx1"/>
            </a:solidFill>
            <a:prstDash val="solid"/>
          </a:ln>
        </c:spPr>
        <c:txPr>
          <a:bodyPr rot="0" vert="horz"/>
          <a:lstStyle/>
          <a:p>
            <a:pPr>
              <a:defRPr/>
            </a:pPr>
            <a:endParaRPr lang="en-US"/>
          </a:p>
        </c:txPr>
        <c:crossAx val="408022224"/>
        <c:crosses val="autoZero"/>
        <c:auto val="1"/>
        <c:lblOffset val="100"/>
        <c:baseTimeUnit val="years"/>
        <c:majorUnit val="2"/>
        <c:majorTimeUnit val="years"/>
        <c:minorUnit val="1"/>
        <c:minorTimeUnit val="years"/>
      </c:dateAx>
      <c:valAx>
        <c:axId val="408022224"/>
        <c:scaling>
          <c:orientation val="minMax"/>
        </c:scaling>
        <c:delete val="0"/>
        <c:axPos val="l"/>
        <c:majorGridlines>
          <c:spPr>
            <a:ln w="3112">
              <a:solidFill>
                <a:schemeClr val="tx1"/>
              </a:solidFill>
              <a:prstDash val="solid"/>
            </a:ln>
          </c:spPr>
        </c:majorGridlines>
        <c:numFmt formatCode="#,##0" sourceLinked="0"/>
        <c:majorTickMark val="out"/>
        <c:minorTickMark val="none"/>
        <c:tickLblPos val="low"/>
        <c:spPr>
          <a:ln w="3112">
            <a:solidFill>
              <a:schemeClr val="tx1"/>
            </a:solidFill>
            <a:prstDash val="solid"/>
          </a:ln>
        </c:spPr>
        <c:txPr>
          <a:bodyPr rot="0" vert="horz"/>
          <a:lstStyle/>
          <a:p>
            <a:pPr>
              <a:defRPr/>
            </a:pPr>
            <a:endParaRPr lang="en-US"/>
          </a:p>
        </c:txPr>
        <c:crossAx val="408021664"/>
        <c:crossesAt val="42370"/>
        <c:crossBetween val="between"/>
        <c:majorUnit val="25"/>
      </c:valAx>
      <c:spPr>
        <a:solidFill>
          <a:schemeClr val="bg1"/>
        </a:solidFill>
        <a:ln w="2489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6007267941819"/>
          <c:y val="5.5617905623541034E-2"/>
          <c:w val="0.82731454677909688"/>
          <c:h val="0.76043496757481011"/>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1.7600763858333333</c:v>
                </c:pt>
                <c:pt idx="1">
                  <c:v>1.6727728100000001</c:v>
                </c:pt>
                <c:pt idx="2">
                  <c:v>1.9528991375000002</c:v>
                </c:pt>
                <c:pt idx="3">
                  <c:v>2.1564979183333337</c:v>
                </c:pt>
                <c:pt idx="4">
                  <c:v>2.3532079649999997</c:v>
                </c:pt>
                <c:pt idx="5">
                  <c:v>3.3269043841666668</c:v>
                </c:pt>
                <c:pt idx="6">
                  <c:v>3.5792158274999997</c:v>
                </c:pt>
                <c:pt idx="7">
                  <c:v>3.7105833333333336</c:v>
                </c:pt>
                <c:pt idx="8">
                  <c:v>3.8534166666666665</c:v>
                </c:pt>
                <c:pt idx="9">
                  <c:v>4.0189917499999988</c:v>
                </c:pt>
                <c:pt idx="10">
                  <c:v>4.1876470000000001</c:v>
                </c:pt>
              </c:numCache>
            </c:numRef>
          </c:val>
          <c:smooth val="0"/>
        </c:ser>
        <c:dLbls>
          <c:showLegendKey val="0"/>
          <c:showVal val="0"/>
          <c:showCatName val="0"/>
          <c:showSerName val="0"/>
          <c:showPercent val="0"/>
          <c:showBubbleSize val="0"/>
        </c:dLbls>
        <c:smooth val="0"/>
        <c:axId val="408024464"/>
        <c:axId val="408025024"/>
      </c:lineChart>
      <c:dateAx>
        <c:axId val="408024464"/>
        <c:scaling>
          <c:orientation val="minMax"/>
        </c:scaling>
        <c:delete val="0"/>
        <c:axPos val="b"/>
        <c:numFmt formatCode="yyyy" sourceLinked="0"/>
        <c:majorTickMark val="out"/>
        <c:minorTickMark val="out"/>
        <c:tickLblPos val="low"/>
        <c:spPr>
          <a:ln w="3166">
            <a:solidFill>
              <a:schemeClr val="tx1"/>
            </a:solidFill>
            <a:prstDash val="solid"/>
          </a:ln>
        </c:spPr>
        <c:txPr>
          <a:bodyPr rot="0" vert="horz"/>
          <a:lstStyle/>
          <a:p>
            <a:pPr>
              <a:defRPr/>
            </a:pPr>
            <a:endParaRPr lang="en-US"/>
          </a:p>
        </c:txPr>
        <c:crossAx val="408025024"/>
        <c:crosses val="autoZero"/>
        <c:auto val="1"/>
        <c:lblOffset val="100"/>
        <c:baseTimeUnit val="years"/>
        <c:majorUnit val="2"/>
        <c:majorTimeUnit val="years"/>
        <c:minorUnit val="1"/>
        <c:minorTimeUnit val="years"/>
      </c:dateAx>
      <c:valAx>
        <c:axId val="408025024"/>
        <c:scaling>
          <c:orientation val="minMax"/>
          <c:min val="1"/>
        </c:scaling>
        <c:delete val="0"/>
        <c:axPos val="l"/>
        <c:majorGridlines>
          <c:spPr>
            <a:ln w="3166">
              <a:solidFill>
                <a:schemeClr val="tx1"/>
              </a:solidFill>
              <a:prstDash val="solid"/>
            </a:ln>
          </c:spPr>
        </c:majorGridlines>
        <c:numFmt formatCode="0" sourceLinked="0"/>
        <c:majorTickMark val="out"/>
        <c:minorTickMark val="none"/>
        <c:tickLblPos val="low"/>
        <c:spPr>
          <a:ln w="3166">
            <a:solidFill>
              <a:schemeClr val="tx1"/>
            </a:solidFill>
            <a:prstDash val="solid"/>
          </a:ln>
        </c:spPr>
        <c:txPr>
          <a:bodyPr rot="0" vert="horz"/>
          <a:lstStyle/>
          <a:p>
            <a:pPr>
              <a:defRPr/>
            </a:pPr>
            <a:endParaRPr lang="en-US"/>
          </a:p>
        </c:txPr>
        <c:crossAx val="408024464"/>
        <c:crossesAt val="42370"/>
        <c:crossBetween val="midCat"/>
      </c:valAx>
      <c:spPr>
        <a:solidFill>
          <a:schemeClr val="bg1"/>
        </a:solidFill>
        <a:ln w="25326">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2383896179241"/>
          <c:y val="5.6325502617109606E-2"/>
          <c:w val="0.81811468237888585"/>
          <c:h val="0.71527953917070064"/>
        </c:manualLayout>
      </c:layout>
      <c:barChart>
        <c:barDir val="col"/>
        <c:grouping val="clustered"/>
        <c:varyColors val="0"/>
        <c:ser>
          <c:idx val="0"/>
          <c:order val="0"/>
          <c:tx>
            <c:strRef>
              <c:f>Sheet1!$A$2</c:f>
              <c:strCache>
                <c:ptCount val="1"/>
              </c:strCache>
            </c:strRef>
          </c:tx>
          <c:spPr>
            <a:solidFill>
              <a:srgbClr val="96BC33"/>
            </a:solidFill>
            <a:ln w="12632">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7.5403565545190787</c:v>
                </c:pt>
                <c:pt idx="1">
                  <c:v>3.9193292589010396</c:v>
                </c:pt>
                <c:pt idx="2">
                  <c:v>1.9297713575458837</c:v>
                </c:pt>
                <c:pt idx="3">
                  <c:v>3.0154333533077171</c:v>
                </c:pt>
                <c:pt idx="4">
                  <c:v>0.10586368905973753</c:v>
                </c:pt>
                <c:pt idx="5">
                  <c:v>-3.8546457113658223</c:v>
                </c:pt>
                <c:pt idx="6">
                  <c:v>-3.1321485242645992</c:v>
                </c:pt>
                <c:pt idx="7">
                  <c:v>-0.8</c:v>
                </c:pt>
                <c:pt idx="8">
                  <c:v>1.6868873109823215</c:v>
                </c:pt>
                <c:pt idx="9">
                  <c:v>3.4780327987173458</c:v>
                </c:pt>
                <c:pt idx="10">
                  <c:v>3.893991074099401</c:v>
                </c:pt>
              </c:numCache>
            </c:numRef>
          </c:val>
        </c:ser>
        <c:dLbls>
          <c:showLegendKey val="0"/>
          <c:showVal val="0"/>
          <c:showCatName val="0"/>
          <c:showSerName val="0"/>
          <c:showPercent val="0"/>
          <c:showBubbleSize val="0"/>
        </c:dLbls>
        <c:gapWidth val="80"/>
        <c:axId val="407213872"/>
        <c:axId val="407214432"/>
      </c:barChart>
      <c:dateAx>
        <c:axId val="407213872"/>
        <c:scaling>
          <c:orientation val="minMax"/>
        </c:scaling>
        <c:delete val="0"/>
        <c:axPos val="b"/>
        <c:numFmt formatCode="yyyy" sourceLinked="0"/>
        <c:majorTickMark val="out"/>
        <c:minorTickMark val="out"/>
        <c:tickLblPos val="low"/>
        <c:spPr>
          <a:ln w="3158">
            <a:solidFill>
              <a:schemeClr val="tx1"/>
            </a:solidFill>
            <a:prstDash val="solid"/>
          </a:ln>
        </c:spPr>
        <c:txPr>
          <a:bodyPr rot="0" vert="horz"/>
          <a:lstStyle/>
          <a:p>
            <a:pPr>
              <a:defRPr/>
            </a:pPr>
            <a:endParaRPr lang="en-US"/>
          </a:p>
        </c:txPr>
        <c:crossAx val="407214432"/>
        <c:crosses val="autoZero"/>
        <c:auto val="1"/>
        <c:lblOffset val="100"/>
        <c:baseTimeUnit val="years"/>
        <c:majorUnit val="2"/>
        <c:majorTimeUnit val="years"/>
        <c:minorUnit val="1"/>
        <c:minorTimeUnit val="years"/>
      </c:dateAx>
      <c:valAx>
        <c:axId val="407214432"/>
        <c:scaling>
          <c:orientation val="minMax"/>
        </c:scaling>
        <c:delete val="0"/>
        <c:axPos val="l"/>
        <c:majorGridlines>
          <c:spPr>
            <a:ln w="3158">
              <a:solidFill>
                <a:schemeClr val="tx1"/>
              </a:solidFill>
              <a:prstDash val="solid"/>
            </a:ln>
          </c:spPr>
        </c:majorGridlines>
        <c:numFmt formatCode="0" sourceLinked="0"/>
        <c:majorTickMark val="out"/>
        <c:minorTickMark val="none"/>
        <c:tickLblPos val="low"/>
        <c:spPr>
          <a:ln w="3158">
            <a:solidFill>
              <a:schemeClr val="tx1"/>
            </a:solidFill>
            <a:prstDash val="solid"/>
          </a:ln>
        </c:spPr>
        <c:txPr>
          <a:bodyPr rot="0" vert="horz"/>
          <a:lstStyle/>
          <a:p>
            <a:pPr>
              <a:defRPr/>
            </a:pPr>
            <a:endParaRPr lang="en-US"/>
          </a:p>
        </c:txPr>
        <c:crossAx val="407213872"/>
        <c:crossesAt val="42370"/>
        <c:crossBetween val="between"/>
        <c:majorUnit val="3"/>
      </c:valAx>
      <c:spPr>
        <a:solidFill>
          <a:schemeClr val="bg1"/>
        </a:solidFill>
        <a:ln w="2526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9973580146736"/>
          <c:y val="6.106846019247595E-2"/>
          <c:w val="0.80606565116588358"/>
          <c:h val="0.74762357830271264"/>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0.00</c:formatCode>
                <c:ptCount val="11"/>
                <c:pt idx="0">
                  <c:v>5.0405768802843198</c:v>
                </c:pt>
                <c:pt idx="1">
                  <c:v>6.6384659322666018</c:v>
                </c:pt>
                <c:pt idx="2">
                  <c:v>5.4041128844432684</c:v>
                </c:pt>
                <c:pt idx="3">
                  <c:v>6.2027824202009585</c:v>
                </c:pt>
                <c:pt idx="4">
                  <c:v>6.3282224471636681</c:v>
                </c:pt>
                <c:pt idx="5">
                  <c:v>9.0306651375225737</c:v>
                </c:pt>
                <c:pt idx="6">
                  <c:v>8.7695257298997511</c:v>
                </c:pt>
                <c:pt idx="7">
                  <c:v>5.7458796256904652</c:v>
                </c:pt>
                <c:pt idx="8">
                  <c:v>5.1280758370310746</c:v>
                </c:pt>
                <c:pt idx="9">
                  <c:v>5.0671349160422245</c:v>
                </c:pt>
                <c:pt idx="10">
                  <c:v>4.7657658168986705</c:v>
                </c:pt>
              </c:numCache>
            </c:numRef>
          </c:val>
          <c:smooth val="0"/>
        </c:ser>
        <c:dLbls>
          <c:showLegendKey val="0"/>
          <c:showVal val="0"/>
          <c:showCatName val="0"/>
          <c:showSerName val="0"/>
          <c:showPercent val="0"/>
          <c:showBubbleSize val="0"/>
        </c:dLbls>
        <c:smooth val="0"/>
        <c:axId val="407216672"/>
        <c:axId val="407217232"/>
      </c:lineChart>
      <c:dateAx>
        <c:axId val="407216672"/>
        <c:scaling>
          <c:orientation val="minMax"/>
        </c:scaling>
        <c:delete val="0"/>
        <c:axPos val="b"/>
        <c:numFmt formatCode="yyyy" sourceLinked="0"/>
        <c:majorTickMark val="out"/>
        <c:minorTickMark val="out"/>
        <c:tickLblPos val="low"/>
        <c:spPr>
          <a:ln w="3060">
            <a:solidFill>
              <a:schemeClr val="tx1"/>
            </a:solidFill>
            <a:prstDash val="solid"/>
          </a:ln>
        </c:spPr>
        <c:txPr>
          <a:bodyPr rot="0" vert="horz"/>
          <a:lstStyle/>
          <a:p>
            <a:pPr>
              <a:defRPr/>
            </a:pPr>
            <a:endParaRPr lang="en-US"/>
          </a:p>
        </c:txPr>
        <c:crossAx val="407217232"/>
        <c:crosses val="autoZero"/>
        <c:auto val="1"/>
        <c:lblOffset val="100"/>
        <c:baseTimeUnit val="years"/>
        <c:majorUnit val="2"/>
        <c:majorTimeUnit val="years"/>
        <c:minorUnit val="1"/>
        <c:minorTimeUnit val="years"/>
      </c:dateAx>
      <c:valAx>
        <c:axId val="407217232"/>
        <c:scaling>
          <c:orientation val="minMax"/>
          <c:max val="10"/>
          <c:min val="4"/>
        </c:scaling>
        <c:delete val="0"/>
        <c:axPos val="l"/>
        <c:majorGridlines>
          <c:spPr>
            <a:ln w="3060">
              <a:solidFill>
                <a:schemeClr val="tx1"/>
              </a:solidFill>
              <a:prstDash val="solid"/>
            </a:ln>
          </c:spPr>
        </c:majorGridlines>
        <c:numFmt formatCode="0" sourceLinked="0"/>
        <c:majorTickMark val="out"/>
        <c:minorTickMark val="none"/>
        <c:tickLblPos val="low"/>
        <c:spPr>
          <a:ln w="3060">
            <a:solidFill>
              <a:schemeClr val="tx1"/>
            </a:solidFill>
            <a:prstDash val="solid"/>
          </a:ln>
        </c:spPr>
        <c:txPr>
          <a:bodyPr rot="0" vert="horz"/>
          <a:lstStyle/>
          <a:p>
            <a:pPr>
              <a:defRPr/>
            </a:pPr>
            <a:endParaRPr lang="en-US"/>
          </a:p>
        </c:txPr>
        <c:crossAx val="407216672"/>
        <c:crossesAt val="42370"/>
        <c:crossBetween val="midCat"/>
        <c:majorUnit val="2"/>
      </c:valAx>
      <c:spPr>
        <a:solidFill>
          <a:schemeClr val="bg1"/>
        </a:solidFill>
        <a:ln w="24479">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90737129992843"/>
          <c:y val="4.3996659971736428E-2"/>
          <c:w val="0.85644184525959266"/>
          <c:h val="0.73892455381181665"/>
        </c:manualLayout>
      </c:layout>
      <c:lineChart>
        <c:grouping val="standard"/>
        <c:varyColors val="0"/>
        <c:ser>
          <c:idx val="0"/>
          <c:order val="0"/>
          <c:tx>
            <c:strRef>
              <c:f>Sheet1!$B$2</c:f>
              <c:strCache>
                <c:ptCount val="1"/>
                <c:pt idx="0">
                  <c:v>Consumers</c:v>
                </c:pt>
              </c:strCache>
            </c:strRef>
          </c:tx>
          <c:spPr>
            <a:ln>
              <a:solidFill>
                <a:srgbClr val="F04E23"/>
              </a:solidFill>
            </a:ln>
          </c:spPr>
          <c:marker>
            <c:symbol val="none"/>
          </c:marker>
          <c:cat>
            <c:numRef>
              <c:f>Sheet1!$A$3:$A$214</c:f>
              <c:numCache>
                <c:formatCode>m/d/yyyy</c:formatCode>
                <c:ptCount val="20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numCache>
            </c:numRef>
          </c:cat>
          <c:val>
            <c:numRef>
              <c:f>Sheet1!$B$3:$B$214</c:f>
              <c:numCache>
                <c:formatCode>0.0</c:formatCode>
                <c:ptCount val="200"/>
                <c:pt idx="0">
                  <c:v>0.60000000000000009</c:v>
                </c:pt>
                <c:pt idx="1">
                  <c:v>-0.1</c:v>
                </c:pt>
                <c:pt idx="2">
                  <c:v>0.70000000000000007</c:v>
                </c:pt>
                <c:pt idx="3">
                  <c:v>1.7</c:v>
                </c:pt>
                <c:pt idx="4">
                  <c:v>2.2999999999999998</c:v>
                </c:pt>
                <c:pt idx="5">
                  <c:v>1.5</c:v>
                </c:pt>
                <c:pt idx="6">
                  <c:v>2</c:v>
                </c:pt>
                <c:pt idx="7">
                  <c:v>2.2000000000000002</c:v>
                </c:pt>
                <c:pt idx="8">
                  <c:v>-1.5</c:v>
                </c:pt>
                <c:pt idx="9">
                  <c:v>-0.5</c:v>
                </c:pt>
                <c:pt idx="10">
                  <c:v>-0.30000000000000004</c:v>
                </c:pt>
                <c:pt idx="11">
                  <c:v>0.60000000000000009</c:v>
                </c:pt>
                <c:pt idx="12">
                  <c:v>0.70000000000000007</c:v>
                </c:pt>
                <c:pt idx="13">
                  <c:v>-0.4</c:v>
                </c:pt>
                <c:pt idx="14">
                  <c:v>-0.1</c:v>
                </c:pt>
                <c:pt idx="15">
                  <c:v>-0.9</c:v>
                </c:pt>
                <c:pt idx="16">
                  <c:v>-2.1</c:v>
                </c:pt>
                <c:pt idx="17">
                  <c:v>-2.9</c:v>
                </c:pt>
                <c:pt idx="18">
                  <c:v>-5.4</c:v>
                </c:pt>
                <c:pt idx="19">
                  <c:v>-8.4</c:v>
                </c:pt>
                <c:pt idx="20">
                  <c:v>-8.9</c:v>
                </c:pt>
                <c:pt idx="21">
                  <c:v>-11</c:v>
                </c:pt>
                <c:pt idx="22">
                  <c:v>-12.8</c:v>
                </c:pt>
                <c:pt idx="23">
                  <c:v>-11</c:v>
                </c:pt>
                <c:pt idx="24">
                  <c:v>-10</c:v>
                </c:pt>
                <c:pt idx="25">
                  <c:v>-9.1</c:v>
                </c:pt>
                <c:pt idx="26">
                  <c:v>-8.3000000000000007</c:v>
                </c:pt>
                <c:pt idx="27">
                  <c:v>-8.7000000000000011</c:v>
                </c:pt>
                <c:pt idx="28">
                  <c:v>-7.1</c:v>
                </c:pt>
                <c:pt idx="29">
                  <c:v>-7.8</c:v>
                </c:pt>
                <c:pt idx="30">
                  <c:v>-9.5</c:v>
                </c:pt>
                <c:pt idx="31">
                  <c:v>-10.9</c:v>
                </c:pt>
                <c:pt idx="32">
                  <c:v>-9.7000000000000011</c:v>
                </c:pt>
                <c:pt idx="33">
                  <c:v>-13</c:v>
                </c:pt>
                <c:pt idx="34">
                  <c:v>-14.7</c:v>
                </c:pt>
                <c:pt idx="35">
                  <c:v>-17.3</c:v>
                </c:pt>
                <c:pt idx="36">
                  <c:v>-17.600000000000001</c:v>
                </c:pt>
                <c:pt idx="37">
                  <c:v>-19.2</c:v>
                </c:pt>
                <c:pt idx="38">
                  <c:v>-20.7</c:v>
                </c:pt>
                <c:pt idx="39">
                  <c:v>-18.7</c:v>
                </c:pt>
                <c:pt idx="40">
                  <c:v>-18.5</c:v>
                </c:pt>
                <c:pt idx="41">
                  <c:v>-17.5</c:v>
                </c:pt>
                <c:pt idx="42">
                  <c:v>-17.600000000000001</c:v>
                </c:pt>
                <c:pt idx="43">
                  <c:v>-16.8</c:v>
                </c:pt>
                <c:pt idx="44">
                  <c:v>-16.600000000000001</c:v>
                </c:pt>
                <c:pt idx="45">
                  <c:v>-17.399999999999999</c:v>
                </c:pt>
                <c:pt idx="46">
                  <c:v>-16.100000000000001</c:v>
                </c:pt>
                <c:pt idx="47">
                  <c:v>-16.399999999999999</c:v>
                </c:pt>
                <c:pt idx="48">
                  <c:v>-14.9</c:v>
                </c:pt>
                <c:pt idx="49">
                  <c:v>-14.7</c:v>
                </c:pt>
                <c:pt idx="50">
                  <c:v>-14.1</c:v>
                </c:pt>
                <c:pt idx="51">
                  <c:v>-13.5</c:v>
                </c:pt>
                <c:pt idx="52">
                  <c:v>-14.6</c:v>
                </c:pt>
                <c:pt idx="53">
                  <c:v>-13.4</c:v>
                </c:pt>
                <c:pt idx="54">
                  <c:v>-14</c:v>
                </c:pt>
                <c:pt idx="55">
                  <c:v>-13.9</c:v>
                </c:pt>
                <c:pt idx="56">
                  <c:v>-13.1</c:v>
                </c:pt>
                <c:pt idx="57">
                  <c:v>-14.3</c:v>
                </c:pt>
                <c:pt idx="58">
                  <c:v>-13.8</c:v>
                </c:pt>
                <c:pt idx="59">
                  <c:v>-14.1</c:v>
                </c:pt>
                <c:pt idx="60">
                  <c:v>-12.8</c:v>
                </c:pt>
                <c:pt idx="61">
                  <c:v>-14</c:v>
                </c:pt>
                <c:pt idx="62">
                  <c:v>-14.3</c:v>
                </c:pt>
                <c:pt idx="63">
                  <c:v>-13.1</c:v>
                </c:pt>
                <c:pt idx="64">
                  <c:v>-14.1</c:v>
                </c:pt>
                <c:pt idx="65">
                  <c:v>-14.4</c:v>
                </c:pt>
                <c:pt idx="66">
                  <c:v>-14.9</c:v>
                </c:pt>
                <c:pt idx="67">
                  <c:v>-14.6</c:v>
                </c:pt>
                <c:pt idx="68">
                  <c:v>-14.3</c:v>
                </c:pt>
                <c:pt idx="69">
                  <c:v>-13.5</c:v>
                </c:pt>
                <c:pt idx="70">
                  <c:v>-13.7</c:v>
                </c:pt>
                <c:pt idx="71">
                  <c:v>-11.6</c:v>
                </c:pt>
                <c:pt idx="72">
                  <c:v>-10.7</c:v>
                </c:pt>
                <c:pt idx="73">
                  <c:v>-10.9</c:v>
                </c:pt>
                <c:pt idx="74">
                  <c:v>-11.4</c:v>
                </c:pt>
                <c:pt idx="75">
                  <c:v>-10.4</c:v>
                </c:pt>
                <c:pt idx="76">
                  <c:v>-8.7000000000000011</c:v>
                </c:pt>
                <c:pt idx="77">
                  <c:v>-8.8000000000000007</c:v>
                </c:pt>
                <c:pt idx="78">
                  <c:v>-8</c:v>
                </c:pt>
                <c:pt idx="79">
                  <c:v>-8.7000000000000011</c:v>
                </c:pt>
                <c:pt idx="80">
                  <c:v>-8</c:v>
                </c:pt>
                <c:pt idx="81">
                  <c:v>-8.3000000000000007</c:v>
                </c:pt>
                <c:pt idx="82">
                  <c:v>-7.9</c:v>
                </c:pt>
                <c:pt idx="83">
                  <c:v>-6.8</c:v>
                </c:pt>
                <c:pt idx="84">
                  <c:v>-6.2</c:v>
                </c:pt>
                <c:pt idx="85">
                  <c:v>-5.4</c:v>
                </c:pt>
                <c:pt idx="86">
                  <c:v>-5.2</c:v>
                </c:pt>
                <c:pt idx="87">
                  <c:v>-4.4000000000000004</c:v>
                </c:pt>
                <c:pt idx="88">
                  <c:v>-1.4</c:v>
                </c:pt>
                <c:pt idx="89">
                  <c:v>-1.9000000000000001</c:v>
                </c:pt>
                <c:pt idx="90">
                  <c:v>-1.9000000000000001</c:v>
                </c:pt>
                <c:pt idx="91">
                  <c:v>-4.3</c:v>
                </c:pt>
                <c:pt idx="92">
                  <c:v>-6.3</c:v>
                </c:pt>
                <c:pt idx="93">
                  <c:v>-7.1</c:v>
                </c:pt>
                <c:pt idx="94">
                  <c:v>-9.2000000000000011</c:v>
                </c:pt>
                <c:pt idx="95">
                  <c:v>-9.5</c:v>
                </c:pt>
                <c:pt idx="96">
                  <c:v>-11.4</c:v>
                </c:pt>
                <c:pt idx="97">
                  <c:v>-12.6</c:v>
                </c:pt>
                <c:pt idx="98">
                  <c:v>-13</c:v>
                </c:pt>
                <c:pt idx="99">
                  <c:v>-12.6</c:v>
                </c:pt>
                <c:pt idx="100">
                  <c:v>-14.2</c:v>
                </c:pt>
                <c:pt idx="101">
                  <c:v>-16.5</c:v>
                </c:pt>
                <c:pt idx="102">
                  <c:v>-19.8</c:v>
                </c:pt>
                <c:pt idx="103">
                  <c:v>-19.7</c:v>
                </c:pt>
                <c:pt idx="104">
                  <c:v>-19.5</c:v>
                </c:pt>
                <c:pt idx="105">
                  <c:v>-24.8</c:v>
                </c:pt>
                <c:pt idx="106">
                  <c:v>-26.9</c:v>
                </c:pt>
                <c:pt idx="107">
                  <c:v>-31.2</c:v>
                </c:pt>
                <c:pt idx="108">
                  <c:v>-30.8</c:v>
                </c:pt>
                <c:pt idx="109">
                  <c:v>-33.200000000000003</c:v>
                </c:pt>
                <c:pt idx="110">
                  <c:v>-34.5</c:v>
                </c:pt>
                <c:pt idx="111">
                  <c:v>-30.7</c:v>
                </c:pt>
                <c:pt idx="112">
                  <c:v>-28.2</c:v>
                </c:pt>
                <c:pt idx="113">
                  <c:v>-25.1</c:v>
                </c:pt>
                <c:pt idx="114">
                  <c:v>-23.1</c:v>
                </c:pt>
                <c:pt idx="115">
                  <c:v>-22.1</c:v>
                </c:pt>
                <c:pt idx="116">
                  <c:v>-19.2</c:v>
                </c:pt>
                <c:pt idx="117">
                  <c:v>-17.8</c:v>
                </c:pt>
                <c:pt idx="118">
                  <c:v>-17.5</c:v>
                </c:pt>
                <c:pt idx="119">
                  <c:v>-16.3</c:v>
                </c:pt>
                <c:pt idx="120">
                  <c:v>-15.8</c:v>
                </c:pt>
                <c:pt idx="121">
                  <c:v>-17.5</c:v>
                </c:pt>
                <c:pt idx="122">
                  <c:v>-17.5</c:v>
                </c:pt>
                <c:pt idx="123">
                  <c:v>-15.2</c:v>
                </c:pt>
                <c:pt idx="124">
                  <c:v>-17.899999999999999</c:v>
                </c:pt>
                <c:pt idx="125">
                  <c:v>-17.399999999999999</c:v>
                </c:pt>
                <c:pt idx="126">
                  <c:v>-14.3</c:v>
                </c:pt>
                <c:pt idx="127">
                  <c:v>-11.8</c:v>
                </c:pt>
                <c:pt idx="128">
                  <c:v>-11.4</c:v>
                </c:pt>
                <c:pt idx="129">
                  <c:v>-11.3</c:v>
                </c:pt>
                <c:pt idx="130">
                  <c:v>-9.9</c:v>
                </c:pt>
                <c:pt idx="131">
                  <c:v>-11.6</c:v>
                </c:pt>
                <c:pt idx="132">
                  <c:v>-11.6</c:v>
                </c:pt>
                <c:pt idx="133">
                  <c:v>-10.200000000000001</c:v>
                </c:pt>
                <c:pt idx="134">
                  <c:v>-10.9</c:v>
                </c:pt>
                <c:pt idx="135">
                  <c:v>-11.9</c:v>
                </c:pt>
                <c:pt idx="136">
                  <c:v>-10.200000000000001</c:v>
                </c:pt>
                <c:pt idx="137">
                  <c:v>-9.9</c:v>
                </c:pt>
                <c:pt idx="138">
                  <c:v>-11.4</c:v>
                </c:pt>
                <c:pt idx="139">
                  <c:v>-16.600000000000001</c:v>
                </c:pt>
                <c:pt idx="140">
                  <c:v>-19.100000000000001</c:v>
                </c:pt>
                <c:pt idx="141">
                  <c:v>-20</c:v>
                </c:pt>
                <c:pt idx="142">
                  <c:v>-20.3</c:v>
                </c:pt>
                <c:pt idx="143">
                  <c:v>-21.2</c:v>
                </c:pt>
                <c:pt idx="144">
                  <c:v>-20.5</c:v>
                </c:pt>
                <c:pt idx="145">
                  <c:v>-20</c:v>
                </c:pt>
                <c:pt idx="146">
                  <c:v>-18.8</c:v>
                </c:pt>
                <c:pt idx="147">
                  <c:v>-19.600000000000001</c:v>
                </c:pt>
                <c:pt idx="148">
                  <c:v>-19</c:v>
                </c:pt>
                <c:pt idx="149">
                  <c:v>-19.5</c:v>
                </c:pt>
                <c:pt idx="150">
                  <c:v>-21.1</c:v>
                </c:pt>
                <c:pt idx="151">
                  <c:v>-24.2</c:v>
                </c:pt>
                <c:pt idx="152">
                  <c:v>-25.5</c:v>
                </c:pt>
                <c:pt idx="153">
                  <c:v>-25.3</c:v>
                </c:pt>
                <c:pt idx="154">
                  <c:v>-26.5</c:v>
                </c:pt>
                <c:pt idx="155">
                  <c:v>-26.2</c:v>
                </c:pt>
                <c:pt idx="156">
                  <c:v>-23.8</c:v>
                </c:pt>
                <c:pt idx="157">
                  <c:v>-23.6</c:v>
                </c:pt>
                <c:pt idx="158">
                  <c:v>-23.5</c:v>
                </c:pt>
                <c:pt idx="159">
                  <c:v>-22.2</c:v>
                </c:pt>
                <c:pt idx="160">
                  <c:v>-21.9</c:v>
                </c:pt>
                <c:pt idx="161">
                  <c:v>-18.8</c:v>
                </c:pt>
                <c:pt idx="162">
                  <c:v>-17.399999999999999</c:v>
                </c:pt>
                <c:pt idx="163">
                  <c:v>-15.6</c:v>
                </c:pt>
                <c:pt idx="164">
                  <c:v>-14.9</c:v>
                </c:pt>
                <c:pt idx="165">
                  <c:v>-14.5</c:v>
                </c:pt>
                <c:pt idx="166">
                  <c:v>-15.4</c:v>
                </c:pt>
                <c:pt idx="167">
                  <c:v>-13.7</c:v>
                </c:pt>
                <c:pt idx="168">
                  <c:v>-11.8</c:v>
                </c:pt>
                <c:pt idx="169">
                  <c:v>-12.9</c:v>
                </c:pt>
                <c:pt idx="170">
                  <c:v>-9.5</c:v>
                </c:pt>
                <c:pt idx="171">
                  <c:v>-8.8000000000000007</c:v>
                </c:pt>
                <c:pt idx="172">
                  <c:v>-7.3</c:v>
                </c:pt>
                <c:pt idx="173">
                  <c:v>-7.7</c:v>
                </c:pt>
                <c:pt idx="174">
                  <c:v>-8.5</c:v>
                </c:pt>
                <c:pt idx="175">
                  <c:v>-10.200000000000001</c:v>
                </c:pt>
                <c:pt idx="176">
                  <c:v>-11.5</c:v>
                </c:pt>
                <c:pt idx="177">
                  <c:v>-11.3</c:v>
                </c:pt>
                <c:pt idx="178">
                  <c:v>-11.7</c:v>
                </c:pt>
                <c:pt idx="179">
                  <c:v>-11</c:v>
                </c:pt>
                <c:pt idx="180">
                  <c:v>-8.4</c:v>
                </c:pt>
                <c:pt idx="181">
                  <c:v>-6.6</c:v>
                </c:pt>
                <c:pt idx="182">
                  <c:v>-3.6</c:v>
                </c:pt>
                <c:pt idx="183">
                  <c:v>-4.5999999999999996</c:v>
                </c:pt>
                <c:pt idx="184">
                  <c:v>-5.5</c:v>
                </c:pt>
                <c:pt idx="185">
                  <c:v>-5.5</c:v>
                </c:pt>
                <c:pt idx="186">
                  <c:v>-7.1</c:v>
                </c:pt>
                <c:pt idx="187">
                  <c:v>-6.8</c:v>
                </c:pt>
                <c:pt idx="188">
                  <c:v>-7</c:v>
                </c:pt>
                <c:pt idx="189">
                  <c:v>-7.5</c:v>
                </c:pt>
                <c:pt idx="190">
                  <c:v>-5.9</c:v>
                </c:pt>
                <c:pt idx="191">
                  <c:v>-5.7</c:v>
                </c:pt>
                <c:pt idx="192">
                  <c:v>-6.3</c:v>
                </c:pt>
                <c:pt idx="193">
                  <c:v>-8.8000000000000007</c:v>
                </c:pt>
                <c:pt idx="194">
                  <c:v>-9.7000000000000011</c:v>
                </c:pt>
                <c:pt idx="195">
                  <c:v>-9.3000000000000007</c:v>
                </c:pt>
                <c:pt idx="196">
                  <c:v>-7</c:v>
                </c:pt>
                <c:pt idx="197">
                  <c:v>-7.2</c:v>
                </c:pt>
                <c:pt idx="198">
                  <c:v>-7.9</c:v>
                </c:pt>
              </c:numCache>
            </c:numRef>
          </c:val>
          <c:smooth val="0"/>
        </c:ser>
        <c:ser>
          <c:idx val="1"/>
          <c:order val="1"/>
          <c:tx>
            <c:strRef>
              <c:f>Sheet1!$C$2</c:f>
              <c:strCache>
                <c:ptCount val="1"/>
                <c:pt idx="0">
                  <c:v>Industrial sector</c:v>
                </c:pt>
              </c:strCache>
            </c:strRef>
          </c:tx>
          <c:spPr>
            <a:ln>
              <a:solidFill>
                <a:srgbClr val="96BC33"/>
              </a:solidFill>
            </a:ln>
          </c:spPr>
          <c:marker>
            <c:symbol val="none"/>
          </c:marker>
          <c:cat>
            <c:numRef>
              <c:f>Sheet1!$A$3:$A$214</c:f>
              <c:numCache>
                <c:formatCode>m/d/yyyy</c:formatCode>
                <c:ptCount val="20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numCache>
            </c:numRef>
          </c:cat>
          <c:val>
            <c:numRef>
              <c:f>Sheet1!$C$3:$C$214</c:f>
              <c:numCache>
                <c:formatCode>0.0</c:formatCode>
                <c:ptCount val="200"/>
                <c:pt idx="0">
                  <c:v>0.9</c:v>
                </c:pt>
                <c:pt idx="1">
                  <c:v>3.4</c:v>
                </c:pt>
                <c:pt idx="2">
                  <c:v>4.8</c:v>
                </c:pt>
                <c:pt idx="3">
                  <c:v>5.2</c:v>
                </c:pt>
                <c:pt idx="4">
                  <c:v>7</c:v>
                </c:pt>
                <c:pt idx="5">
                  <c:v>6.6</c:v>
                </c:pt>
                <c:pt idx="6">
                  <c:v>5.6</c:v>
                </c:pt>
                <c:pt idx="7">
                  <c:v>6.1</c:v>
                </c:pt>
                <c:pt idx="8">
                  <c:v>6.3</c:v>
                </c:pt>
                <c:pt idx="9">
                  <c:v>5.8</c:v>
                </c:pt>
                <c:pt idx="10">
                  <c:v>4.8</c:v>
                </c:pt>
                <c:pt idx="11">
                  <c:v>3.9</c:v>
                </c:pt>
                <c:pt idx="12">
                  <c:v>2.7</c:v>
                </c:pt>
                <c:pt idx="13">
                  <c:v>0.9</c:v>
                </c:pt>
                <c:pt idx="14">
                  <c:v>-1.9000000000000001</c:v>
                </c:pt>
                <c:pt idx="15">
                  <c:v>-4.5999999999999996</c:v>
                </c:pt>
                <c:pt idx="16">
                  <c:v>-4.9000000000000004</c:v>
                </c:pt>
                <c:pt idx="17">
                  <c:v>-7</c:v>
                </c:pt>
                <c:pt idx="18">
                  <c:v>-8</c:v>
                </c:pt>
                <c:pt idx="19">
                  <c:v>-9.8000000000000007</c:v>
                </c:pt>
                <c:pt idx="20">
                  <c:v>-14.1</c:v>
                </c:pt>
                <c:pt idx="21">
                  <c:v>-16.399999999999999</c:v>
                </c:pt>
                <c:pt idx="22">
                  <c:v>-17.2</c:v>
                </c:pt>
                <c:pt idx="23">
                  <c:v>-14.7</c:v>
                </c:pt>
                <c:pt idx="24">
                  <c:v>-14.4</c:v>
                </c:pt>
                <c:pt idx="25">
                  <c:v>-11.8</c:v>
                </c:pt>
                <c:pt idx="26">
                  <c:v>-10.200000000000001</c:v>
                </c:pt>
                <c:pt idx="27">
                  <c:v>-9.6</c:v>
                </c:pt>
                <c:pt idx="28">
                  <c:v>-7.8</c:v>
                </c:pt>
                <c:pt idx="29">
                  <c:v>-9.4</c:v>
                </c:pt>
                <c:pt idx="30">
                  <c:v>-10.7</c:v>
                </c:pt>
                <c:pt idx="31">
                  <c:v>-11</c:v>
                </c:pt>
                <c:pt idx="32">
                  <c:v>-9.1</c:v>
                </c:pt>
                <c:pt idx="33">
                  <c:v>-8.6</c:v>
                </c:pt>
                <c:pt idx="34">
                  <c:v>-8.8000000000000007</c:v>
                </c:pt>
                <c:pt idx="35">
                  <c:v>-10</c:v>
                </c:pt>
                <c:pt idx="36">
                  <c:v>-8.9</c:v>
                </c:pt>
                <c:pt idx="37">
                  <c:v>-8.8000000000000007</c:v>
                </c:pt>
                <c:pt idx="38">
                  <c:v>-11</c:v>
                </c:pt>
                <c:pt idx="39">
                  <c:v>-10.4</c:v>
                </c:pt>
                <c:pt idx="40">
                  <c:v>-11.9</c:v>
                </c:pt>
                <c:pt idx="41">
                  <c:v>-12.5</c:v>
                </c:pt>
                <c:pt idx="42">
                  <c:v>-13</c:v>
                </c:pt>
                <c:pt idx="43">
                  <c:v>-10</c:v>
                </c:pt>
                <c:pt idx="44">
                  <c:v>-8.5</c:v>
                </c:pt>
                <c:pt idx="45">
                  <c:v>-7.1</c:v>
                </c:pt>
                <c:pt idx="46">
                  <c:v>-5.2</c:v>
                </c:pt>
                <c:pt idx="47">
                  <c:v>-7.1</c:v>
                </c:pt>
                <c:pt idx="48">
                  <c:v>-6.1</c:v>
                </c:pt>
                <c:pt idx="49">
                  <c:v>-6.2</c:v>
                </c:pt>
                <c:pt idx="50">
                  <c:v>-5.9</c:v>
                </c:pt>
                <c:pt idx="51">
                  <c:v>-3.7</c:v>
                </c:pt>
                <c:pt idx="52">
                  <c:v>-3.5</c:v>
                </c:pt>
                <c:pt idx="53">
                  <c:v>-2.8</c:v>
                </c:pt>
                <c:pt idx="54">
                  <c:v>-2.7</c:v>
                </c:pt>
                <c:pt idx="55">
                  <c:v>-2.4</c:v>
                </c:pt>
                <c:pt idx="56">
                  <c:v>-1.8</c:v>
                </c:pt>
                <c:pt idx="57">
                  <c:v>-1.2</c:v>
                </c:pt>
                <c:pt idx="58">
                  <c:v>-2.1</c:v>
                </c:pt>
                <c:pt idx="59">
                  <c:v>-2.7</c:v>
                </c:pt>
                <c:pt idx="60">
                  <c:v>-3.3</c:v>
                </c:pt>
                <c:pt idx="61">
                  <c:v>-5.3</c:v>
                </c:pt>
                <c:pt idx="62">
                  <c:v>-6.9</c:v>
                </c:pt>
                <c:pt idx="63">
                  <c:v>-8.1</c:v>
                </c:pt>
                <c:pt idx="64">
                  <c:v>-8.8000000000000007</c:v>
                </c:pt>
                <c:pt idx="65">
                  <c:v>-8.2000000000000011</c:v>
                </c:pt>
                <c:pt idx="66">
                  <c:v>-7.5</c:v>
                </c:pt>
                <c:pt idx="67">
                  <c:v>-6.7</c:v>
                </c:pt>
                <c:pt idx="68">
                  <c:v>-5.6</c:v>
                </c:pt>
                <c:pt idx="69">
                  <c:v>-3.9</c:v>
                </c:pt>
                <c:pt idx="70">
                  <c:v>-4.8</c:v>
                </c:pt>
                <c:pt idx="71">
                  <c:v>-3.6</c:v>
                </c:pt>
                <c:pt idx="72">
                  <c:v>-2.6</c:v>
                </c:pt>
                <c:pt idx="73">
                  <c:v>-1</c:v>
                </c:pt>
                <c:pt idx="74">
                  <c:v>0.5</c:v>
                </c:pt>
                <c:pt idx="75">
                  <c:v>2.6</c:v>
                </c:pt>
                <c:pt idx="76">
                  <c:v>2.9</c:v>
                </c:pt>
                <c:pt idx="77">
                  <c:v>4.0999999999999996</c:v>
                </c:pt>
                <c:pt idx="78">
                  <c:v>4.4000000000000004</c:v>
                </c:pt>
                <c:pt idx="79">
                  <c:v>3.9</c:v>
                </c:pt>
                <c:pt idx="80">
                  <c:v>5.3</c:v>
                </c:pt>
                <c:pt idx="81">
                  <c:v>5.6</c:v>
                </c:pt>
                <c:pt idx="82">
                  <c:v>6.5</c:v>
                </c:pt>
                <c:pt idx="83">
                  <c:v>6.6</c:v>
                </c:pt>
                <c:pt idx="84">
                  <c:v>6.1</c:v>
                </c:pt>
                <c:pt idx="85">
                  <c:v>6.4</c:v>
                </c:pt>
                <c:pt idx="86">
                  <c:v>7.5</c:v>
                </c:pt>
                <c:pt idx="87">
                  <c:v>7.7</c:v>
                </c:pt>
                <c:pt idx="88">
                  <c:v>7.1</c:v>
                </c:pt>
                <c:pt idx="89">
                  <c:v>7.4</c:v>
                </c:pt>
                <c:pt idx="90">
                  <c:v>6.5</c:v>
                </c:pt>
                <c:pt idx="91">
                  <c:v>5.6</c:v>
                </c:pt>
                <c:pt idx="92">
                  <c:v>4.3</c:v>
                </c:pt>
                <c:pt idx="93">
                  <c:v>2.9</c:v>
                </c:pt>
                <c:pt idx="94">
                  <c:v>3.9</c:v>
                </c:pt>
                <c:pt idx="95">
                  <c:v>2.9</c:v>
                </c:pt>
                <c:pt idx="96">
                  <c:v>2.2000000000000002</c:v>
                </c:pt>
                <c:pt idx="97">
                  <c:v>1.1000000000000001</c:v>
                </c:pt>
                <c:pt idx="98">
                  <c:v>1.5</c:v>
                </c:pt>
                <c:pt idx="99">
                  <c:v>-0.8</c:v>
                </c:pt>
                <c:pt idx="100">
                  <c:v>-1.4</c:v>
                </c:pt>
                <c:pt idx="101">
                  <c:v>-3.9</c:v>
                </c:pt>
                <c:pt idx="102">
                  <c:v>-5.9</c:v>
                </c:pt>
                <c:pt idx="103">
                  <c:v>-7.6</c:v>
                </c:pt>
                <c:pt idx="104">
                  <c:v>-10.8</c:v>
                </c:pt>
                <c:pt idx="105">
                  <c:v>-17.5</c:v>
                </c:pt>
                <c:pt idx="106">
                  <c:v>-25.6</c:v>
                </c:pt>
                <c:pt idx="107">
                  <c:v>-32.800000000000011</c:v>
                </c:pt>
                <c:pt idx="108">
                  <c:v>-32.700000000000003</c:v>
                </c:pt>
                <c:pt idx="109">
                  <c:v>-36.4</c:v>
                </c:pt>
                <c:pt idx="110">
                  <c:v>-38.1</c:v>
                </c:pt>
                <c:pt idx="111">
                  <c:v>-35.4</c:v>
                </c:pt>
                <c:pt idx="112">
                  <c:v>-33.6</c:v>
                </c:pt>
                <c:pt idx="113">
                  <c:v>-31.7</c:v>
                </c:pt>
                <c:pt idx="114">
                  <c:v>-29.8</c:v>
                </c:pt>
                <c:pt idx="115">
                  <c:v>-26</c:v>
                </c:pt>
                <c:pt idx="116">
                  <c:v>-24.4</c:v>
                </c:pt>
                <c:pt idx="117">
                  <c:v>-21</c:v>
                </c:pt>
                <c:pt idx="118">
                  <c:v>-18.8</c:v>
                </c:pt>
                <c:pt idx="119">
                  <c:v>-16.100000000000001</c:v>
                </c:pt>
                <c:pt idx="120">
                  <c:v>-13.8</c:v>
                </c:pt>
                <c:pt idx="121">
                  <c:v>-12.4</c:v>
                </c:pt>
                <c:pt idx="122">
                  <c:v>-9.3000000000000007</c:v>
                </c:pt>
                <c:pt idx="123">
                  <c:v>-7.2</c:v>
                </c:pt>
                <c:pt idx="124">
                  <c:v>-5.8</c:v>
                </c:pt>
                <c:pt idx="125">
                  <c:v>-4.7</c:v>
                </c:pt>
                <c:pt idx="126">
                  <c:v>-3.2</c:v>
                </c:pt>
                <c:pt idx="127">
                  <c:v>-2.4</c:v>
                </c:pt>
                <c:pt idx="128">
                  <c:v>-1.1000000000000001</c:v>
                </c:pt>
                <c:pt idx="129">
                  <c:v>0.70000000000000007</c:v>
                </c:pt>
                <c:pt idx="130">
                  <c:v>2</c:v>
                </c:pt>
                <c:pt idx="131">
                  <c:v>5.4</c:v>
                </c:pt>
                <c:pt idx="132">
                  <c:v>6.1</c:v>
                </c:pt>
                <c:pt idx="133">
                  <c:v>6.9</c:v>
                </c:pt>
                <c:pt idx="134">
                  <c:v>6.5</c:v>
                </c:pt>
                <c:pt idx="135">
                  <c:v>5.6</c:v>
                </c:pt>
                <c:pt idx="136">
                  <c:v>3.8</c:v>
                </c:pt>
                <c:pt idx="137">
                  <c:v>3.1</c:v>
                </c:pt>
                <c:pt idx="138">
                  <c:v>0.60000000000000009</c:v>
                </c:pt>
                <c:pt idx="139">
                  <c:v>-2.8</c:v>
                </c:pt>
                <c:pt idx="140">
                  <c:v>-5.9</c:v>
                </c:pt>
                <c:pt idx="141">
                  <c:v>-6.7</c:v>
                </c:pt>
                <c:pt idx="142">
                  <c:v>-6.8</c:v>
                </c:pt>
                <c:pt idx="143">
                  <c:v>-6.9</c:v>
                </c:pt>
                <c:pt idx="144">
                  <c:v>-6.1</c:v>
                </c:pt>
                <c:pt idx="145">
                  <c:v>-4.9000000000000004</c:v>
                </c:pt>
                <c:pt idx="146">
                  <c:v>-6.8</c:v>
                </c:pt>
                <c:pt idx="147">
                  <c:v>-8.4</c:v>
                </c:pt>
                <c:pt idx="148">
                  <c:v>-10.7</c:v>
                </c:pt>
                <c:pt idx="149">
                  <c:v>-11.9</c:v>
                </c:pt>
                <c:pt idx="150">
                  <c:v>-14.2</c:v>
                </c:pt>
                <c:pt idx="151">
                  <c:v>-14.6</c:v>
                </c:pt>
                <c:pt idx="152">
                  <c:v>-15.4</c:v>
                </c:pt>
                <c:pt idx="153">
                  <c:v>-17.8</c:v>
                </c:pt>
                <c:pt idx="154">
                  <c:v>-14.6</c:v>
                </c:pt>
                <c:pt idx="155">
                  <c:v>-13.5</c:v>
                </c:pt>
                <c:pt idx="156">
                  <c:v>-13.1</c:v>
                </c:pt>
                <c:pt idx="157">
                  <c:v>-10.9</c:v>
                </c:pt>
                <c:pt idx="158">
                  <c:v>-12</c:v>
                </c:pt>
                <c:pt idx="159">
                  <c:v>-13.4</c:v>
                </c:pt>
                <c:pt idx="160">
                  <c:v>-12.8</c:v>
                </c:pt>
                <c:pt idx="161">
                  <c:v>-10.8</c:v>
                </c:pt>
                <c:pt idx="162">
                  <c:v>-10.200000000000001</c:v>
                </c:pt>
                <c:pt idx="163">
                  <c:v>-7.5</c:v>
                </c:pt>
                <c:pt idx="164">
                  <c:v>-6.1</c:v>
                </c:pt>
                <c:pt idx="165">
                  <c:v>-4.8</c:v>
                </c:pt>
                <c:pt idx="166">
                  <c:v>-3.4</c:v>
                </c:pt>
                <c:pt idx="167">
                  <c:v>-2.8</c:v>
                </c:pt>
                <c:pt idx="168">
                  <c:v>-3.3</c:v>
                </c:pt>
                <c:pt idx="169">
                  <c:v>-3.1</c:v>
                </c:pt>
                <c:pt idx="170">
                  <c:v>-2.9</c:v>
                </c:pt>
                <c:pt idx="171">
                  <c:v>-3</c:v>
                </c:pt>
                <c:pt idx="172">
                  <c:v>-2.8</c:v>
                </c:pt>
                <c:pt idx="173">
                  <c:v>-4.2</c:v>
                </c:pt>
                <c:pt idx="174">
                  <c:v>-3.5</c:v>
                </c:pt>
                <c:pt idx="175">
                  <c:v>-4.9000000000000004</c:v>
                </c:pt>
                <c:pt idx="176">
                  <c:v>-4.9000000000000004</c:v>
                </c:pt>
                <c:pt idx="177">
                  <c:v>-4.5</c:v>
                </c:pt>
                <c:pt idx="178">
                  <c:v>-3.9</c:v>
                </c:pt>
                <c:pt idx="179">
                  <c:v>-4.9000000000000004</c:v>
                </c:pt>
                <c:pt idx="180">
                  <c:v>-4.5</c:v>
                </c:pt>
                <c:pt idx="181">
                  <c:v>-4.5</c:v>
                </c:pt>
                <c:pt idx="182">
                  <c:v>-2.8</c:v>
                </c:pt>
                <c:pt idx="183">
                  <c:v>-3.1</c:v>
                </c:pt>
                <c:pt idx="184">
                  <c:v>-2.9</c:v>
                </c:pt>
                <c:pt idx="185">
                  <c:v>-3.4</c:v>
                </c:pt>
                <c:pt idx="186">
                  <c:v>-2.8</c:v>
                </c:pt>
                <c:pt idx="187">
                  <c:v>-3.7</c:v>
                </c:pt>
                <c:pt idx="188">
                  <c:v>-2.2000000000000002</c:v>
                </c:pt>
                <c:pt idx="189">
                  <c:v>-1.9000000000000001</c:v>
                </c:pt>
                <c:pt idx="190">
                  <c:v>-3.3</c:v>
                </c:pt>
                <c:pt idx="191">
                  <c:v>-1.9000000000000001</c:v>
                </c:pt>
                <c:pt idx="192">
                  <c:v>-3.1</c:v>
                </c:pt>
                <c:pt idx="193">
                  <c:v>-4.0999999999999996</c:v>
                </c:pt>
                <c:pt idx="194">
                  <c:v>-4.0999999999999996</c:v>
                </c:pt>
                <c:pt idx="195">
                  <c:v>-3.6</c:v>
                </c:pt>
                <c:pt idx="196">
                  <c:v>-3.7</c:v>
                </c:pt>
                <c:pt idx="197">
                  <c:v>-2.8</c:v>
                </c:pt>
                <c:pt idx="198">
                  <c:v>-2.4</c:v>
                </c:pt>
              </c:numCache>
            </c:numRef>
          </c:val>
          <c:smooth val="0"/>
        </c:ser>
        <c:ser>
          <c:idx val="2"/>
          <c:order val="2"/>
          <c:tx>
            <c:strRef>
              <c:f>Sheet1!$D$2</c:f>
              <c:strCache>
                <c:ptCount val="1"/>
                <c:pt idx="0">
                  <c:v>Services sector</c:v>
                </c:pt>
              </c:strCache>
            </c:strRef>
          </c:tx>
          <c:spPr>
            <a:ln>
              <a:solidFill>
                <a:srgbClr val="00A9CB"/>
              </a:solidFill>
            </a:ln>
          </c:spPr>
          <c:marker>
            <c:symbol val="none"/>
          </c:marker>
          <c:cat>
            <c:numRef>
              <c:f>Sheet1!$A$3:$A$214</c:f>
              <c:numCache>
                <c:formatCode>m/d/yyyy</c:formatCode>
                <c:ptCount val="20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numCache>
            </c:numRef>
          </c:cat>
          <c:val>
            <c:numRef>
              <c:f>Sheet1!$D$3:$D$214</c:f>
              <c:numCache>
                <c:formatCode>0.0</c:formatCode>
                <c:ptCount val="200"/>
                <c:pt idx="0">
                  <c:v>29.1</c:v>
                </c:pt>
                <c:pt idx="1">
                  <c:v>31.6</c:v>
                </c:pt>
                <c:pt idx="2">
                  <c:v>32.9</c:v>
                </c:pt>
                <c:pt idx="3">
                  <c:v>31.7</c:v>
                </c:pt>
                <c:pt idx="4">
                  <c:v>31.9</c:v>
                </c:pt>
                <c:pt idx="5">
                  <c:v>30</c:v>
                </c:pt>
                <c:pt idx="6">
                  <c:v>32.300000000000011</c:v>
                </c:pt>
                <c:pt idx="7">
                  <c:v>32.1</c:v>
                </c:pt>
                <c:pt idx="8">
                  <c:v>29</c:v>
                </c:pt>
                <c:pt idx="9">
                  <c:v>30.3</c:v>
                </c:pt>
                <c:pt idx="10">
                  <c:v>24.3</c:v>
                </c:pt>
                <c:pt idx="11">
                  <c:v>24</c:v>
                </c:pt>
                <c:pt idx="12">
                  <c:v>27.5</c:v>
                </c:pt>
                <c:pt idx="13">
                  <c:v>21.5</c:v>
                </c:pt>
                <c:pt idx="14">
                  <c:v>19.2</c:v>
                </c:pt>
                <c:pt idx="15">
                  <c:v>22.7</c:v>
                </c:pt>
                <c:pt idx="16">
                  <c:v>17.2</c:v>
                </c:pt>
                <c:pt idx="17">
                  <c:v>18.8</c:v>
                </c:pt>
                <c:pt idx="18">
                  <c:v>18.2</c:v>
                </c:pt>
                <c:pt idx="19">
                  <c:v>13.4</c:v>
                </c:pt>
                <c:pt idx="20">
                  <c:v>9.1</c:v>
                </c:pt>
                <c:pt idx="21">
                  <c:v>0</c:v>
                </c:pt>
                <c:pt idx="22">
                  <c:v>-9.3000000000000007</c:v>
                </c:pt>
                <c:pt idx="23">
                  <c:v>-8.1</c:v>
                </c:pt>
                <c:pt idx="24">
                  <c:v>1.8</c:v>
                </c:pt>
                <c:pt idx="25">
                  <c:v>0</c:v>
                </c:pt>
                <c:pt idx="26">
                  <c:v>2.9</c:v>
                </c:pt>
                <c:pt idx="27">
                  <c:v>6.9</c:v>
                </c:pt>
                <c:pt idx="28">
                  <c:v>4.5</c:v>
                </c:pt>
                <c:pt idx="29">
                  <c:v>2</c:v>
                </c:pt>
                <c:pt idx="30">
                  <c:v>0.4</c:v>
                </c:pt>
                <c:pt idx="31">
                  <c:v>-5.5</c:v>
                </c:pt>
                <c:pt idx="32">
                  <c:v>-2.8</c:v>
                </c:pt>
                <c:pt idx="33">
                  <c:v>-5.7</c:v>
                </c:pt>
                <c:pt idx="34">
                  <c:v>-5.7</c:v>
                </c:pt>
                <c:pt idx="35">
                  <c:v>-6</c:v>
                </c:pt>
                <c:pt idx="36">
                  <c:v>-4.2</c:v>
                </c:pt>
                <c:pt idx="37">
                  <c:v>-5.8</c:v>
                </c:pt>
                <c:pt idx="38">
                  <c:v>-8.2000000000000011</c:v>
                </c:pt>
                <c:pt idx="39">
                  <c:v>-3.1</c:v>
                </c:pt>
                <c:pt idx="40">
                  <c:v>-3.9</c:v>
                </c:pt>
                <c:pt idx="41">
                  <c:v>-1.6</c:v>
                </c:pt>
                <c:pt idx="42">
                  <c:v>1.4</c:v>
                </c:pt>
                <c:pt idx="43">
                  <c:v>3.2</c:v>
                </c:pt>
                <c:pt idx="44">
                  <c:v>4.3</c:v>
                </c:pt>
                <c:pt idx="45">
                  <c:v>7.2</c:v>
                </c:pt>
                <c:pt idx="46">
                  <c:v>7</c:v>
                </c:pt>
                <c:pt idx="47">
                  <c:v>8.8000000000000007</c:v>
                </c:pt>
                <c:pt idx="48">
                  <c:v>7.1</c:v>
                </c:pt>
                <c:pt idx="49">
                  <c:v>8.9</c:v>
                </c:pt>
                <c:pt idx="50">
                  <c:v>5.2</c:v>
                </c:pt>
                <c:pt idx="51">
                  <c:v>7.5</c:v>
                </c:pt>
                <c:pt idx="52">
                  <c:v>7.3</c:v>
                </c:pt>
                <c:pt idx="53">
                  <c:v>8.5</c:v>
                </c:pt>
                <c:pt idx="54">
                  <c:v>10.3</c:v>
                </c:pt>
                <c:pt idx="55">
                  <c:v>7.4</c:v>
                </c:pt>
                <c:pt idx="56">
                  <c:v>9.9</c:v>
                </c:pt>
                <c:pt idx="57">
                  <c:v>10.9</c:v>
                </c:pt>
                <c:pt idx="58">
                  <c:v>10.9</c:v>
                </c:pt>
                <c:pt idx="59">
                  <c:v>7.7</c:v>
                </c:pt>
                <c:pt idx="60">
                  <c:v>9.9</c:v>
                </c:pt>
                <c:pt idx="61">
                  <c:v>5.3</c:v>
                </c:pt>
                <c:pt idx="62">
                  <c:v>6.1</c:v>
                </c:pt>
                <c:pt idx="63">
                  <c:v>6.9</c:v>
                </c:pt>
                <c:pt idx="64">
                  <c:v>8.7000000000000011</c:v>
                </c:pt>
                <c:pt idx="65">
                  <c:v>8.3000000000000007</c:v>
                </c:pt>
                <c:pt idx="66">
                  <c:v>9.9</c:v>
                </c:pt>
                <c:pt idx="67">
                  <c:v>9.6</c:v>
                </c:pt>
                <c:pt idx="68">
                  <c:v>9.8000000000000007</c:v>
                </c:pt>
                <c:pt idx="69">
                  <c:v>12.9</c:v>
                </c:pt>
                <c:pt idx="70">
                  <c:v>13.2</c:v>
                </c:pt>
                <c:pt idx="71">
                  <c:v>12.4</c:v>
                </c:pt>
                <c:pt idx="72">
                  <c:v>13.9</c:v>
                </c:pt>
                <c:pt idx="73">
                  <c:v>10.8</c:v>
                </c:pt>
                <c:pt idx="74">
                  <c:v>12.9</c:v>
                </c:pt>
                <c:pt idx="75">
                  <c:v>16.600000000000001</c:v>
                </c:pt>
                <c:pt idx="76">
                  <c:v>17.600000000000001</c:v>
                </c:pt>
                <c:pt idx="77">
                  <c:v>16.600000000000001</c:v>
                </c:pt>
                <c:pt idx="78">
                  <c:v>16.3</c:v>
                </c:pt>
                <c:pt idx="79">
                  <c:v>17.5</c:v>
                </c:pt>
                <c:pt idx="80">
                  <c:v>15.2</c:v>
                </c:pt>
                <c:pt idx="81">
                  <c:v>17.399999999999999</c:v>
                </c:pt>
                <c:pt idx="82">
                  <c:v>17.2</c:v>
                </c:pt>
                <c:pt idx="83">
                  <c:v>17.399999999999999</c:v>
                </c:pt>
                <c:pt idx="84">
                  <c:v>16.399999999999999</c:v>
                </c:pt>
                <c:pt idx="85">
                  <c:v>16.899999999999999</c:v>
                </c:pt>
                <c:pt idx="86">
                  <c:v>18.7</c:v>
                </c:pt>
                <c:pt idx="87">
                  <c:v>19.3</c:v>
                </c:pt>
                <c:pt idx="88">
                  <c:v>18.899999999999999</c:v>
                </c:pt>
                <c:pt idx="89">
                  <c:v>18</c:v>
                </c:pt>
                <c:pt idx="90">
                  <c:v>17.8</c:v>
                </c:pt>
                <c:pt idx="91">
                  <c:v>20.6</c:v>
                </c:pt>
                <c:pt idx="92">
                  <c:v>16.8</c:v>
                </c:pt>
                <c:pt idx="93">
                  <c:v>15.5</c:v>
                </c:pt>
                <c:pt idx="94">
                  <c:v>12.8</c:v>
                </c:pt>
                <c:pt idx="95">
                  <c:v>11.2</c:v>
                </c:pt>
                <c:pt idx="96">
                  <c:v>10.9</c:v>
                </c:pt>
                <c:pt idx="97">
                  <c:v>10.4</c:v>
                </c:pt>
                <c:pt idx="98">
                  <c:v>8.8000000000000007</c:v>
                </c:pt>
                <c:pt idx="99">
                  <c:v>7.3</c:v>
                </c:pt>
                <c:pt idx="100">
                  <c:v>8.8000000000000007</c:v>
                </c:pt>
                <c:pt idx="101">
                  <c:v>6.5</c:v>
                </c:pt>
                <c:pt idx="102">
                  <c:v>3.7</c:v>
                </c:pt>
                <c:pt idx="103">
                  <c:v>-0.1</c:v>
                </c:pt>
                <c:pt idx="104">
                  <c:v>-2</c:v>
                </c:pt>
                <c:pt idx="105">
                  <c:v>-6.5</c:v>
                </c:pt>
                <c:pt idx="106">
                  <c:v>-10.3</c:v>
                </c:pt>
                <c:pt idx="107">
                  <c:v>-17.399999999999999</c:v>
                </c:pt>
                <c:pt idx="108">
                  <c:v>-20.5</c:v>
                </c:pt>
                <c:pt idx="109">
                  <c:v>-21.6</c:v>
                </c:pt>
                <c:pt idx="110">
                  <c:v>-25.7</c:v>
                </c:pt>
                <c:pt idx="111">
                  <c:v>-24.6</c:v>
                </c:pt>
                <c:pt idx="112">
                  <c:v>-22.9</c:v>
                </c:pt>
                <c:pt idx="113">
                  <c:v>-20.100000000000001</c:v>
                </c:pt>
                <c:pt idx="114">
                  <c:v>-17.5</c:v>
                </c:pt>
                <c:pt idx="115">
                  <c:v>-12</c:v>
                </c:pt>
                <c:pt idx="116">
                  <c:v>-8.7000000000000011</c:v>
                </c:pt>
                <c:pt idx="117">
                  <c:v>-8.5</c:v>
                </c:pt>
                <c:pt idx="118">
                  <c:v>-5.4</c:v>
                </c:pt>
                <c:pt idx="119">
                  <c:v>-3.5</c:v>
                </c:pt>
                <c:pt idx="120">
                  <c:v>-1.3</c:v>
                </c:pt>
                <c:pt idx="121">
                  <c:v>0.30000000000000004</c:v>
                </c:pt>
                <c:pt idx="122">
                  <c:v>1.4</c:v>
                </c:pt>
                <c:pt idx="123">
                  <c:v>6</c:v>
                </c:pt>
                <c:pt idx="124">
                  <c:v>2.4</c:v>
                </c:pt>
                <c:pt idx="125">
                  <c:v>3</c:v>
                </c:pt>
                <c:pt idx="126">
                  <c:v>5.8</c:v>
                </c:pt>
                <c:pt idx="127">
                  <c:v>5.0999999999999996</c:v>
                </c:pt>
                <c:pt idx="128">
                  <c:v>8</c:v>
                </c:pt>
                <c:pt idx="129">
                  <c:v>8.5</c:v>
                </c:pt>
                <c:pt idx="130">
                  <c:v>9.4</c:v>
                </c:pt>
                <c:pt idx="131">
                  <c:v>10.1</c:v>
                </c:pt>
                <c:pt idx="132">
                  <c:v>9.6</c:v>
                </c:pt>
                <c:pt idx="133">
                  <c:v>11.5</c:v>
                </c:pt>
                <c:pt idx="134">
                  <c:v>11.3</c:v>
                </c:pt>
                <c:pt idx="135">
                  <c:v>10.4</c:v>
                </c:pt>
                <c:pt idx="136">
                  <c:v>9.2000000000000011</c:v>
                </c:pt>
                <c:pt idx="137">
                  <c:v>9.7000000000000011</c:v>
                </c:pt>
                <c:pt idx="138">
                  <c:v>8.6</c:v>
                </c:pt>
                <c:pt idx="139">
                  <c:v>4.7</c:v>
                </c:pt>
                <c:pt idx="140">
                  <c:v>0.70000000000000007</c:v>
                </c:pt>
                <c:pt idx="141">
                  <c:v>0.9</c:v>
                </c:pt>
                <c:pt idx="142">
                  <c:v>-0.5</c:v>
                </c:pt>
                <c:pt idx="143">
                  <c:v>-1.9000000000000001</c:v>
                </c:pt>
                <c:pt idx="144">
                  <c:v>-1.8</c:v>
                </c:pt>
                <c:pt idx="145">
                  <c:v>-1.3</c:v>
                </c:pt>
                <c:pt idx="146">
                  <c:v>0.5</c:v>
                </c:pt>
                <c:pt idx="147">
                  <c:v>-2.1</c:v>
                </c:pt>
                <c:pt idx="148">
                  <c:v>-4.3</c:v>
                </c:pt>
                <c:pt idx="149">
                  <c:v>-5.8</c:v>
                </c:pt>
                <c:pt idx="150">
                  <c:v>-8.8000000000000007</c:v>
                </c:pt>
                <c:pt idx="151">
                  <c:v>-9.8000000000000007</c:v>
                </c:pt>
                <c:pt idx="152">
                  <c:v>-12.2</c:v>
                </c:pt>
                <c:pt idx="153">
                  <c:v>-11.4</c:v>
                </c:pt>
                <c:pt idx="154">
                  <c:v>-10.7</c:v>
                </c:pt>
                <c:pt idx="155">
                  <c:v>-9.4</c:v>
                </c:pt>
                <c:pt idx="156">
                  <c:v>-7.3</c:v>
                </c:pt>
                <c:pt idx="157">
                  <c:v>-8.2000000000000011</c:v>
                </c:pt>
                <c:pt idx="158">
                  <c:v>-6.4</c:v>
                </c:pt>
                <c:pt idx="159">
                  <c:v>-11.1</c:v>
                </c:pt>
                <c:pt idx="160">
                  <c:v>-9.3000000000000007</c:v>
                </c:pt>
                <c:pt idx="161">
                  <c:v>-8.3000000000000007</c:v>
                </c:pt>
                <c:pt idx="162">
                  <c:v>-6.7</c:v>
                </c:pt>
                <c:pt idx="163">
                  <c:v>-3.9</c:v>
                </c:pt>
                <c:pt idx="164">
                  <c:v>-2.7</c:v>
                </c:pt>
                <c:pt idx="165">
                  <c:v>-2</c:v>
                </c:pt>
                <c:pt idx="166">
                  <c:v>0.70000000000000007</c:v>
                </c:pt>
                <c:pt idx="167">
                  <c:v>1.8</c:v>
                </c:pt>
                <c:pt idx="168">
                  <c:v>4</c:v>
                </c:pt>
                <c:pt idx="169">
                  <c:v>3.7</c:v>
                </c:pt>
                <c:pt idx="170">
                  <c:v>5.6</c:v>
                </c:pt>
                <c:pt idx="171">
                  <c:v>4.8</c:v>
                </c:pt>
                <c:pt idx="172">
                  <c:v>4.9000000000000004</c:v>
                </c:pt>
                <c:pt idx="173">
                  <c:v>6</c:v>
                </c:pt>
                <c:pt idx="174">
                  <c:v>5.4</c:v>
                </c:pt>
                <c:pt idx="175">
                  <c:v>4.4000000000000004</c:v>
                </c:pt>
                <c:pt idx="176">
                  <c:v>4.5999999999999996</c:v>
                </c:pt>
                <c:pt idx="177">
                  <c:v>5</c:v>
                </c:pt>
                <c:pt idx="178">
                  <c:v>4.7</c:v>
                </c:pt>
                <c:pt idx="179">
                  <c:v>6.6</c:v>
                </c:pt>
                <c:pt idx="180">
                  <c:v>5.6</c:v>
                </c:pt>
                <c:pt idx="181">
                  <c:v>5.6</c:v>
                </c:pt>
                <c:pt idx="182">
                  <c:v>6.4</c:v>
                </c:pt>
                <c:pt idx="183">
                  <c:v>7.3</c:v>
                </c:pt>
                <c:pt idx="184">
                  <c:v>8.2000000000000011</c:v>
                </c:pt>
                <c:pt idx="185">
                  <c:v>8.1</c:v>
                </c:pt>
                <c:pt idx="186">
                  <c:v>9</c:v>
                </c:pt>
                <c:pt idx="187">
                  <c:v>10.200000000000001</c:v>
                </c:pt>
                <c:pt idx="188">
                  <c:v>12.5</c:v>
                </c:pt>
                <c:pt idx="189">
                  <c:v>12.4</c:v>
                </c:pt>
                <c:pt idx="190">
                  <c:v>12.9</c:v>
                </c:pt>
                <c:pt idx="191">
                  <c:v>12.9</c:v>
                </c:pt>
                <c:pt idx="192">
                  <c:v>11.7</c:v>
                </c:pt>
                <c:pt idx="193">
                  <c:v>10.8</c:v>
                </c:pt>
                <c:pt idx="194">
                  <c:v>9.8000000000000007</c:v>
                </c:pt>
                <c:pt idx="195">
                  <c:v>11.6</c:v>
                </c:pt>
                <c:pt idx="196">
                  <c:v>11.3</c:v>
                </c:pt>
                <c:pt idx="197">
                  <c:v>10.9</c:v>
                </c:pt>
                <c:pt idx="198">
                  <c:v>11.1</c:v>
                </c:pt>
              </c:numCache>
            </c:numRef>
          </c:val>
          <c:smooth val="0"/>
        </c:ser>
        <c:dLbls>
          <c:showLegendKey val="0"/>
          <c:showVal val="0"/>
          <c:showCatName val="0"/>
          <c:showSerName val="0"/>
          <c:showPercent val="0"/>
          <c:showBubbleSize val="0"/>
        </c:dLbls>
        <c:smooth val="0"/>
        <c:axId val="407222272"/>
        <c:axId val="407222832"/>
      </c:lineChart>
      <c:dateAx>
        <c:axId val="407222272"/>
        <c:scaling>
          <c:orientation val="minMax"/>
        </c:scaling>
        <c:delete val="0"/>
        <c:axPos val="b"/>
        <c:numFmt formatCode="yyyy" sourceLinked="0"/>
        <c:majorTickMark val="cross"/>
        <c:minorTickMark val="out"/>
        <c:tickLblPos val="low"/>
        <c:spPr>
          <a:ln w="3150">
            <a:solidFill>
              <a:schemeClr val="tx1"/>
            </a:solidFill>
            <a:prstDash val="solid"/>
          </a:ln>
        </c:spPr>
        <c:txPr>
          <a:bodyPr rot="0" vert="horz"/>
          <a:lstStyle/>
          <a:p>
            <a:pPr>
              <a:defRPr/>
            </a:pPr>
            <a:endParaRPr lang="en-US"/>
          </a:p>
        </c:txPr>
        <c:crossAx val="407222832"/>
        <c:crosses val="autoZero"/>
        <c:auto val="1"/>
        <c:lblOffset val="100"/>
        <c:baseTimeUnit val="months"/>
        <c:majorUnit val="24"/>
        <c:majorTimeUnit val="months"/>
        <c:minorUnit val="12"/>
        <c:minorTimeUnit val="months"/>
      </c:dateAx>
      <c:valAx>
        <c:axId val="407222832"/>
        <c:scaling>
          <c:orientation val="minMax"/>
          <c:max val="40"/>
          <c:min val="-40"/>
        </c:scaling>
        <c:delete val="0"/>
        <c:axPos val="l"/>
        <c:majorGridlines>
          <c:spPr>
            <a:ln w="3150">
              <a:solidFill>
                <a:schemeClr val="tx1"/>
              </a:solidFill>
              <a:prstDash val="solid"/>
            </a:ln>
          </c:spPr>
        </c:majorGridlines>
        <c:title>
          <c:tx>
            <c:rich>
              <a:bodyPr rot="-5400000" vert="horz"/>
              <a:lstStyle/>
              <a:p>
                <a:pPr>
                  <a:defRPr b="1"/>
                </a:pPr>
                <a:r>
                  <a:rPr lang="en-US" b="1" dirty="0"/>
                  <a:t>Percent of total</a:t>
                </a:r>
              </a:p>
            </c:rich>
          </c:tx>
          <c:layout/>
          <c:overlay val="0"/>
        </c:title>
        <c:numFmt formatCode="0" sourceLinked="0"/>
        <c:majorTickMark val="none"/>
        <c:minorTickMark val="none"/>
        <c:tickLblPos val="low"/>
        <c:spPr>
          <a:ln w="3150">
            <a:noFill/>
            <a:prstDash val="solid"/>
          </a:ln>
        </c:spPr>
        <c:txPr>
          <a:bodyPr rot="0" vert="horz"/>
          <a:lstStyle/>
          <a:p>
            <a:pPr>
              <a:defRPr/>
            </a:pPr>
            <a:endParaRPr lang="en-US"/>
          </a:p>
        </c:txPr>
        <c:crossAx val="407222272"/>
        <c:crosses val="autoZero"/>
        <c:crossBetween val="midCat"/>
        <c:majorUnit val="10"/>
      </c:valAx>
      <c:spPr>
        <a:solidFill>
          <a:schemeClr val="bg1"/>
        </a:solidFill>
        <a:ln w="25197">
          <a:noFill/>
          <a:prstDash val="solid"/>
        </a:ln>
      </c:spPr>
    </c:plotArea>
    <c:legend>
      <c:legendPos val="b"/>
      <c:layout/>
      <c:overlay val="0"/>
      <c:spPr>
        <a:noFill/>
        <a:ln w="25197">
          <a:noFill/>
        </a:ln>
      </c:spPr>
      <c:txPr>
        <a:bodyPr/>
        <a:lstStyle/>
        <a:p>
          <a:pPr>
            <a:defRPr sz="1600"/>
          </a:pPr>
          <a:endParaRPr lang="en-US"/>
        </a:p>
      </c:tx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78722937802174E-2"/>
          <c:y val="3.566775688785661E-2"/>
          <c:w val="0.89013498774537259"/>
          <c:h val="0.74539350207974064"/>
        </c:manualLayout>
      </c:layout>
      <c:barChart>
        <c:barDir val="col"/>
        <c:grouping val="clustered"/>
        <c:varyColors val="0"/>
        <c:ser>
          <c:idx val="0"/>
          <c:order val="0"/>
          <c:tx>
            <c:strRef>
              <c:f>Sheet1!$B$1</c:f>
              <c:strCache>
                <c:ptCount val="1"/>
                <c:pt idx="0">
                  <c:v>2015</c:v>
                </c:pt>
              </c:strCache>
            </c:strRef>
          </c:tx>
          <c:spPr>
            <a:solidFill>
              <a:srgbClr val="103C68"/>
            </a:solidFill>
            <a:ln w="12695">
              <a:noFill/>
              <a:prstDash val="solid"/>
            </a:ln>
          </c:spPr>
          <c:invertIfNegative val="0"/>
          <c:cat>
            <c:strRef>
              <c:f>Sheet1!$A$2:$A$6</c:f>
              <c:strCache>
                <c:ptCount val="5"/>
                <c:pt idx="0">
                  <c:v>Germany</c:v>
                </c:pt>
                <c:pt idx="1">
                  <c:v>United Kingdom</c:v>
                </c:pt>
                <c:pt idx="2">
                  <c:v>France</c:v>
                </c:pt>
                <c:pt idx="3">
                  <c:v>Italy</c:v>
                </c:pt>
                <c:pt idx="4">
                  <c:v>Spain</c:v>
                </c:pt>
              </c:strCache>
            </c:strRef>
          </c:cat>
          <c:val>
            <c:numRef>
              <c:f>Sheet1!$B$2:$B$6</c:f>
              <c:numCache>
                <c:formatCode>0.0</c:formatCode>
                <c:ptCount val="5"/>
                <c:pt idx="0">
                  <c:v>1.4834648205237499</c:v>
                </c:pt>
                <c:pt idx="1">
                  <c:v>2.2452615093565114</c:v>
                </c:pt>
                <c:pt idx="2">
                  <c:v>1.2123352393172526</c:v>
                </c:pt>
                <c:pt idx="3">
                  <c:v>0.64278385756222378</c:v>
                </c:pt>
                <c:pt idx="4">
                  <c:v>3.2138976599895841</c:v>
                </c:pt>
              </c:numCache>
            </c:numRef>
          </c:val>
        </c:ser>
        <c:ser>
          <c:idx val="1"/>
          <c:order val="1"/>
          <c:tx>
            <c:strRef>
              <c:f>Sheet1!$C$1</c:f>
              <c:strCache>
                <c:ptCount val="1"/>
                <c:pt idx="0">
                  <c:v>2016</c:v>
                </c:pt>
              </c:strCache>
            </c:strRef>
          </c:tx>
          <c:spPr>
            <a:solidFill>
              <a:srgbClr val="96BC33"/>
            </a:solidFill>
            <a:ln w="12695">
              <a:noFill/>
              <a:prstDash val="solid"/>
            </a:ln>
          </c:spPr>
          <c:invertIfNegative val="0"/>
          <c:cat>
            <c:strRef>
              <c:f>Sheet1!$A$2:$A$6</c:f>
              <c:strCache>
                <c:ptCount val="5"/>
                <c:pt idx="0">
                  <c:v>Germany</c:v>
                </c:pt>
                <c:pt idx="1">
                  <c:v>United Kingdom</c:v>
                </c:pt>
                <c:pt idx="2">
                  <c:v>France</c:v>
                </c:pt>
                <c:pt idx="3">
                  <c:v>Italy</c:v>
                </c:pt>
                <c:pt idx="4">
                  <c:v>Spain</c:v>
                </c:pt>
              </c:strCache>
            </c:strRef>
          </c:cat>
          <c:val>
            <c:numRef>
              <c:f>Sheet1!$C$2:$C$6</c:f>
              <c:numCache>
                <c:formatCode>0.0</c:formatCode>
                <c:ptCount val="5"/>
                <c:pt idx="0">
                  <c:v>1.811123838272932</c:v>
                </c:pt>
                <c:pt idx="1">
                  <c:v>1.6431217417535171</c:v>
                </c:pt>
                <c:pt idx="2">
                  <c:v>1.2345189915167423</c:v>
                </c:pt>
                <c:pt idx="3">
                  <c:v>0.65432742819333545</c:v>
                </c:pt>
                <c:pt idx="4">
                  <c:v>2.9375376783051141</c:v>
                </c:pt>
              </c:numCache>
            </c:numRef>
          </c:val>
        </c:ser>
        <c:ser>
          <c:idx val="2"/>
          <c:order val="2"/>
          <c:tx>
            <c:strRef>
              <c:f>Sheet1!$D$1</c:f>
              <c:strCache>
                <c:ptCount val="1"/>
                <c:pt idx="0">
                  <c:v>2017</c:v>
                </c:pt>
              </c:strCache>
            </c:strRef>
          </c:tx>
          <c:spPr>
            <a:solidFill>
              <a:srgbClr val="FDBA4D"/>
            </a:solidFill>
            <a:ln w="12695">
              <a:noFill/>
              <a:prstDash val="solid"/>
            </a:ln>
          </c:spPr>
          <c:invertIfNegative val="0"/>
          <c:cat>
            <c:strRef>
              <c:f>Sheet1!$A$2:$A$6</c:f>
              <c:strCache>
                <c:ptCount val="5"/>
                <c:pt idx="0">
                  <c:v>Germany</c:v>
                </c:pt>
                <c:pt idx="1">
                  <c:v>United Kingdom</c:v>
                </c:pt>
                <c:pt idx="2">
                  <c:v>France</c:v>
                </c:pt>
                <c:pt idx="3">
                  <c:v>Italy</c:v>
                </c:pt>
                <c:pt idx="4">
                  <c:v>Spain</c:v>
                </c:pt>
              </c:strCache>
            </c:strRef>
          </c:cat>
          <c:val>
            <c:numRef>
              <c:f>Sheet1!$D$2:$D$6</c:f>
              <c:numCache>
                <c:formatCode>0.0</c:formatCode>
                <c:ptCount val="5"/>
                <c:pt idx="0">
                  <c:v>1.6932553584267265</c:v>
                </c:pt>
                <c:pt idx="1">
                  <c:v>0.1695463063202674</c:v>
                </c:pt>
                <c:pt idx="2">
                  <c:v>0.59743810619015114</c:v>
                </c:pt>
                <c:pt idx="3">
                  <c:v>0.44323871834834883</c:v>
                </c:pt>
                <c:pt idx="4">
                  <c:v>1.6595282408660816</c:v>
                </c:pt>
              </c:numCache>
            </c:numRef>
          </c:val>
        </c:ser>
        <c:ser>
          <c:idx val="3"/>
          <c:order val="3"/>
          <c:tx>
            <c:strRef>
              <c:f>Sheet1!$E$1</c:f>
              <c:strCache>
                <c:ptCount val="1"/>
                <c:pt idx="0">
                  <c:v>2018</c:v>
                </c:pt>
              </c:strCache>
            </c:strRef>
          </c:tx>
          <c:spPr>
            <a:solidFill>
              <a:srgbClr val="00A9CB"/>
            </a:solidFill>
            <a:ln w="12695">
              <a:noFill/>
              <a:prstDash val="solid"/>
            </a:ln>
          </c:spPr>
          <c:invertIfNegative val="0"/>
          <c:cat>
            <c:strRef>
              <c:f>Sheet1!$A$2:$A$6</c:f>
              <c:strCache>
                <c:ptCount val="5"/>
                <c:pt idx="0">
                  <c:v>Germany</c:v>
                </c:pt>
                <c:pt idx="1">
                  <c:v>United Kingdom</c:v>
                </c:pt>
                <c:pt idx="2">
                  <c:v>France</c:v>
                </c:pt>
                <c:pt idx="3">
                  <c:v>Italy</c:v>
                </c:pt>
                <c:pt idx="4">
                  <c:v>Spain</c:v>
                </c:pt>
              </c:strCache>
            </c:strRef>
          </c:cat>
          <c:val>
            <c:numRef>
              <c:f>Sheet1!$E$2:$E$6</c:f>
              <c:numCache>
                <c:formatCode>0.0</c:formatCode>
                <c:ptCount val="5"/>
                <c:pt idx="0">
                  <c:v>1.622676778530874</c:v>
                </c:pt>
                <c:pt idx="1">
                  <c:v>1.2604777514452661</c:v>
                </c:pt>
                <c:pt idx="2">
                  <c:v>1.311162846777103</c:v>
                </c:pt>
                <c:pt idx="3">
                  <c:v>0.8334595230141908</c:v>
                </c:pt>
                <c:pt idx="4">
                  <c:v>1.9017172350854981</c:v>
                </c:pt>
              </c:numCache>
            </c:numRef>
          </c:val>
        </c:ser>
        <c:ser>
          <c:idx val="4"/>
          <c:order val="4"/>
          <c:tx>
            <c:strRef>
              <c:f>Sheet1!$F$1</c:f>
              <c:strCache>
                <c:ptCount val="1"/>
                <c:pt idx="0">
                  <c:v>2019–23</c:v>
                </c:pt>
              </c:strCache>
            </c:strRef>
          </c:tx>
          <c:spPr>
            <a:solidFill>
              <a:srgbClr val="F04E23"/>
            </a:solidFill>
            <a:ln w="12709">
              <a:noFill/>
              <a:prstDash val="solid"/>
            </a:ln>
          </c:spPr>
          <c:invertIfNegative val="0"/>
          <c:cat>
            <c:strRef>
              <c:f>Sheet1!$A$2:$A$6</c:f>
              <c:strCache>
                <c:ptCount val="5"/>
                <c:pt idx="0">
                  <c:v>Germany</c:v>
                </c:pt>
                <c:pt idx="1">
                  <c:v>United Kingdom</c:v>
                </c:pt>
                <c:pt idx="2">
                  <c:v>France</c:v>
                </c:pt>
                <c:pt idx="3">
                  <c:v>Italy</c:v>
                </c:pt>
                <c:pt idx="4">
                  <c:v>Spain</c:v>
                </c:pt>
              </c:strCache>
            </c:strRef>
          </c:cat>
          <c:val>
            <c:numRef>
              <c:f>Sheet1!$F$2:$F$6</c:f>
              <c:numCache>
                <c:formatCode>0.0</c:formatCode>
                <c:ptCount val="5"/>
                <c:pt idx="0">
                  <c:v>1.6027679661287491</c:v>
                </c:pt>
                <c:pt idx="1">
                  <c:v>2.0911291532375924</c:v>
                </c:pt>
                <c:pt idx="2">
                  <c:v>1.3558069538642137</c:v>
                </c:pt>
                <c:pt idx="3">
                  <c:v>0.89573985238167186</c:v>
                </c:pt>
                <c:pt idx="4">
                  <c:v>1.9049136596524183</c:v>
                </c:pt>
              </c:numCache>
            </c:numRef>
          </c:val>
        </c:ser>
        <c:dLbls>
          <c:showLegendKey val="0"/>
          <c:showVal val="0"/>
          <c:showCatName val="0"/>
          <c:showSerName val="0"/>
          <c:showPercent val="0"/>
          <c:showBubbleSize val="0"/>
        </c:dLbls>
        <c:gapWidth val="80"/>
        <c:axId val="407227312"/>
        <c:axId val="407227872"/>
      </c:barChart>
      <c:catAx>
        <c:axId val="407227312"/>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407227872"/>
        <c:crosses val="autoZero"/>
        <c:auto val="1"/>
        <c:lblAlgn val="ctr"/>
        <c:lblOffset val="100"/>
        <c:tickLblSkip val="1"/>
        <c:tickMarkSkip val="1"/>
        <c:noMultiLvlLbl val="0"/>
      </c:catAx>
      <c:valAx>
        <c:axId val="407227872"/>
        <c:scaling>
          <c:orientation val="minMax"/>
          <c:max val="3.5"/>
          <c:min val="0"/>
        </c:scaling>
        <c:delete val="0"/>
        <c:axPos val="l"/>
        <c:majorGridlines>
          <c:spPr>
            <a:ln w="12695">
              <a:solidFill>
                <a:schemeClr val="tx1"/>
              </a:solidFill>
              <a:prstDash val="solid"/>
            </a:ln>
          </c:spPr>
        </c:majorGridlines>
        <c:title>
          <c:tx>
            <c:rich>
              <a:bodyPr rot="-5400000" vert="horz"/>
              <a:lstStyle/>
              <a:p>
                <a:pPr>
                  <a:defRPr b="1"/>
                </a:pPr>
                <a:r>
                  <a:rPr lang="en-US" b="1" dirty="0"/>
                  <a:t>Annual percent change</a:t>
                </a:r>
              </a:p>
            </c:rich>
          </c:tx>
          <c:layout>
            <c:manualLayout>
              <c:xMode val="edge"/>
              <c:yMode val="edge"/>
              <c:x val="0"/>
              <c:y val="0.11886369311929824"/>
            </c:manualLayout>
          </c:layout>
          <c:overlay val="0"/>
        </c:title>
        <c:numFmt formatCode="0.0" sourceLinked="0"/>
        <c:majorTickMark val="out"/>
        <c:minorTickMark val="none"/>
        <c:tickLblPos val="nextTo"/>
        <c:spPr>
          <a:ln w="3174">
            <a:noFill/>
            <a:prstDash val="solid"/>
          </a:ln>
        </c:spPr>
        <c:txPr>
          <a:bodyPr rot="0" vert="horz"/>
          <a:lstStyle/>
          <a:p>
            <a:pPr>
              <a:defRPr/>
            </a:pPr>
            <a:endParaRPr lang="en-US"/>
          </a:p>
        </c:txPr>
        <c:crossAx val="407227312"/>
        <c:crosses val="autoZero"/>
        <c:crossBetween val="between"/>
        <c:majorUnit val="0.5"/>
      </c:valAx>
      <c:spPr>
        <a:noFill/>
        <a:ln w="25390">
          <a:noFill/>
          <a:prstDash val="solid"/>
        </a:ln>
      </c:spPr>
    </c:plotArea>
    <c:legend>
      <c:legendPos val="b"/>
      <c:layout>
        <c:manualLayout>
          <c:xMode val="edge"/>
          <c:yMode val="edge"/>
          <c:x val="0.15146831530141602"/>
          <c:y val="0.92170022371364668"/>
          <c:w val="0.69551777434312212"/>
          <c:h val="8.0536912751693238E-2"/>
        </c:manualLayout>
      </c:layout>
      <c:overlay val="0"/>
      <c:spPr>
        <a:noFill/>
        <a:ln w="2539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30658491268304"/>
          <c:y val="3.500510158400498E-2"/>
          <c:w val="0.89057420115725117"/>
          <c:h val="0.74536984649721794"/>
        </c:manualLayout>
      </c:layout>
      <c:barChart>
        <c:barDir val="col"/>
        <c:grouping val="clustered"/>
        <c:varyColors val="0"/>
        <c:ser>
          <c:idx val="0"/>
          <c:order val="0"/>
          <c:tx>
            <c:strRef>
              <c:f>Sheet1!$B$1</c:f>
              <c:strCache>
                <c:ptCount val="1"/>
                <c:pt idx="0">
                  <c:v>2015</c:v>
                </c:pt>
              </c:strCache>
            </c:strRef>
          </c:tx>
          <c:spPr>
            <a:solidFill>
              <a:srgbClr val="103C68"/>
            </a:solidFill>
            <a:ln w="12695">
              <a:noFill/>
              <a:prstDash val="solid"/>
            </a:ln>
          </c:spPr>
          <c:invertIfNegative val="0"/>
          <c:cat>
            <c:strRef>
              <c:f>Sheet1!$A$2:$A$7</c:f>
              <c:strCache>
                <c:ptCount val="6"/>
                <c:pt idx="0">
                  <c:v>Netherlands</c:v>
                </c:pt>
                <c:pt idx="1">
                  <c:v>Switzerland</c:v>
                </c:pt>
                <c:pt idx="2">
                  <c:v>Sweden</c:v>
                </c:pt>
                <c:pt idx="3">
                  <c:v>Belgium</c:v>
                </c:pt>
                <c:pt idx="4">
                  <c:v>Norway</c:v>
                </c:pt>
                <c:pt idx="5">
                  <c:v>Austria</c:v>
                </c:pt>
              </c:strCache>
            </c:strRef>
          </c:cat>
          <c:val>
            <c:numRef>
              <c:f>Sheet1!$B$2:$B$7</c:f>
              <c:numCache>
                <c:formatCode>0.0</c:formatCode>
                <c:ptCount val="6"/>
                <c:pt idx="0">
                  <c:v>1.9511212957670661</c:v>
                </c:pt>
                <c:pt idx="1">
                  <c:v>0.81569299274608664</c:v>
                </c:pt>
                <c:pt idx="2">
                  <c:v>3.9133831075269581</c:v>
                </c:pt>
                <c:pt idx="3">
                  <c:v>1.3741920399435783</c:v>
                </c:pt>
                <c:pt idx="4">
                  <c:v>1.6693973540196747</c:v>
                </c:pt>
                <c:pt idx="5">
                  <c:v>0.91518640981320665</c:v>
                </c:pt>
              </c:numCache>
            </c:numRef>
          </c:val>
        </c:ser>
        <c:ser>
          <c:idx val="1"/>
          <c:order val="1"/>
          <c:tx>
            <c:strRef>
              <c:f>Sheet1!$C$1</c:f>
              <c:strCache>
                <c:ptCount val="1"/>
                <c:pt idx="0">
                  <c:v>2016</c:v>
                </c:pt>
              </c:strCache>
            </c:strRef>
          </c:tx>
          <c:spPr>
            <a:solidFill>
              <a:srgbClr val="96BC33"/>
            </a:solidFill>
            <a:ln w="12695">
              <a:noFill/>
              <a:prstDash val="solid"/>
            </a:ln>
          </c:spPr>
          <c:invertIfNegative val="0"/>
          <c:cat>
            <c:strRef>
              <c:f>Sheet1!$A$2:$A$7</c:f>
              <c:strCache>
                <c:ptCount val="6"/>
                <c:pt idx="0">
                  <c:v>Netherlands</c:v>
                </c:pt>
                <c:pt idx="1">
                  <c:v>Switzerland</c:v>
                </c:pt>
                <c:pt idx="2">
                  <c:v>Sweden</c:v>
                </c:pt>
                <c:pt idx="3">
                  <c:v>Belgium</c:v>
                </c:pt>
                <c:pt idx="4">
                  <c:v>Norway</c:v>
                </c:pt>
                <c:pt idx="5">
                  <c:v>Austria</c:v>
                </c:pt>
              </c:strCache>
            </c:strRef>
          </c:cat>
          <c:val>
            <c:numRef>
              <c:f>Sheet1!$C$2:$C$7</c:f>
              <c:numCache>
                <c:formatCode>0.0</c:formatCode>
                <c:ptCount val="6"/>
                <c:pt idx="0">
                  <c:v>1.1467939663861506</c:v>
                </c:pt>
                <c:pt idx="1">
                  <c:v>1.030020220560357</c:v>
                </c:pt>
                <c:pt idx="2">
                  <c:v>2.9203635907168346</c:v>
                </c:pt>
                <c:pt idx="3">
                  <c:v>1.3753999823347574</c:v>
                </c:pt>
                <c:pt idx="4">
                  <c:v>0.72852066885271671</c:v>
                </c:pt>
                <c:pt idx="5">
                  <c:v>1.4044796907261234</c:v>
                </c:pt>
              </c:numCache>
            </c:numRef>
          </c:val>
        </c:ser>
        <c:ser>
          <c:idx val="2"/>
          <c:order val="2"/>
          <c:tx>
            <c:strRef>
              <c:f>Sheet1!$D$1</c:f>
              <c:strCache>
                <c:ptCount val="1"/>
                <c:pt idx="0">
                  <c:v>2017</c:v>
                </c:pt>
              </c:strCache>
            </c:strRef>
          </c:tx>
          <c:spPr>
            <a:solidFill>
              <a:srgbClr val="FDBA4D"/>
            </a:solidFill>
            <a:ln w="12695">
              <a:noFill/>
              <a:prstDash val="solid"/>
            </a:ln>
          </c:spPr>
          <c:invertIfNegative val="0"/>
          <c:cat>
            <c:strRef>
              <c:f>Sheet1!$A$2:$A$7</c:f>
              <c:strCache>
                <c:ptCount val="6"/>
                <c:pt idx="0">
                  <c:v>Netherlands</c:v>
                </c:pt>
                <c:pt idx="1">
                  <c:v>Switzerland</c:v>
                </c:pt>
                <c:pt idx="2">
                  <c:v>Sweden</c:v>
                </c:pt>
                <c:pt idx="3">
                  <c:v>Belgium</c:v>
                </c:pt>
                <c:pt idx="4">
                  <c:v>Norway</c:v>
                </c:pt>
                <c:pt idx="5">
                  <c:v>Austria</c:v>
                </c:pt>
              </c:strCache>
            </c:strRef>
          </c:cat>
          <c:val>
            <c:numRef>
              <c:f>Sheet1!$D$2:$D$7</c:f>
              <c:numCache>
                <c:formatCode>0.0</c:formatCode>
                <c:ptCount val="6"/>
                <c:pt idx="0">
                  <c:v>1.2663477235906886</c:v>
                </c:pt>
                <c:pt idx="1">
                  <c:v>1.3872982023110714</c:v>
                </c:pt>
                <c:pt idx="2">
                  <c:v>1.5216294532563122</c:v>
                </c:pt>
                <c:pt idx="3">
                  <c:v>1.1846391977357706</c:v>
                </c:pt>
                <c:pt idx="4">
                  <c:v>0.71906540469040003</c:v>
                </c:pt>
                <c:pt idx="5">
                  <c:v>1.4933143493182754</c:v>
                </c:pt>
              </c:numCache>
            </c:numRef>
          </c:val>
        </c:ser>
        <c:ser>
          <c:idx val="3"/>
          <c:order val="3"/>
          <c:tx>
            <c:strRef>
              <c:f>Sheet1!$E$1</c:f>
              <c:strCache>
                <c:ptCount val="1"/>
                <c:pt idx="0">
                  <c:v>2018</c:v>
                </c:pt>
              </c:strCache>
            </c:strRef>
          </c:tx>
          <c:spPr>
            <a:solidFill>
              <a:srgbClr val="00A9CB"/>
            </a:solidFill>
            <a:ln w="12695">
              <a:noFill/>
              <a:prstDash val="solid"/>
            </a:ln>
          </c:spPr>
          <c:invertIfNegative val="0"/>
          <c:cat>
            <c:strRef>
              <c:f>Sheet1!$A$2:$A$7</c:f>
              <c:strCache>
                <c:ptCount val="6"/>
                <c:pt idx="0">
                  <c:v>Netherlands</c:v>
                </c:pt>
                <c:pt idx="1">
                  <c:v>Switzerland</c:v>
                </c:pt>
                <c:pt idx="2">
                  <c:v>Sweden</c:v>
                </c:pt>
                <c:pt idx="3">
                  <c:v>Belgium</c:v>
                </c:pt>
                <c:pt idx="4">
                  <c:v>Norway</c:v>
                </c:pt>
                <c:pt idx="5">
                  <c:v>Austria</c:v>
                </c:pt>
              </c:strCache>
            </c:strRef>
          </c:cat>
          <c:val>
            <c:numRef>
              <c:f>Sheet1!$E$2:$E$7</c:f>
              <c:numCache>
                <c:formatCode>0.0</c:formatCode>
                <c:ptCount val="6"/>
                <c:pt idx="0">
                  <c:v>1.702739809955234</c:v>
                </c:pt>
                <c:pt idx="1">
                  <c:v>1.5012399556884712</c:v>
                </c:pt>
                <c:pt idx="2">
                  <c:v>2.1125834692421908</c:v>
                </c:pt>
                <c:pt idx="3">
                  <c:v>1.5616271332167477</c:v>
                </c:pt>
                <c:pt idx="4">
                  <c:v>1.1139951810796187</c:v>
                </c:pt>
                <c:pt idx="5">
                  <c:v>1.6123794888860621</c:v>
                </c:pt>
              </c:numCache>
            </c:numRef>
          </c:val>
        </c:ser>
        <c:ser>
          <c:idx val="4"/>
          <c:order val="4"/>
          <c:tx>
            <c:strRef>
              <c:f>Sheet1!$F$1</c:f>
              <c:strCache>
                <c:ptCount val="1"/>
                <c:pt idx="0">
                  <c:v>2019–23</c:v>
                </c:pt>
              </c:strCache>
            </c:strRef>
          </c:tx>
          <c:spPr>
            <a:solidFill>
              <a:srgbClr val="F04E23"/>
            </a:solidFill>
            <a:ln w="12709">
              <a:noFill/>
              <a:prstDash val="solid"/>
            </a:ln>
          </c:spPr>
          <c:invertIfNegative val="0"/>
          <c:cat>
            <c:strRef>
              <c:f>Sheet1!$A$2:$A$7</c:f>
              <c:strCache>
                <c:ptCount val="6"/>
                <c:pt idx="0">
                  <c:v>Netherlands</c:v>
                </c:pt>
                <c:pt idx="1">
                  <c:v>Switzerland</c:v>
                </c:pt>
                <c:pt idx="2">
                  <c:v>Sweden</c:v>
                </c:pt>
                <c:pt idx="3">
                  <c:v>Belgium</c:v>
                </c:pt>
                <c:pt idx="4">
                  <c:v>Norway</c:v>
                </c:pt>
                <c:pt idx="5">
                  <c:v>Austria</c:v>
                </c:pt>
              </c:strCache>
            </c:strRef>
          </c:cat>
          <c:val>
            <c:numRef>
              <c:f>Sheet1!$F$2:$F$7</c:f>
              <c:numCache>
                <c:formatCode>0.0</c:formatCode>
                <c:ptCount val="6"/>
                <c:pt idx="0">
                  <c:v>1.4504079885845567</c:v>
                </c:pt>
                <c:pt idx="1">
                  <c:v>1.0452494416395064</c:v>
                </c:pt>
                <c:pt idx="2">
                  <c:v>1.4291477898817464</c:v>
                </c:pt>
                <c:pt idx="3">
                  <c:v>1.303236086178261</c:v>
                </c:pt>
                <c:pt idx="4">
                  <c:v>1.4645203401059346</c:v>
                </c:pt>
                <c:pt idx="5">
                  <c:v>1.2663937953335758</c:v>
                </c:pt>
              </c:numCache>
            </c:numRef>
          </c:val>
        </c:ser>
        <c:dLbls>
          <c:showLegendKey val="0"/>
          <c:showVal val="0"/>
          <c:showCatName val="0"/>
          <c:showSerName val="0"/>
          <c:showPercent val="0"/>
          <c:showBubbleSize val="0"/>
        </c:dLbls>
        <c:gapWidth val="80"/>
        <c:axId val="412613456"/>
        <c:axId val="412614016"/>
      </c:barChart>
      <c:catAx>
        <c:axId val="412613456"/>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412614016"/>
        <c:crosses val="autoZero"/>
        <c:auto val="1"/>
        <c:lblAlgn val="ctr"/>
        <c:lblOffset val="100"/>
        <c:tickLblSkip val="1"/>
        <c:tickMarkSkip val="1"/>
        <c:noMultiLvlLbl val="0"/>
      </c:catAx>
      <c:valAx>
        <c:axId val="412614016"/>
        <c:scaling>
          <c:orientation val="minMax"/>
          <c:max val="4"/>
        </c:scaling>
        <c:delete val="0"/>
        <c:axPos val="l"/>
        <c:majorGridlines>
          <c:spPr>
            <a:ln w="12695">
              <a:solidFill>
                <a:schemeClr val="tx1"/>
              </a:solidFill>
              <a:prstDash val="solid"/>
            </a:ln>
          </c:spPr>
        </c:majorGridlines>
        <c:title>
          <c:tx>
            <c:rich>
              <a:bodyPr rot="-5400000" vert="horz"/>
              <a:lstStyle/>
              <a:p>
                <a:pPr>
                  <a:defRPr b="1"/>
                </a:pPr>
                <a:r>
                  <a:rPr lang="en-US" b="1" dirty="0"/>
                  <a:t>Annual percent change</a:t>
                </a:r>
              </a:p>
            </c:rich>
          </c:tx>
          <c:layout>
            <c:manualLayout>
              <c:xMode val="edge"/>
              <c:yMode val="edge"/>
              <c:x val="1.0378690152501476E-3"/>
              <c:y val="0.12438373549449434"/>
            </c:manualLayout>
          </c:layout>
          <c:overlay val="0"/>
        </c:title>
        <c:numFmt formatCode="0.0" sourceLinked="0"/>
        <c:majorTickMark val="out"/>
        <c:minorTickMark val="none"/>
        <c:tickLblPos val="nextTo"/>
        <c:spPr>
          <a:ln w="3174">
            <a:noFill/>
            <a:prstDash val="solid"/>
          </a:ln>
        </c:spPr>
        <c:txPr>
          <a:bodyPr rot="0" vert="horz"/>
          <a:lstStyle/>
          <a:p>
            <a:pPr>
              <a:defRPr/>
            </a:pPr>
            <a:endParaRPr lang="en-US"/>
          </a:p>
        </c:txPr>
        <c:crossAx val="412613456"/>
        <c:crosses val="autoZero"/>
        <c:crossBetween val="between"/>
        <c:majorUnit val="0.5"/>
      </c:valAx>
      <c:spPr>
        <a:noFill/>
        <a:ln w="25390">
          <a:noFill/>
          <a:prstDash val="solid"/>
        </a:ln>
      </c:spPr>
    </c:plotArea>
    <c:legend>
      <c:legendPos val="b"/>
      <c:layout>
        <c:manualLayout>
          <c:xMode val="edge"/>
          <c:yMode val="edge"/>
          <c:x val="0.17310664605873261"/>
          <c:y val="0.91946301588227253"/>
          <c:w val="0.6506955177744419"/>
          <c:h val="8.0536912751693238E-2"/>
        </c:manualLayout>
      </c:layout>
      <c:overlay val="0"/>
      <c:spPr>
        <a:noFill/>
        <a:ln w="2539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013836592680668E-2"/>
          <c:y val="4.3595775356833504E-2"/>
          <c:w val="0.86126162620073765"/>
          <c:h val="0.73949326328029363"/>
        </c:manualLayout>
      </c:layout>
      <c:lineChart>
        <c:grouping val="standard"/>
        <c:varyColors val="0"/>
        <c:ser>
          <c:idx val="0"/>
          <c:order val="0"/>
          <c:tx>
            <c:strRef>
              <c:f>Sheet1!$B$1</c:f>
              <c:strCache>
                <c:ptCount val="1"/>
                <c:pt idx="0">
                  <c:v>Germany</c:v>
                </c:pt>
              </c:strCache>
            </c:strRef>
          </c:tx>
          <c:spPr>
            <a:ln>
              <a:solidFill>
                <a:srgbClr val="103C68"/>
              </a:solidFill>
            </a:ln>
          </c:spPr>
          <c:marker>
            <c:symbol val="none"/>
          </c:marker>
          <c:cat>
            <c:numRef>
              <c:f>Sheet1!$A$2:$A$100</c:f>
              <c:numCache>
                <c:formatCode>m/d/yyyy</c:formatCode>
                <c:ptCount val="99"/>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Sheet1!$B$2:$B$100</c:f>
              <c:numCache>
                <c:formatCode>0.00</c:formatCode>
                <c:ptCount val="99"/>
                <c:pt idx="0">
                  <c:v>3.9933333333333336</c:v>
                </c:pt>
                <c:pt idx="1">
                  <c:v>4.3266666666666671</c:v>
                </c:pt>
                <c:pt idx="2">
                  <c:v>4.3366666666666678</c:v>
                </c:pt>
                <c:pt idx="3">
                  <c:v>4.1866666666666674</c:v>
                </c:pt>
                <c:pt idx="4">
                  <c:v>3.9</c:v>
                </c:pt>
                <c:pt idx="5">
                  <c:v>4.2600000000000007</c:v>
                </c:pt>
                <c:pt idx="6">
                  <c:v>4.2533333333333339</c:v>
                </c:pt>
                <c:pt idx="7">
                  <c:v>3.4866666666666668</c:v>
                </c:pt>
                <c:pt idx="8">
                  <c:v>3.1366666666666667</c:v>
                </c:pt>
                <c:pt idx="9">
                  <c:v>3.3866666666666667</c:v>
                </c:pt>
                <c:pt idx="10">
                  <c:v>3.3333333333333335</c:v>
                </c:pt>
                <c:pt idx="11">
                  <c:v>3.2133333333333338</c:v>
                </c:pt>
                <c:pt idx="12">
                  <c:v>3.1799999999999997</c:v>
                </c:pt>
                <c:pt idx="13">
                  <c:v>2.7666666666666671</c:v>
                </c:pt>
                <c:pt idx="14">
                  <c:v>2.4</c:v>
                </c:pt>
                <c:pt idx="15">
                  <c:v>2.5833333333333339</c:v>
                </c:pt>
                <c:pt idx="16">
                  <c:v>3.1366666666666667</c:v>
                </c:pt>
                <c:pt idx="17">
                  <c:v>3.09</c:v>
                </c:pt>
                <c:pt idx="18">
                  <c:v>2.2466666666666666</c:v>
                </c:pt>
                <c:pt idx="19">
                  <c:v>1.8933333333333333</c:v>
                </c:pt>
                <c:pt idx="20">
                  <c:v>1.7766666666666666</c:v>
                </c:pt>
                <c:pt idx="21">
                  <c:v>1.3766666666666667</c:v>
                </c:pt>
                <c:pt idx="22">
                  <c:v>1.3633333333333333</c:v>
                </c:pt>
                <c:pt idx="23">
                  <c:v>1.3566666666666667</c:v>
                </c:pt>
                <c:pt idx="24">
                  <c:v>1.5233333333333334</c:v>
                </c:pt>
                <c:pt idx="25">
                  <c:v>1.37</c:v>
                </c:pt>
                <c:pt idx="26">
                  <c:v>1.8033333333333335</c:v>
                </c:pt>
                <c:pt idx="27">
                  <c:v>1.8166666666666667</c:v>
                </c:pt>
                <c:pt idx="28">
                  <c:v>1.7033333333333329</c:v>
                </c:pt>
                <c:pt idx="29">
                  <c:v>1.4133333333333331</c:v>
                </c:pt>
                <c:pt idx="30">
                  <c:v>1.0833333333333333</c:v>
                </c:pt>
                <c:pt idx="31">
                  <c:v>0.76666666666666661</c:v>
                </c:pt>
                <c:pt idx="32">
                  <c:v>0.34</c:v>
                </c:pt>
                <c:pt idx="33">
                  <c:v>0.52666666666666662</c:v>
                </c:pt>
                <c:pt idx="34">
                  <c:v>0.67666666666666664</c:v>
                </c:pt>
                <c:pt idx="35">
                  <c:v>0.53333333333333333</c:v>
                </c:pt>
                <c:pt idx="36">
                  <c:v>0.33333333333333331</c:v>
                </c:pt>
                <c:pt idx="37">
                  <c:v>0.12333333333333335</c:v>
                </c:pt>
                <c:pt idx="38">
                  <c:v>-0.1566666666666667</c:v>
                </c:pt>
                <c:pt idx="39">
                  <c:v>-0.12333333333333335</c:v>
                </c:pt>
                <c:pt idx="40">
                  <c:v>-1.666666666666667E-2</c:v>
                </c:pt>
                <c:pt idx="41">
                  <c:v>0.11827110003333337</c:v>
                </c:pt>
                <c:pt idx="42">
                  <c:v>0.29732680000000017</c:v>
                </c:pt>
                <c:pt idx="43">
                  <c:v>0.49482800000000016</c:v>
                </c:pt>
                <c:pt idx="44">
                  <c:v>0.69256139999999977</c:v>
                </c:pt>
                <c:pt idx="45">
                  <c:v>0.88732280000000008</c:v>
                </c:pt>
                <c:pt idx="46">
                  <c:v>1.0867100000000001</c:v>
                </c:pt>
                <c:pt idx="47">
                  <c:v>1.2869869966666665</c:v>
                </c:pt>
                <c:pt idx="48">
                  <c:v>0</c:v>
                </c:pt>
              </c:numCache>
            </c:numRef>
          </c:val>
          <c:smooth val="0"/>
        </c:ser>
        <c:ser>
          <c:idx val="1"/>
          <c:order val="1"/>
          <c:tx>
            <c:strRef>
              <c:f>Sheet1!$C$1</c:f>
              <c:strCache>
                <c:ptCount val="1"/>
                <c:pt idx="0">
                  <c:v>France</c:v>
                </c:pt>
              </c:strCache>
            </c:strRef>
          </c:tx>
          <c:spPr>
            <a:ln>
              <a:solidFill>
                <a:srgbClr val="96BC33"/>
              </a:solidFill>
            </a:ln>
          </c:spPr>
          <c:marker>
            <c:symbol val="none"/>
          </c:marker>
          <c:cat>
            <c:numRef>
              <c:f>Sheet1!$A$2:$A$100</c:f>
              <c:numCache>
                <c:formatCode>m/d/yyyy</c:formatCode>
                <c:ptCount val="99"/>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Sheet1!$C$2:$C$100</c:f>
              <c:numCache>
                <c:formatCode>0.00</c:formatCode>
                <c:ptCount val="99"/>
                <c:pt idx="0">
                  <c:v>4.0482336566666675</c:v>
                </c:pt>
                <c:pt idx="1">
                  <c:v>4.3867706033333347</c:v>
                </c:pt>
                <c:pt idx="2">
                  <c:v>4.4376646333333341</c:v>
                </c:pt>
                <c:pt idx="3">
                  <c:v>4.3117324233333338</c:v>
                </c:pt>
                <c:pt idx="4">
                  <c:v>4.0816770866666685</c:v>
                </c:pt>
                <c:pt idx="5">
                  <c:v>4.4660154433333332</c:v>
                </c:pt>
                <c:pt idx="6">
                  <c:v>4.4812925866666689</c:v>
                </c:pt>
                <c:pt idx="7">
                  <c:v>3.8802590566666666</c:v>
                </c:pt>
                <c:pt idx="8">
                  <c:v>3.6534971199999995</c:v>
                </c:pt>
                <c:pt idx="9">
                  <c:v>3.7840316000000005</c:v>
                </c:pt>
                <c:pt idx="10">
                  <c:v>3.6057540733333338</c:v>
                </c:pt>
                <c:pt idx="11">
                  <c:v>3.5342248766666668</c:v>
                </c:pt>
                <c:pt idx="12">
                  <c:v>3.4730893733333335</c:v>
                </c:pt>
                <c:pt idx="13">
                  <c:v>3.1808671166666671</c:v>
                </c:pt>
                <c:pt idx="14">
                  <c:v>2.7807386133333338</c:v>
                </c:pt>
                <c:pt idx="15">
                  <c:v>3.0141524033333331</c:v>
                </c:pt>
                <c:pt idx="16">
                  <c:v>3.5431620733333338</c:v>
                </c:pt>
                <c:pt idx="17">
                  <c:v>3.5105264766666671</c:v>
                </c:pt>
                <c:pt idx="18">
                  <c:v>3.0075912466666681</c:v>
                </c:pt>
                <c:pt idx="19">
                  <c:v>3.1953246000000002</c:v>
                </c:pt>
                <c:pt idx="20">
                  <c:v>3.0139166299999998</c:v>
                </c:pt>
                <c:pt idx="21">
                  <c:v>2.7774681633333334</c:v>
                </c:pt>
                <c:pt idx="22">
                  <c:v>2.2126578199999996</c:v>
                </c:pt>
                <c:pt idx="23">
                  <c:v>2.0136968233333334</c:v>
                </c:pt>
                <c:pt idx="24">
                  <c:v>2.0807775566666673</c:v>
                </c:pt>
                <c:pt idx="25">
                  <c:v>1.9435664399999999</c:v>
                </c:pt>
                <c:pt idx="26">
                  <c:v>2.3642171066666666</c:v>
                </c:pt>
                <c:pt idx="27">
                  <c:v>2.3294453933333323</c:v>
                </c:pt>
                <c:pt idx="28">
                  <c:v>2.2475352933333337</c:v>
                </c:pt>
                <c:pt idx="29">
                  <c:v>1.8625799233333336</c:v>
                </c:pt>
                <c:pt idx="30">
                  <c:v>1.4425770833333333</c:v>
                </c:pt>
                <c:pt idx="31">
                  <c:v>1.1069511626666668</c:v>
                </c:pt>
                <c:pt idx="32">
                  <c:v>0.59218954366666665</c:v>
                </c:pt>
                <c:pt idx="33">
                  <c:v>0.83869760433333362</c:v>
                </c:pt>
                <c:pt idx="34">
                  <c:v>#N/A</c:v>
                </c:pt>
                <c:pt idx="35">
                  <c:v>0.88605501966666678</c:v>
                </c:pt>
                <c:pt idx="36">
                  <c:v>0.64799159600000034</c:v>
                </c:pt>
                <c:pt idx="37">
                  <c:v>0.46371799600000002</c:v>
                </c:pt>
                <c:pt idx="38">
                  <c:v>0.21671746766666672</c:v>
                </c:pt>
                <c:pt idx="39">
                  <c:v>0.23333333333333334</c:v>
                </c:pt>
                <c:pt idx="40">
                  <c:v>0.46</c:v>
                </c:pt>
                <c:pt idx="41">
                  <c:v>0.62333333333333352</c:v>
                </c:pt>
                <c:pt idx="42">
                  <c:v>0.67000000000000015</c:v>
                </c:pt>
                <c:pt idx="43">
                  <c:v>0.87000000000000011</c:v>
                </c:pt>
                <c:pt idx="44">
                  <c:v>1.0966666666666667</c:v>
                </c:pt>
                <c:pt idx="45">
                  <c:v>1.2966666666666666</c:v>
                </c:pt>
                <c:pt idx="46">
                  <c:v>1.4666666666666668</c:v>
                </c:pt>
                <c:pt idx="47">
                  <c:v>1.6666666666666667</c:v>
                </c:pt>
                <c:pt idx="48">
                  <c:v>0</c:v>
                </c:pt>
              </c:numCache>
            </c:numRef>
          </c:val>
          <c:smooth val="0"/>
        </c:ser>
        <c:ser>
          <c:idx val="2"/>
          <c:order val="2"/>
          <c:tx>
            <c:strRef>
              <c:f>Sheet1!$D$1</c:f>
              <c:strCache>
                <c:ptCount val="1"/>
                <c:pt idx="0">
                  <c:v>Italy</c:v>
                </c:pt>
              </c:strCache>
            </c:strRef>
          </c:tx>
          <c:spPr>
            <a:ln>
              <a:solidFill>
                <a:srgbClr val="00A9CB"/>
              </a:solidFill>
            </a:ln>
          </c:spPr>
          <c:marker>
            <c:symbol val="none"/>
          </c:marker>
          <c:cat>
            <c:numRef>
              <c:f>Sheet1!$A$2:$A$100</c:f>
              <c:numCache>
                <c:formatCode>m/d/yyyy</c:formatCode>
                <c:ptCount val="99"/>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Sheet1!$D$2:$D$100</c:f>
              <c:numCache>
                <c:formatCode>0.00</c:formatCode>
                <c:ptCount val="99"/>
                <c:pt idx="0">
                  <c:v>4.2397033333333356</c:v>
                </c:pt>
                <c:pt idx="1">
                  <c:v>4.543963333333334</c:v>
                </c:pt>
                <c:pt idx="2">
                  <c:v>4.6391499999999999</c:v>
                </c:pt>
                <c:pt idx="3">
                  <c:v>4.5262199999999995</c:v>
                </c:pt>
                <c:pt idx="4">
                  <c:v>4.3769366666666665</c:v>
                </c:pt>
                <c:pt idx="5">
                  <c:v>4.7801200000000001</c:v>
                </c:pt>
                <c:pt idx="6">
                  <c:v>4.9042000000000003</c:v>
                </c:pt>
                <c:pt idx="7">
                  <c:v>4.6637799999999991</c:v>
                </c:pt>
                <c:pt idx="8">
                  <c:v>4.5384833333333336</c:v>
                </c:pt>
                <c:pt idx="9">
                  <c:v>4.4591000000000003</c:v>
                </c:pt>
                <c:pt idx="10">
                  <c:v>4.1921866666666654</c:v>
                </c:pt>
                <c:pt idx="11">
                  <c:v>4.0550799999999985</c:v>
                </c:pt>
                <c:pt idx="12">
                  <c:v>4.0234233333333345</c:v>
                </c:pt>
                <c:pt idx="13">
                  <c:v>4.0275666666666652</c:v>
                </c:pt>
                <c:pt idx="14">
                  <c:v>3.8967266666666664</c:v>
                </c:pt>
                <c:pt idx="15">
                  <c:v>4.1957633333333337</c:v>
                </c:pt>
                <c:pt idx="16">
                  <c:v>4.7800266666666671</c:v>
                </c:pt>
                <c:pt idx="17">
                  <c:v>4.8041699999999992</c:v>
                </c:pt>
                <c:pt idx="18">
                  <c:v>5.4931733333333348</c:v>
                </c:pt>
                <c:pt idx="19">
                  <c:v>6.6136400000000002</c:v>
                </c:pt>
                <c:pt idx="20">
                  <c:v>5.7106066666666662</c:v>
                </c:pt>
                <c:pt idx="21">
                  <c:v>5.7876100000000008</c:v>
                </c:pt>
                <c:pt idx="22">
                  <c:v>5.6905233333333349</c:v>
                </c:pt>
                <c:pt idx="23">
                  <c:v>4.7819633333333353</c:v>
                </c:pt>
                <c:pt idx="24">
                  <c:v>4.4469833333333337</c:v>
                </c:pt>
                <c:pt idx="25">
                  <c:v>4.2068399999999997</c:v>
                </c:pt>
                <c:pt idx="26">
                  <c:v>4.4594899999999997</c:v>
                </c:pt>
                <c:pt idx="27">
                  <c:v>4.1522299999999994</c:v>
                </c:pt>
                <c:pt idx="28">
                  <c:v>3.6388300000000005</c:v>
                </c:pt>
                <c:pt idx="29">
                  <c:v>3.0904000000000003</c:v>
                </c:pt>
                <c:pt idx="30">
                  <c:v>2.6088133333333334</c:v>
                </c:pt>
                <c:pt idx="31">
                  <c:v>2.2346866666666672</c:v>
                </c:pt>
                <c:pt idx="32">
                  <c:v>1.5177333333333334</c:v>
                </c:pt>
                <c:pt idx="33">
                  <c:v>1.7895666666666665</c:v>
                </c:pt>
                <c:pt idx="34">
                  <c:v>1.9336133333333336</c:v>
                </c:pt>
                <c:pt idx="35">
                  <c:v>1.61496</c:v>
                </c:pt>
                <c:pt idx="36">
                  <c:v>1.4893199999999998</c:v>
                </c:pt>
                <c:pt idx="37">
                  <c:v>1.42</c:v>
                </c:pt>
                <c:pt idx="38">
                  <c:v>1.1533333333333333</c:v>
                </c:pt>
                <c:pt idx="39">
                  <c:v>1.2266666666666666</c:v>
                </c:pt>
                <c:pt idx="40">
                  <c:v>1.1433333333333333</c:v>
                </c:pt>
                <c:pt idx="41">
                  <c:v>1.1766666666666667</c:v>
                </c:pt>
                <c:pt idx="42">
                  <c:v>1.3333333333333333</c:v>
                </c:pt>
                <c:pt idx="43">
                  <c:v>1.5333333333333332</c:v>
                </c:pt>
                <c:pt idx="44">
                  <c:v>1.7333333333333334</c:v>
                </c:pt>
                <c:pt idx="45">
                  <c:v>1.9300000000000002</c:v>
                </c:pt>
                <c:pt idx="46">
                  <c:v>2.13</c:v>
                </c:pt>
                <c:pt idx="47">
                  <c:v>2.3299999999999996</c:v>
                </c:pt>
                <c:pt idx="48">
                  <c:v>0</c:v>
                </c:pt>
              </c:numCache>
            </c:numRef>
          </c:val>
          <c:smooth val="0"/>
        </c:ser>
        <c:ser>
          <c:idx val="3"/>
          <c:order val="3"/>
          <c:tx>
            <c:strRef>
              <c:f>Sheet1!$E$1</c:f>
              <c:strCache>
                <c:ptCount val="1"/>
                <c:pt idx="0">
                  <c:v>Spain</c:v>
                </c:pt>
              </c:strCache>
            </c:strRef>
          </c:tx>
          <c:spPr>
            <a:ln>
              <a:solidFill>
                <a:srgbClr val="A1ABB2"/>
              </a:solidFill>
            </a:ln>
          </c:spPr>
          <c:marker>
            <c:symbol val="none"/>
          </c:marker>
          <c:cat>
            <c:numRef>
              <c:f>Sheet1!$A$2:$A$100</c:f>
              <c:numCache>
                <c:formatCode>m/d/yyyy</c:formatCode>
                <c:ptCount val="99"/>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Sheet1!$E$2:$E$100</c:f>
              <c:numCache>
                <c:formatCode>0.00</c:formatCode>
                <c:ptCount val="99"/>
                <c:pt idx="0">
                  <c:v>4.0601522399999981</c:v>
                </c:pt>
                <c:pt idx="1">
                  <c:v>4.3917729466666664</c:v>
                </c:pt>
                <c:pt idx="2">
                  <c:v>4.4649115266666666</c:v>
                </c:pt>
                <c:pt idx="3">
                  <c:v>4.3478972666666653</c:v>
                </c:pt>
                <c:pt idx="4">
                  <c:v>4.1631069666666658</c:v>
                </c:pt>
                <c:pt idx="5">
                  <c:v>4.5260707066666663</c:v>
                </c:pt>
                <c:pt idx="6">
                  <c:v>4.6411364266666668</c:v>
                </c:pt>
                <c:pt idx="7">
                  <c:v>4.1572499999999994</c:v>
                </c:pt>
                <c:pt idx="8">
                  <c:v>4.1698257599999975</c:v>
                </c:pt>
                <c:pt idx="9">
                  <c:v>4.1536803733333327</c:v>
                </c:pt>
                <c:pt idx="10">
                  <c:v>3.915299109999999</c:v>
                </c:pt>
                <c:pt idx="11">
                  <c:v>3.8297809766666671</c:v>
                </c:pt>
                <c:pt idx="12">
                  <c:v>3.9572708766666662</c:v>
                </c:pt>
                <c:pt idx="13">
                  <c:v>4.1879307366666652</c:v>
                </c:pt>
                <c:pt idx="14">
                  <c:v>4.2290303033333334</c:v>
                </c:pt>
                <c:pt idx="15">
                  <c:v>4.7125064599999993</c:v>
                </c:pt>
                <c:pt idx="16">
                  <c:v>5.3348429933333339</c:v>
                </c:pt>
                <c:pt idx="17">
                  <c:v>5.3917929266666675</c:v>
                </c:pt>
                <c:pt idx="18">
                  <c:v>5.4389347833333348</c:v>
                </c:pt>
                <c:pt idx="19">
                  <c:v>5.6083246766666655</c:v>
                </c:pt>
                <c:pt idx="20">
                  <c:v>5.2064523800000018</c:v>
                </c:pt>
                <c:pt idx="21">
                  <c:v>6.2011414433333343</c:v>
                </c:pt>
                <c:pt idx="22">
                  <c:v>6.4696267433333343</c:v>
                </c:pt>
                <c:pt idx="23">
                  <c:v>5.5668078633333336</c:v>
                </c:pt>
                <c:pt idx="24">
                  <c:v>5.1005766066666665</c:v>
                </c:pt>
                <c:pt idx="25">
                  <c:v>4.5108825399999981</c:v>
                </c:pt>
                <c:pt idx="26">
                  <c:v>4.5356982533333339</c:v>
                </c:pt>
                <c:pt idx="27">
                  <c:v>4.1518627266666677</c:v>
                </c:pt>
                <c:pt idx="28">
                  <c:v>3.5749109033333339</c:v>
                </c:pt>
                <c:pt idx="29">
                  <c:v>2.9258253966666667</c:v>
                </c:pt>
                <c:pt idx="30">
                  <c:v>2.4313617533333334</c:v>
                </c:pt>
                <c:pt idx="31">
                  <c:v>1.99482826</c:v>
                </c:pt>
                <c:pt idx="32">
                  <c:v>1.4297378799999998</c:v>
                </c:pt>
                <c:pt idx="33">
                  <c:v>1.7635937966666666</c:v>
                </c:pt>
                <c:pt idx="34">
                  <c:v>2.0385532333333334</c:v>
                </c:pt>
                <c:pt idx="35">
                  <c:v>1.7253556999999997</c:v>
                </c:pt>
                <c:pt idx="36">
                  <c:v>1.6277902033333334</c:v>
                </c:pt>
                <c:pt idx="37">
                  <c:v>1.4193369433333334</c:v>
                </c:pt>
                <c:pt idx="38">
                  <c:v>1.1266666666666667</c:v>
                </c:pt>
                <c:pt idx="39">
                  <c:v>1.0133333333333334</c:v>
                </c:pt>
                <c:pt idx="40">
                  <c:v>1.01</c:v>
                </c:pt>
                <c:pt idx="41">
                  <c:v>1.04</c:v>
                </c:pt>
                <c:pt idx="42">
                  <c:v>1.2</c:v>
                </c:pt>
                <c:pt idx="43">
                  <c:v>1.4</c:v>
                </c:pt>
                <c:pt idx="44">
                  <c:v>1.5966666666666667</c:v>
                </c:pt>
                <c:pt idx="45">
                  <c:v>1.7966666666666669</c:v>
                </c:pt>
                <c:pt idx="46">
                  <c:v>1.996666666666667</c:v>
                </c:pt>
                <c:pt idx="47">
                  <c:v>2.1966666666666668</c:v>
                </c:pt>
                <c:pt idx="48">
                  <c:v>0</c:v>
                </c:pt>
              </c:numCache>
            </c:numRef>
          </c:val>
          <c:smooth val="0"/>
        </c:ser>
        <c:ser>
          <c:idx val="4"/>
          <c:order val="4"/>
          <c:tx>
            <c:strRef>
              <c:f>Sheet1!$F$1</c:f>
              <c:strCache>
                <c:ptCount val="1"/>
                <c:pt idx="0">
                  <c:v>Portugal</c:v>
                </c:pt>
              </c:strCache>
            </c:strRef>
          </c:tx>
          <c:spPr>
            <a:ln>
              <a:solidFill>
                <a:srgbClr val="F04E23"/>
              </a:solidFill>
            </a:ln>
          </c:spPr>
          <c:marker>
            <c:symbol val="none"/>
          </c:marker>
          <c:cat>
            <c:numRef>
              <c:f>Sheet1!$A$2:$A$100</c:f>
              <c:numCache>
                <c:formatCode>m/d/yyyy</c:formatCode>
                <c:ptCount val="99"/>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Sheet1!$F$2:$F$100</c:f>
              <c:numCache>
                <c:formatCode>0.00</c:formatCode>
                <c:ptCount val="99"/>
                <c:pt idx="0">
                  <c:v>4.1564716433333331</c:v>
                </c:pt>
                <c:pt idx="1">
                  <c:v>4.4872545399999986</c:v>
                </c:pt>
                <c:pt idx="2">
                  <c:v>4.5921310399999982</c:v>
                </c:pt>
                <c:pt idx="3">
                  <c:v>4.4456906333333359</c:v>
                </c:pt>
                <c:pt idx="4">
                  <c:v>4.2667056466666677</c:v>
                </c:pt>
                <c:pt idx="5">
                  <c:v>4.6959786533333325</c:v>
                </c:pt>
                <c:pt idx="6">
                  <c:v>4.7706778800000009</c:v>
                </c:pt>
                <c:pt idx="7">
                  <c:v>4.3223712066666655</c:v>
                </c:pt>
                <c:pt idx="8">
                  <c:v>4.4436473866666679</c:v>
                </c:pt>
                <c:pt idx="9">
                  <c:v>4.4577987466666675</c:v>
                </c:pt>
                <c:pt idx="10">
                  <c:v>4.0587135466666666</c:v>
                </c:pt>
                <c:pt idx="11">
                  <c:v>3.8706865866666669</c:v>
                </c:pt>
                <c:pt idx="12">
                  <c:v>4.3376413433333347</c:v>
                </c:pt>
                <c:pt idx="13">
                  <c:v>5.0888101399999988</c:v>
                </c:pt>
                <c:pt idx="14">
                  <c:v>5.5742433133333353</c:v>
                </c:pt>
                <c:pt idx="15">
                  <c:v>6.4505714766666671</c:v>
                </c:pt>
                <c:pt idx="16">
                  <c:v>7.3202226366666663</c:v>
                </c:pt>
                <c:pt idx="17">
                  <c:v>9.7550074733333343</c:v>
                </c:pt>
                <c:pt idx="18">
                  <c:v>11.557368666666667</c:v>
                </c:pt>
                <c:pt idx="19">
                  <c:v>12.239370499999998</c:v>
                </c:pt>
                <c:pt idx="20">
                  <c:v>13.252610866666668</c:v>
                </c:pt>
                <c:pt idx="21">
                  <c:v>11.459179366666669</c:v>
                </c:pt>
                <c:pt idx="22">
                  <c:v>9.6473497266666648</c:v>
                </c:pt>
                <c:pt idx="23">
                  <c:v>7.9238643499999988</c:v>
                </c:pt>
                <c:pt idx="24">
                  <c:v>6.2758187300000001</c:v>
                </c:pt>
                <c:pt idx="25">
                  <c:v>6.012053746666667</c:v>
                </c:pt>
                <c:pt idx="26">
                  <c:v>6.7816368999999996</c:v>
                </c:pt>
                <c:pt idx="27">
                  <c:v>6.1129254133333335</c:v>
                </c:pt>
                <c:pt idx="28">
                  <c:v>4.8179784999999988</c:v>
                </c:pt>
                <c:pt idx="29">
                  <c:v>3.66956806</c:v>
                </c:pt>
                <c:pt idx="30">
                  <c:v>3.441397563333334</c:v>
                </c:pt>
                <c:pt idx="31">
                  <c:v>3.0550607799999998</c:v>
                </c:pt>
                <c:pt idx="32">
                  <c:v>2.1114633899999995</c:v>
                </c:pt>
                <c:pt idx="33">
                  <c:v>2.3918441066666665</c:v>
                </c:pt>
                <c:pt idx="34">
                  <c:v>2.5951265866666673</c:v>
                </c:pt>
                <c:pt idx="35">
                  <c:v>2.483897076666667</c:v>
                </c:pt>
                <c:pt idx="36">
                  <c:v>2.9101315733333335</c:v>
                </c:pt>
                <c:pt idx="37">
                  <c:v>3.0412183433333335</c:v>
                </c:pt>
                <c:pt idx="38">
                  <c:v>2.9347590033333333</c:v>
                </c:pt>
                <c:pt idx="39">
                  <c:v>2.7433333333333341</c:v>
                </c:pt>
                <c:pt idx="40">
                  <c:v>2.5833333333333339</c:v>
                </c:pt>
                <c:pt idx="41">
                  <c:v>2.683333333333334</c:v>
                </c:pt>
                <c:pt idx="42">
                  <c:v>2.8333333333333335</c:v>
                </c:pt>
                <c:pt idx="43">
                  <c:v>3.0333333333333332</c:v>
                </c:pt>
                <c:pt idx="44">
                  <c:v>3.2333333333333334</c:v>
                </c:pt>
                <c:pt idx="45">
                  <c:v>3.2966666666666669</c:v>
                </c:pt>
                <c:pt idx="46">
                  <c:v>3.3299999999999996</c:v>
                </c:pt>
                <c:pt idx="47">
                  <c:v>3.53</c:v>
                </c:pt>
                <c:pt idx="48">
                  <c:v>0</c:v>
                </c:pt>
              </c:numCache>
            </c:numRef>
          </c:val>
          <c:smooth val="0"/>
        </c:ser>
        <c:ser>
          <c:idx val="5"/>
          <c:order val="5"/>
          <c:tx>
            <c:strRef>
              <c:f>Sheet1!$G$1</c:f>
              <c:strCache>
                <c:ptCount val="1"/>
                <c:pt idx="0">
                  <c:v>Ireland</c:v>
                </c:pt>
              </c:strCache>
            </c:strRef>
          </c:tx>
          <c:spPr>
            <a:ln>
              <a:solidFill>
                <a:srgbClr val="F7941D"/>
              </a:solidFill>
            </a:ln>
          </c:spPr>
          <c:marker>
            <c:symbol val="none"/>
          </c:marker>
          <c:cat>
            <c:numRef>
              <c:f>Sheet1!$A$2:$A$100</c:f>
              <c:numCache>
                <c:formatCode>m/d/yyyy</c:formatCode>
                <c:ptCount val="99"/>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Sheet1!$G$2:$G$100</c:f>
              <c:numCache>
                <c:formatCode>0.00</c:formatCode>
                <c:ptCount val="99"/>
                <c:pt idx="0">
                  <c:v>4.0266666666666664</c:v>
                </c:pt>
                <c:pt idx="1">
                  <c:v>4.3766666666666687</c:v>
                </c:pt>
                <c:pt idx="2">
                  <c:v>4.4366666666666683</c:v>
                </c:pt>
                <c:pt idx="3">
                  <c:v>4.3833333333333337</c:v>
                </c:pt>
                <c:pt idx="4">
                  <c:v>4.21</c:v>
                </c:pt>
                <c:pt idx="5">
                  <c:v>4.6433333333333344</c:v>
                </c:pt>
                <c:pt idx="6">
                  <c:v>4.6899999999999995</c:v>
                </c:pt>
                <c:pt idx="7">
                  <c:v>4.5599999999999996</c:v>
                </c:pt>
                <c:pt idx="8">
                  <c:v>5.5366666666666671</c:v>
                </c:pt>
                <c:pt idx="9">
                  <c:v>5.4466666666666672</c:v>
                </c:pt>
                <c:pt idx="10">
                  <c:v>5.0933333333333346</c:v>
                </c:pt>
                <c:pt idx="11">
                  <c:v>4.8233333333333333</c:v>
                </c:pt>
                <c:pt idx="12">
                  <c:v>4.6966666666666663</c:v>
                </c:pt>
                <c:pt idx="13">
                  <c:v>4.9766666666666683</c:v>
                </c:pt>
                <c:pt idx="14">
                  <c:v>5.5866666666666678</c:v>
                </c:pt>
                <c:pt idx="15">
                  <c:v>7.6966666666666663</c:v>
                </c:pt>
                <c:pt idx="16">
                  <c:v>9.1733333333333338</c:v>
                </c:pt>
                <c:pt idx="17">
                  <c:v>10.62</c:v>
                </c:pt>
                <c:pt idx="18">
                  <c:v>10.176666666666671</c:v>
                </c:pt>
                <c:pt idx="19">
                  <c:v>8.4366666666666674</c:v>
                </c:pt>
                <c:pt idx="20">
                  <c:v>7.2100000000000009</c:v>
                </c:pt>
                <c:pt idx="21">
                  <c:v>7.03</c:v>
                </c:pt>
                <c:pt idx="22">
                  <c:v>5.7700000000000014</c:v>
                </c:pt>
                <c:pt idx="23">
                  <c:v>4.6766666666666676</c:v>
                </c:pt>
                <c:pt idx="24">
                  <c:v>3.9299999999999997</c:v>
                </c:pt>
                <c:pt idx="25">
                  <c:v>3.7600000000000002</c:v>
                </c:pt>
                <c:pt idx="26">
                  <c:v>3.9166666666666661</c:v>
                </c:pt>
                <c:pt idx="27">
                  <c:v>3.5533333333333332</c:v>
                </c:pt>
                <c:pt idx="28">
                  <c:v>3.2266666666666666</c:v>
                </c:pt>
                <c:pt idx="29">
                  <c:v>2.6833333333333336</c:v>
                </c:pt>
                <c:pt idx="30">
                  <c:v>2.0166666666666666</c:v>
                </c:pt>
                <c:pt idx="31">
                  <c:v>1.5433333333333337</c:v>
                </c:pt>
                <c:pt idx="32">
                  <c:v>1.0466666666666666</c:v>
                </c:pt>
                <c:pt idx="33">
                  <c:v>1.21</c:v>
                </c:pt>
                <c:pt idx="34">
                  <c:v>1.3566666666666667</c:v>
                </c:pt>
                <c:pt idx="35">
                  <c:v>1.1166666666666669</c:v>
                </c:pt>
                <c:pt idx="36">
                  <c:v>0.96333333333333349</c:v>
                </c:pt>
                <c:pt idx="37">
                  <c:v>0.77000000000000013</c:v>
                </c:pt>
                <c:pt idx="38">
                  <c:v>0.41000000000000003</c:v>
                </c:pt>
                <c:pt idx="39">
                  <c:v>0.39666666666666678</c:v>
                </c:pt>
                <c:pt idx="40">
                  <c:v>0.43000000000000005</c:v>
                </c:pt>
                <c:pt idx="41">
                  <c:v>0.55666666666666664</c:v>
                </c:pt>
                <c:pt idx="42">
                  <c:v>0.7333333333333335</c:v>
                </c:pt>
                <c:pt idx="43">
                  <c:v>0.93333333333333357</c:v>
                </c:pt>
                <c:pt idx="44">
                  <c:v>1.1333333333333335</c:v>
                </c:pt>
                <c:pt idx="45">
                  <c:v>1.3299999999999996</c:v>
                </c:pt>
                <c:pt idx="46">
                  <c:v>1.53</c:v>
                </c:pt>
                <c:pt idx="47">
                  <c:v>1.7300000000000002</c:v>
                </c:pt>
                <c:pt idx="48">
                  <c:v>0</c:v>
                </c:pt>
              </c:numCache>
            </c:numRef>
          </c:val>
          <c:smooth val="0"/>
        </c:ser>
        <c:dLbls>
          <c:showLegendKey val="0"/>
          <c:showVal val="0"/>
          <c:showCatName val="0"/>
          <c:showSerName val="0"/>
          <c:showPercent val="0"/>
          <c:showBubbleSize val="0"/>
        </c:dLbls>
        <c:smooth val="0"/>
        <c:axId val="412619056"/>
        <c:axId val="412619616"/>
      </c:lineChart>
      <c:dateAx>
        <c:axId val="412619056"/>
        <c:scaling>
          <c:orientation val="minMax"/>
        </c:scaling>
        <c:delete val="0"/>
        <c:axPos val="b"/>
        <c:numFmt formatCode="yyyy" sourceLinked="0"/>
        <c:majorTickMark val="cross"/>
        <c:minorTickMark val="out"/>
        <c:tickLblPos val="low"/>
        <c:spPr>
          <a:ln w="3150">
            <a:solidFill>
              <a:schemeClr val="tx1"/>
            </a:solidFill>
            <a:prstDash val="solid"/>
          </a:ln>
        </c:spPr>
        <c:txPr>
          <a:bodyPr rot="0" vert="horz"/>
          <a:lstStyle/>
          <a:p>
            <a:pPr>
              <a:defRPr/>
            </a:pPr>
            <a:endParaRPr lang="en-US"/>
          </a:p>
        </c:txPr>
        <c:crossAx val="412619616"/>
        <c:crosses val="autoZero"/>
        <c:auto val="1"/>
        <c:lblOffset val="100"/>
        <c:baseTimeUnit val="months"/>
        <c:majorUnit val="12"/>
        <c:majorTimeUnit val="months"/>
        <c:minorUnit val="3"/>
        <c:minorTimeUnit val="months"/>
      </c:dateAx>
      <c:valAx>
        <c:axId val="412619616"/>
        <c:scaling>
          <c:orientation val="minMax"/>
        </c:scaling>
        <c:delete val="0"/>
        <c:axPos val="l"/>
        <c:majorGridlines>
          <c:spPr>
            <a:ln w="3150">
              <a:solidFill>
                <a:schemeClr val="tx1"/>
              </a:solidFill>
              <a:prstDash val="solid"/>
            </a:ln>
          </c:spPr>
        </c:majorGridlines>
        <c:title>
          <c:tx>
            <c:rich>
              <a:bodyPr rot="-5400000" vert="horz"/>
              <a:lstStyle/>
              <a:p>
                <a:pPr>
                  <a:defRPr b="1"/>
                </a:pPr>
                <a:r>
                  <a:rPr lang="en-US" b="1" dirty="0"/>
                  <a:t>Percent, quarterly averages</a:t>
                </a:r>
              </a:p>
            </c:rich>
          </c:tx>
          <c:layout>
            <c:manualLayout>
              <c:xMode val="edge"/>
              <c:yMode val="edge"/>
              <c:x val="5.2865051616918473E-4"/>
              <c:y val="9.5750720721704347E-2"/>
            </c:manualLayout>
          </c:layout>
          <c:overlay val="0"/>
        </c:title>
        <c:numFmt formatCode="0" sourceLinked="0"/>
        <c:majorTickMark val="none"/>
        <c:minorTickMark val="none"/>
        <c:tickLblPos val="low"/>
        <c:spPr>
          <a:ln w="3150">
            <a:solidFill>
              <a:schemeClr val="tx1"/>
            </a:solidFill>
            <a:prstDash val="solid"/>
          </a:ln>
        </c:spPr>
        <c:txPr>
          <a:bodyPr rot="0" vert="horz"/>
          <a:lstStyle/>
          <a:p>
            <a:pPr>
              <a:defRPr/>
            </a:pPr>
            <a:endParaRPr lang="en-US"/>
          </a:p>
        </c:txPr>
        <c:crossAx val="412619056"/>
        <c:crossesAt val="42370"/>
        <c:crossBetween val="midCat"/>
      </c:valAx>
      <c:spPr>
        <a:solidFill>
          <a:schemeClr val="bg1"/>
        </a:solidFill>
        <a:ln w="25197">
          <a:noFill/>
          <a:prstDash val="solid"/>
        </a:ln>
      </c:spPr>
    </c:plotArea>
    <c:legend>
      <c:legendPos val="b"/>
      <c:layout/>
      <c:overlay val="0"/>
      <c:spPr>
        <a:noFill/>
        <a:ln w="25197">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593810752309527E-2"/>
          <c:y val="4.3293764415811904E-2"/>
          <c:w val="0.89179491695739155"/>
          <c:h val="0.73987565455241089"/>
        </c:manualLayout>
      </c:layout>
      <c:barChart>
        <c:barDir val="col"/>
        <c:grouping val="clustered"/>
        <c:varyColors val="0"/>
        <c:ser>
          <c:idx val="0"/>
          <c:order val="0"/>
          <c:tx>
            <c:strRef>
              <c:f>Sheet1!$B$1</c:f>
              <c:strCache>
                <c:ptCount val="1"/>
                <c:pt idx="0">
                  <c:v>2015</c:v>
                </c:pt>
              </c:strCache>
            </c:strRef>
          </c:tx>
          <c:spPr>
            <a:solidFill>
              <a:srgbClr val="103C68"/>
            </a:solidFill>
            <a:ln w="12695">
              <a:noFill/>
              <a:prstDash val="solid"/>
            </a:ln>
          </c:spPr>
          <c:invertIfNegative val="0"/>
          <c:cat>
            <c:strRef>
              <c:f>Sheet1!$A$2:$A$7</c:f>
              <c:strCache>
                <c:ptCount val="6"/>
                <c:pt idx="0">
                  <c:v>Germany</c:v>
                </c:pt>
                <c:pt idx="1">
                  <c:v>United Kingdom</c:v>
                </c:pt>
                <c:pt idx="2">
                  <c:v>France</c:v>
                </c:pt>
                <c:pt idx="3">
                  <c:v>Italy</c:v>
                </c:pt>
                <c:pt idx="4">
                  <c:v>Spain</c:v>
                </c:pt>
                <c:pt idx="5">
                  <c:v>Greece</c:v>
                </c:pt>
              </c:strCache>
            </c:strRef>
          </c:cat>
          <c:val>
            <c:numRef>
              <c:f>Sheet1!$B$2:$B$7</c:f>
              <c:numCache>
                <c:formatCode>0.0</c:formatCode>
                <c:ptCount val="6"/>
                <c:pt idx="0">
                  <c:v>0.21881838074395701</c:v>
                </c:pt>
                <c:pt idx="1">
                  <c:v>4.32686392480175E-2</c:v>
                </c:pt>
                <c:pt idx="2">
                  <c:v>3.9308606792642913E-2</c:v>
                </c:pt>
                <c:pt idx="3">
                  <c:v>4.0657739971372557E-2</c:v>
                </c:pt>
                <c:pt idx="4">
                  <c:v>-0.49821101396868578</c:v>
                </c:pt>
                <c:pt idx="5">
                  <c:v>-1.7359023699158205</c:v>
                </c:pt>
              </c:numCache>
            </c:numRef>
          </c:val>
        </c:ser>
        <c:ser>
          <c:idx val="1"/>
          <c:order val="1"/>
          <c:tx>
            <c:strRef>
              <c:f>Sheet1!$C$1</c:f>
              <c:strCache>
                <c:ptCount val="1"/>
                <c:pt idx="0">
                  <c:v>2016</c:v>
                </c:pt>
              </c:strCache>
            </c:strRef>
          </c:tx>
          <c:spPr>
            <a:solidFill>
              <a:srgbClr val="96BC33"/>
            </a:solidFill>
            <a:ln w="12695">
              <a:noFill/>
              <a:prstDash val="solid"/>
            </a:ln>
          </c:spPr>
          <c:invertIfNegative val="0"/>
          <c:cat>
            <c:strRef>
              <c:f>Sheet1!$A$2:$A$7</c:f>
              <c:strCache>
                <c:ptCount val="6"/>
                <c:pt idx="0">
                  <c:v>Germany</c:v>
                </c:pt>
                <c:pt idx="1">
                  <c:v>United Kingdom</c:v>
                </c:pt>
                <c:pt idx="2">
                  <c:v>France</c:v>
                </c:pt>
                <c:pt idx="3">
                  <c:v>Italy</c:v>
                </c:pt>
                <c:pt idx="4">
                  <c:v>Spain</c:v>
                </c:pt>
                <c:pt idx="5">
                  <c:v>Greece</c:v>
                </c:pt>
              </c:strCache>
            </c:strRef>
          </c:cat>
          <c:val>
            <c:numRef>
              <c:f>Sheet1!$C$2:$C$7</c:f>
              <c:numCache>
                <c:formatCode>0.0</c:formatCode>
                <c:ptCount val="6"/>
                <c:pt idx="0">
                  <c:v>0.49842007174047981</c:v>
                </c:pt>
                <c:pt idx="1">
                  <c:v>0.81175862239317753</c:v>
                </c:pt>
                <c:pt idx="2">
                  <c:v>0.21997765409733644</c:v>
                </c:pt>
                <c:pt idx="3">
                  <c:v>-0.12754666662119221</c:v>
                </c:pt>
                <c:pt idx="4">
                  <c:v>-0.3731713974240437</c:v>
                </c:pt>
                <c:pt idx="5">
                  <c:v>-0.68300786517148104</c:v>
                </c:pt>
              </c:numCache>
            </c:numRef>
          </c:val>
        </c:ser>
        <c:ser>
          <c:idx val="2"/>
          <c:order val="2"/>
          <c:tx>
            <c:strRef>
              <c:f>Sheet1!$D$1</c:f>
              <c:strCache>
                <c:ptCount val="1"/>
                <c:pt idx="0">
                  <c:v>2017</c:v>
                </c:pt>
              </c:strCache>
            </c:strRef>
          </c:tx>
          <c:spPr>
            <a:solidFill>
              <a:srgbClr val="FDBA4D"/>
            </a:solidFill>
            <a:ln w="12695">
              <a:noFill/>
              <a:prstDash val="solid"/>
            </a:ln>
          </c:spPr>
          <c:invertIfNegative val="0"/>
          <c:cat>
            <c:strRef>
              <c:f>Sheet1!$A$2:$A$7</c:f>
              <c:strCache>
                <c:ptCount val="6"/>
                <c:pt idx="0">
                  <c:v>Germany</c:v>
                </c:pt>
                <c:pt idx="1">
                  <c:v>United Kingdom</c:v>
                </c:pt>
                <c:pt idx="2">
                  <c:v>France</c:v>
                </c:pt>
                <c:pt idx="3">
                  <c:v>Italy</c:v>
                </c:pt>
                <c:pt idx="4">
                  <c:v>Spain</c:v>
                </c:pt>
                <c:pt idx="5">
                  <c:v>Greece</c:v>
                </c:pt>
              </c:strCache>
            </c:strRef>
          </c:cat>
          <c:val>
            <c:numRef>
              <c:f>Sheet1!$D$2:$D$7</c:f>
              <c:numCache>
                <c:formatCode>0.0</c:formatCode>
                <c:ptCount val="6"/>
                <c:pt idx="0">
                  <c:v>1.6755393712218902</c:v>
                </c:pt>
                <c:pt idx="1">
                  <c:v>2.846967755913643</c:v>
                </c:pt>
                <c:pt idx="2">
                  <c:v>1.156168745874675</c:v>
                </c:pt>
                <c:pt idx="3">
                  <c:v>1.2055555967058984</c:v>
                </c:pt>
                <c:pt idx="4">
                  <c:v>1.5326179796311572</c:v>
                </c:pt>
                <c:pt idx="5">
                  <c:v>0.53557988768861975</c:v>
                </c:pt>
              </c:numCache>
            </c:numRef>
          </c:val>
        </c:ser>
        <c:ser>
          <c:idx val="3"/>
          <c:order val="3"/>
          <c:tx>
            <c:strRef>
              <c:f>Sheet1!$E$1</c:f>
              <c:strCache>
                <c:ptCount val="1"/>
                <c:pt idx="0">
                  <c:v>2018</c:v>
                </c:pt>
              </c:strCache>
            </c:strRef>
          </c:tx>
          <c:spPr>
            <a:solidFill>
              <a:srgbClr val="00A9CB"/>
            </a:solidFill>
            <a:ln w="12695">
              <a:noFill/>
              <a:prstDash val="solid"/>
            </a:ln>
          </c:spPr>
          <c:invertIfNegative val="0"/>
          <c:cat>
            <c:strRef>
              <c:f>Sheet1!$A$2:$A$7</c:f>
              <c:strCache>
                <c:ptCount val="6"/>
                <c:pt idx="0">
                  <c:v>Germany</c:v>
                </c:pt>
                <c:pt idx="1">
                  <c:v>United Kingdom</c:v>
                </c:pt>
                <c:pt idx="2">
                  <c:v>France</c:v>
                </c:pt>
                <c:pt idx="3">
                  <c:v>Italy</c:v>
                </c:pt>
                <c:pt idx="4">
                  <c:v>Spain</c:v>
                </c:pt>
                <c:pt idx="5">
                  <c:v>Greece</c:v>
                </c:pt>
              </c:strCache>
            </c:strRef>
          </c:cat>
          <c:val>
            <c:numRef>
              <c:f>Sheet1!$E$2:$E$7</c:f>
              <c:numCache>
                <c:formatCode>0.0</c:formatCode>
                <c:ptCount val="6"/>
                <c:pt idx="0">
                  <c:v>1.7175387118313568</c:v>
                </c:pt>
                <c:pt idx="1">
                  <c:v>2.7997346285649769</c:v>
                </c:pt>
                <c:pt idx="2">
                  <c:v>1.7182060576434119</c:v>
                </c:pt>
                <c:pt idx="3">
                  <c:v>1.6665601344383778</c:v>
                </c:pt>
                <c:pt idx="4">
                  <c:v>1.8792469086121422</c:v>
                </c:pt>
                <c:pt idx="5">
                  <c:v>1.41814697799163</c:v>
                </c:pt>
              </c:numCache>
            </c:numRef>
          </c:val>
        </c:ser>
        <c:ser>
          <c:idx val="4"/>
          <c:order val="4"/>
          <c:tx>
            <c:strRef>
              <c:f>Sheet1!$F$1</c:f>
              <c:strCache>
                <c:ptCount val="1"/>
                <c:pt idx="0">
                  <c:v>2019–23</c:v>
                </c:pt>
              </c:strCache>
            </c:strRef>
          </c:tx>
          <c:spPr>
            <a:solidFill>
              <a:srgbClr val="EF4E23"/>
            </a:solidFill>
            <a:ln w="12709">
              <a:noFill/>
              <a:prstDash val="solid"/>
            </a:ln>
          </c:spPr>
          <c:invertIfNegative val="0"/>
          <c:cat>
            <c:strRef>
              <c:f>Sheet1!$A$2:$A$7</c:f>
              <c:strCache>
                <c:ptCount val="6"/>
                <c:pt idx="0">
                  <c:v>Germany</c:v>
                </c:pt>
                <c:pt idx="1">
                  <c:v>United Kingdom</c:v>
                </c:pt>
                <c:pt idx="2">
                  <c:v>France</c:v>
                </c:pt>
                <c:pt idx="3">
                  <c:v>Italy</c:v>
                </c:pt>
                <c:pt idx="4">
                  <c:v>Spain</c:v>
                </c:pt>
                <c:pt idx="5">
                  <c:v>Greece</c:v>
                </c:pt>
              </c:strCache>
            </c:strRef>
          </c:cat>
          <c:val>
            <c:numRef>
              <c:f>Sheet1!$F$2:$F$7</c:f>
              <c:numCache>
                <c:formatCode>0.0</c:formatCode>
                <c:ptCount val="6"/>
                <c:pt idx="0">
                  <c:v>1.1830048890973941</c:v>
                </c:pt>
                <c:pt idx="1">
                  <c:v>1.7131726806358438</c:v>
                </c:pt>
                <c:pt idx="2">
                  <c:v>1.6509405687605399</c:v>
                </c:pt>
                <c:pt idx="3">
                  <c:v>1.7103867797862551</c:v>
                </c:pt>
                <c:pt idx="4">
                  <c:v>1.658694961673435</c:v>
                </c:pt>
                <c:pt idx="5">
                  <c:v>1.5886862239677504</c:v>
                </c:pt>
              </c:numCache>
            </c:numRef>
          </c:val>
        </c:ser>
        <c:dLbls>
          <c:showLegendKey val="0"/>
          <c:showVal val="0"/>
          <c:showCatName val="0"/>
          <c:showSerName val="0"/>
          <c:showPercent val="0"/>
          <c:showBubbleSize val="0"/>
        </c:dLbls>
        <c:gapWidth val="80"/>
        <c:axId val="412624096"/>
        <c:axId val="412624656"/>
      </c:barChart>
      <c:catAx>
        <c:axId val="412624096"/>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412624656"/>
        <c:crosses val="autoZero"/>
        <c:auto val="1"/>
        <c:lblAlgn val="ctr"/>
        <c:lblOffset val="100"/>
        <c:tickLblSkip val="1"/>
        <c:tickMarkSkip val="1"/>
        <c:noMultiLvlLbl val="0"/>
      </c:catAx>
      <c:valAx>
        <c:axId val="412624656"/>
        <c:scaling>
          <c:orientation val="minMax"/>
          <c:max val="3"/>
          <c:min val="-2"/>
        </c:scaling>
        <c:delete val="0"/>
        <c:axPos val="l"/>
        <c:majorGridlines>
          <c:spPr>
            <a:ln w="12695">
              <a:solidFill>
                <a:schemeClr val="tx1"/>
              </a:solidFill>
              <a:prstDash val="solid"/>
            </a:ln>
          </c:spPr>
        </c:majorGridlines>
        <c:title>
          <c:tx>
            <c:rich>
              <a:bodyPr rot="-5400000" vert="horz"/>
              <a:lstStyle/>
              <a:p>
                <a:pPr>
                  <a:defRPr b="1"/>
                </a:pPr>
                <a:r>
                  <a:rPr lang="en-US" b="1" dirty="0"/>
                  <a:t>Annual percent change</a:t>
                </a:r>
              </a:p>
            </c:rich>
          </c:tx>
          <c:layout/>
          <c:overlay val="0"/>
        </c:title>
        <c:numFmt formatCode="0" sourceLinked="0"/>
        <c:majorTickMark val="out"/>
        <c:minorTickMark val="none"/>
        <c:tickLblPos val="nextTo"/>
        <c:spPr>
          <a:ln w="3174">
            <a:noFill/>
            <a:prstDash val="solid"/>
          </a:ln>
        </c:spPr>
        <c:txPr>
          <a:bodyPr rot="0" vert="horz"/>
          <a:lstStyle/>
          <a:p>
            <a:pPr>
              <a:defRPr/>
            </a:pPr>
            <a:endParaRPr lang="en-US"/>
          </a:p>
        </c:txPr>
        <c:crossAx val="412624096"/>
        <c:crosses val="autoZero"/>
        <c:crossBetween val="between"/>
        <c:majorUnit val="1"/>
      </c:valAx>
      <c:spPr>
        <a:noFill/>
        <a:ln w="25390">
          <a:noFill/>
          <a:prstDash val="solid"/>
        </a:ln>
      </c:spPr>
    </c:plotArea>
    <c:legend>
      <c:legendPos val="b"/>
      <c:layout>
        <c:manualLayout>
          <c:xMode val="edge"/>
          <c:yMode val="edge"/>
          <c:x val="0.19671394584968821"/>
          <c:y val="0.93888071076712887"/>
          <c:w val="0.60499014260985062"/>
          <c:h val="5.8104908977583927E-2"/>
        </c:manualLayout>
      </c:layout>
      <c:overlay val="0"/>
      <c:spPr>
        <a:noFill/>
        <a:ln w="2539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68684507251375E-2"/>
          <c:y val="3.5590811409452999E-2"/>
          <c:w val="0.87908053674220743"/>
          <c:h val="0.74629460906345535"/>
        </c:manualLayout>
      </c:layout>
      <c:lineChart>
        <c:grouping val="standard"/>
        <c:varyColors val="0"/>
        <c:ser>
          <c:idx val="0"/>
          <c:order val="0"/>
          <c:tx>
            <c:strRef>
              <c:f>Sheet1!$B$1</c:f>
              <c:strCache>
                <c:ptCount val="1"/>
                <c:pt idx="0">
                  <c:v>CPI inflation</c:v>
                </c:pt>
              </c:strCache>
            </c:strRef>
          </c:tx>
          <c:spPr>
            <a:ln>
              <a:solidFill>
                <a:srgbClr val="103C68"/>
              </a:solidFill>
            </a:ln>
          </c:spPr>
          <c:marker>
            <c:symbol val="none"/>
          </c:marker>
          <c:cat>
            <c:numRef>
              <c:f>Sheet1!$A$2:$A$85</c:f>
              <c:numCache>
                <c:formatCode>m/d/yyyy</c:formatCode>
                <c:ptCount val="84"/>
                <c:pt idx="0">
                  <c:v>35796</c:v>
                </c:pt>
                <c:pt idx="1">
                  <c:v>35886</c:v>
                </c:pt>
                <c:pt idx="2">
                  <c:v>35977</c:v>
                </c:pt>
                <c:pt idx="3">
                  <c:v>36069</c:v>
                </c:pt>
                <c:pt idx="4">
                  <c:v>36161</c:v>
                </c:pt>
                <c:pt idx="5">
                  <c:v>36251</c:v>
                </c:pt>
                <c:pt idx="6">
                  <c:v>36342</c:v>
                </c:pt>
                <c:pt idx="7">
                  <c:v>36434</c:v>
                </c:pt>
                <c:pt idx="8">
                  <c:v>36526</c:v>
                </c:pt>
                <c:pt idx="9">
                  <c:v>36617</c:v>
                </c:pt>
                <c:pt idx="10">
                  <c:v>36708</c:v>
                </c:pt>
                <c:pt idx="11">
                  <c:v>36800</c:v>
                </c:pt>
                <c:pt idx="12">
                  <c:v>36892</c:v>
                </c:pt>
                <c:pt idx="13">
                  <c:v>36982</c:v>
                </c:pt>
                <c:pt idx="14">
                  <c:v>37073</c:v>
                </c:pt>
                <c:pt idx="15">
                  <c:v>37165</c:v>
                </c:pt>
                <c:pt idx="16">
                  <c:v>37257</c:v>
                </c:pt>
                <c:pt idx="17">
                  <c:v>37347</c:v>
                </c:pt>
                <c:pt idx="18">
                  <c:v>37438</c:v>
                </c:pt>
                <c:pt idx="19">
                  <c:v>37530</c:v>
                </c:pt>
                <c:pt idx="20">
                  <c:v>37622</c:v>
                </c:pt>
                <c:pt idx="21">
                  <c:v>37712</c:v>
                </c:pt>
                <c:pt idx="22">
                  <c:v>37803</c:v>
                </c:pt>
                <c:pt idx="23">
                  <c:v>37895</c:v>
                </c:pt>
                <c:pt idx="24">
                  <c:v>37987</c:v>
                </c:pt>
                <c:pt idx="25">
                  <c:v>38078</c:v>
                </c:pt>
                <c:pt idx="26">
                  <c:v>38169</c:v>
                </c:pt>
                <c:pt idx="27">
                  <c:v>38261</c:v>
                </c:pt>
                <c:pt idx="28">
                  <c:v>38353</c:v>
                </c:pt>
                <c:pt idx="29">
                  <c:v>38443</c:v>
                </c:pt>
                <c:pt idx="30">
                  <c:v>38534</c:v>
                </c:pt>
                <c:pt idx="31">
                  <c:v>38626</c:v>
                </c:pt>
                <c:pt idx="32">
                  <c:v>38718</c:v>
                </c:pt>
                <c:pt idx="33">
                  <c:v>38808</c:v>
                </c:pt>
                <c:pt idx="34">
                  <c:v>38899</c:v>
                </c:pt>
                <c:pt idx="35">
                  <c:v>38991</c:v>
                </c:pt>
                <c:pt idx="36">
                  <c:v>39083</c:v>
                </c:pt>
                <c:pt idx="37">
                  <c:v>39173</c:v>
                </c:pt>
                <c:pt idx="38">
                  <c:v>39264</c:v>
                </c:pt>
                <c:pt idx="39">
                  <c:v>39356</c:v>
                </c:pt>
                <c:pt idx="40">
                  <c:v>39448</c:v>
                </c:pt>
                <c:pt idx="41">
                  <c:v>39539</c:v>
                </c:pt>
                <c:pt idx="42">
                  <c:v>39630</c:v>
                </c:pt>
                <c:pt idx="43">
                  <c:v>39722</c:v>
                </c:pt>
                <c:pt idx="44">
                  <c:v>39814</c:v>
                </c:pt>
                <c:pt idx="45">
                  <c:v>39904</c:v>
                </c:pt>
                <c:pt idx="46">
                  <c:v>39995</c:v>
                </c:pt>
                <c:pt idx="47">
                  <c:v>40087</c:v>
                </c:pt>
                <c:pt idx="48">
                  <c:v>40179</c:v>
                </c:pt>
                <c:pt idx="49">
                  <c:v>40269</c:v>
                </c:pt>
                <c:pt idx="50">
                  <c:v>40360</c:v>
                </c:pt>
                <c:pt idx="51">
                  <c:v>40452</c:v>
                </c:pt>
                <c:pt idx="52">
                  <c:v>40544</c:v>
                </c:pt>
                <c:pt idx="53">
                  <c:v>40634</c:v>
                </c:pt>
                <c:pt idx="54">
                  <c:v>40725</c:v>
                </c:pt>
                <c:pt idx="55">
                  <c:v>40817</c:v>
                </c:pt>
                <c:pt idx="56">
                  <c:v>40909</c:v>
                </c:pt>
                <c:pt idx="57">
                  <c:v>41000</c:v>
                </c:pt>
                <c:pt idx="58">
                  <c:v>41091</c:v>
                </c:pt>
                <c:pt idx="59">
                  <c:v>41183</c:v>
                </c:pt>
                <c:pt idx="60">
                  <c:v>41275</c:v>
                </c:pt>
                <c:pt idx="61">
                  <c:v>41365</c:v>
                </c:pt>
                <c:pt idx="62">
                  <c:v>41456</c:v>
                </c:pt>
                <c:pt idx="63">
                  <c:v>41548</c:v>
                </c:pt>
                <c:pt idx="64">
                  <c:v>41640</c:v>
                </c:pt>
                <c:pt idx="65">
                  <c:v>41730</c:v>
                </c:pt>
                <c:pt idx="66">
                  <c:v>41821</c:v>
                </c:pt>
                <c:pt idx="67">
                  <c:v>41913</c:v>
                </c:pt>
                <c:pt idx="68">
                  <c:v>42005</c:v>
                </c:pt>
                <c:pt idx="69">
                  <c:v>42095</c:v>
                </c:pt>
                <c:pt idx="70">
                  <c:v>42186</c:v>
                </c:pt>
                <c:pt idx="71">
                  <c:v>42278</c:v>
                </c:pt>
                <c:pt idx="72">
                  <c:v>42370</c:v>
                </c:pt>
                <c:pt idx="73">
                  <c:v>42461</c:v>
                </c:pt>
                <c:pt idx="74">
                  <c:v>42552</c:v>
                </c:pt>
                <c:pt idx="75">
                  <c:v>42644</c:v>
                </c:pt>
                <c:pt idx="76">
                  <c:v>42736</c:v>
                </c:pt>
                <c:pt idx="77">
                  <c:v>42826</c:v>
                </c:pt>
                <c:pt idx="78">
                  <c:v>42917</c:v>
                </c:pt>
                <c:pt idx="79">
                  <c:v>43009</c:v>
                </c:pt>
                <c:pt idx="80">
                  <c:v>43101</c:v>
                </c:pt>
                <c:pt idx="81">
                  <c:v>43191</c:v>
                </c:pt>
                <c:pt idx="82">
                  <c:v>43282</c:v>
                </c:pt>
                <c:pt idx="83">
                  <c:v>43374</c:v>
                </c:pt>
              </c:numCache>
            </c:numRef>
          </c:cat>
          <c:val>
            <c:numRef>
              <c:f>Sheet1!$B$2:$B$85</c:f>
              <c:numCache>
                <c:formatCode>0.00</c:formatCode>
                <c:ptCount val="84"/>
                <c:pt idx="0">
                  <c:v>1.4803055272639034</c:v>
                </c:pt>
                <c:pt idx="1">
                  <c:v>1.6745079234076423</c:v>
                </c:pt>
                <c:pt idx="2">
                  <c:v>1.3466247375520488</c:v>
                </c:pt>
                <c:pt idx="3">
                  <c:v>1.0547397743736697</c:v>
                </c:pt>
                <c:pt idx="4">
                  <c:v>0.94875041794122439</c:v>
                </c:pt>
                <c:pt idx="5">
                  <c:v>1.0458927660262685</c:v>
                </c:pt>
                <c:pt idx="6">
                  <c:v>1.1195992950482343</c:v>
                </c:pt>
                <c:pt idx="7">
                  <c:v>1.4690652150702639</c:v>
                </c:pt>
                <c:pt idx="8">
                  <c:v>2.0662760302262435</c:v>
                </c:pt>
                <c:pt idx="9">
                  <c:v>1.9714976019687083</c:v>
                </c:pt>
                <c:pt idx="10">
                  <c:v>2.3206700834834666</c:v>
                </c:pt>
                <c:pt idx="11">
                  <c:v>2.5407640731140773</c:v>
                </c:pt>
                <c:pt idx="12">
                  <c:v>2.408709126053532</c:v>
                </c:pt>
                <c:pt idx="13">
                  <c:v>2.9227337293893378</c:v>
                </c:pt>
                <c:pt idx="14">
                  <c:v>2.6927804552595798</c:v>
                </c:pt>
                <c:pt idx="15">
                  <c:v>2.1890979936550088</c:v>
                </c:pt>
                <c:pt idx="16">
                  <c:v>2.4252075591193689</c:v>
                </c:pt>
                <c:pt idx="17">
                  <c:v>2.0300587584529466</c:v>
                </c:pt>
                <c:pt idx="18">
                  <c:v>1.9613122683901585</c:v>
                </c:pt>
                <c:pt idx="19">
                  <c:v>2.2237008013924928</c:v>
                </c:pt>
                <c:pt idx="20">
                  <c:v>2.3201980280426859</c:v>
                </c:pt>
                <c:pt idx="21">
                  <c:v>1.9119437905461334</c:v>
                </c:pt>
                <c:pt idx="22">
                  <c:v>1.9412377566099259</c:v>
                </c:pt>
                <c:pt idx="23">
                  <c:v>1.9560017817575661</c:v>
                </c:pt>
                <c:pt idx="24">
                  <c:v>1.7012293390842534</c:v>
                </c:pt>
                <c:pt idx="25">
                  <c:v>2.1929290356089477</c:v>
                </c:pt>
                <c:pt idx="26">
                  <c:v>2.2260451743541623</c:v>
                </c:pt>
                <c:pt idx="27">
                  <c:v>2.2155753575826558</c:v>
                </c:pt>
                <c:pt idx="28">
                  <c:v>2.0122146005473018</c:v>
                </c:pt>
                <c:pt idx="29">
                  <c:v>1.8584518746345815</c:v>
                </c:pt>
                <c:pt idx="30">
                  <c:v>2.0769758197736845</c:v>
                </c:pt>
                <c:pt idx="31">
                  <c:v>2.0838013058904763</c:v>
                </c:pt>
                <c:pt idx="32">
                  <c:v>2.1558157068686685</c:v>
                </c:pt>
                <c:pt idx="33">
                  <c:v>2.274518487151389</c:v>
                </c:pt>
                <c:pt idx="34">
                  <c:v>2.0166853511276228</c:v>
                </c:pt>
                <c:pt idx="35">
                  <c:v>1.7015134950956632</c:v>
                </c:pt>
                <c:pt idx="36">
                  <c:v>1.8831731245650078</c:v>
                </c:pt>
                <c:pt idx="37">
                  <c:v>1.8553042112654736</c:v>
                </c:pt>
                <c:pt idx="38">
                  <c:v>1.9436626085894246</c:v>
                </c:pt>
                <c:pt idx="39">
                  <c:v>2.9170940202597917</c:v>
                </c:pt>
                <c:pt idx="40">
                  <c:v>3.2898669301141483</c:v>
                </c:pt>
                <c:pt idx="41">
                  <c:v>3.5846926732986173</c:v>
                </c:pt>
                <c:pt idx="42">
                  <c:v>3.7889030894179951</c:v>
                </c:pt>
                <c:pt idx="43">
                  <c:v>2.264819817356956</c:v>
                </c:pt>
                <c:pt idx="44">
                  <c:v>0.99175781980933564</c:v>
                </c:pt>
                <c:pt idx="45">
                  <c:v>0.1448669250527779</c:v>
                </c:pt>
                <c:pt idx="46">
                  <c:v>-0.39189724183716917</c:v>
                </c:pt>
                <c:pt idx="47">
                  <c:v>0.29398272088019267</c:v>
                </c:pt>
                <c:pt idx="48">
                  <c:v>1.012108969646786</c:v>
                </c:pt>
                <c:pt idx="49">
                  <c:v>1.4943351922180215</c:v>
                </c:pt>
                <c:pt idx="50">
                  <c:v>1.6297866939463999</c:v>
                </c:pt>
                <c:pt idx="51">
                  <c:v>1.861467392778082</c:v>
                </c:pt>
                <c:pt idx="52">
                  <c:v>2.3484491304019968</c:v>
                </c:pt>
                <c:pt idx="53">
                  <c:v>2.5729651219846823</c:v>
                </c:pt>
                <c:pt idx="54">
                  <c:v>2.6301583336143071</c:v>
                </c:pt>
                <c:pt idx="55">
                  <c:v>2.7087484837023279</c:v>
                </c:pt>
                <c:pt idx="56">
                  <c:v>2.5071325650375185</c:v>
                </c:pt>
                <c:pt idx="57">
                  <c:v>2.2641809530931756</c:v>
                </c:pt>
                <c:pt idx="58">
                  <c:v>2.3505156423772271</c:v>
                </c:pt>
                <c:pt idx="59">
                  <c:v>2.1545436348433977</c:v>
                </c:pt>
                <c:pt idx="60">
                  <c:v>1.701345578411906</c:v>
                </c:pt>
                <c:pt idx="61">
                  <c:v>1.3928379152702288</c:v>
                </c:pt>
                <c:pt idx="62">
                  <c:v>1.288606205461007</c:v>
                </c:pt>
                <c:pt idx="63">
                  <c:v>0.8068253138790118</c:v>
                </c:pt>
                <c:pt idx="64">
                  <c:v>0.77855271476363619</c:v>
                </c:pt>
                <c:pt idx="65">
                  <c:v>0.64564638295436794</c:v>
                </c:pt>
                <c:pt idx="66">
                  <c:v>0.40204307737652378</c:v>
                </c:pt>
                <c:pt idx="67">
                  <c:v>0.24523992442695433</c:v>
                </c:pt>
                <c:pt idx="68">
                  <c:v>-0.20339353501852564</c:v>
                </c:pt>
                <c:pt idx="69">
                  <c:v>0.22377776796271839</c:v>
                </c:pt>
                <c:pt idx="70">
                  <c:v>9.0612079144425386E-2</c:v>
                </c:pt>
                <c:pt idx="71">
                  <c:v>0.19610165751036138</c:v>
                </c:pt>
                <c:pt idx="72">
                  <c:v>9.740245375375875E-2</c:v>
                </c:pt>
                <c:pt idx="73">
                  <c:v>-1.0753153774256676E-2</c:v>
                </c:pt>
                <c:pt idx="74">
                  <c:v>0.38621888989480735</c:v>
                </c:pt>
                <c:pt idx="75">
                  <c:v>0.78491020775943721</c:v>
                </c:pt>
                <c:pt idx="76">
                  <c:v>1.3796584751502918</c:v>
                </c:pt>
                <c:pt idx="77">
                  <c:v>1.4358402412770752</c:v>
                </c:pt>
                <c:pt idx="78">
                  <c:v>1.4980155652783103</c:v>
                </c:pt>
                <c:pt idx="79">
                  <c:v>1.5557305434923174</c:v>
                </c:pt>
                <c:pt idx="80">
                  <c:v>1.685019314116776</c:v>
                </c:pt>
                <c:pt idx="81">
                  <c:v>1.7346044289052953</c:v>
                </c:pt>
                <c:pt idx="82">
                  <c:v>1.8320086118978507</c:v>
                </c:pt>
                <c:pt idx="83">
                  <c:v>1.8713756508875965</c:v>
                </c:pt>
              </c:numCache>
            </c:numRef>
          </c:val>
          <c:smooth val="0"/>
        </c:ser>
        <c:ser>
          <c:idx val="1"/>
          <c:order val="1"/>
          <c:tx>
            <c:strRef>
              <c:f>Sheet1!$C$1</c:f>
              <c:strCache>
                <c:ptCount val="1"/>
                <c:pt idx="0">
                  <c:v>ECB policy rate</c:v>
                </c:pt>
              </c:strCache>
            </c:strRef>
          </c:tx>
          <c:spPr>
            <a:ln>
              <a:solidFill>
                <a:srgbClr val="96BC33"/>
              </a:solidFill>
            </a:ln>
          </c:spPr>
          <c:marker>
            <c:symbol val="none"/>
          </c:marker>
          <c:cat>
            <c:numRef>
              <c:f>Sheet1!$A$2:$A$85</c:f>
              <c:numCache>
                <c:formatCode>m/d/yyyy</c:formatCode>
                <c:ptCount val="84"/>
                <c:pt idx="0">
                  <c:v>35796</c:v>
                </c:pt>
                <c:pt idx="1">
                  <c:v>35886</c:v>
                </c:pt>
                <c:pt idx="2">
                  <c:v>35977</c:v>
                </c:pt>
                <c:pt idx="3">
                  <c:v>36069</c:v>
                </c:pt>
                <c:pt idx="4">
                  <c:v>36161</c:v>
                </c:pt>
                <c:pt idx="5">
                  <c:v>36251</c:v>
                </c:pt>
                <c:pt idx="6">
                  <c:v>36342</c:v>
                </c:pt>
                <c:pt idx="7">
                  <c:v>36434</c:v>
                </c:pt>
                <c:pt idx="8">
                  <c:v>36526</c:v>
                </c:pt>
                <c:pt idx="9">
                  <c:v>36617</c:v>
                </c:pt>
                <c:pt idx="10">
                  <c:v>36708</c:v>
                </c:pt>
                <c:pt idx="11">
                  <c:v>36800</c:v>
                </c:pt>
                <c:pt idx="12">
                  <c:v>36892</c:v>
                </c:pt>
                <c:pt idx="13">
                  <c:v>36982</c:v>
                </c:pt>
                <c:pt idx="14">
                  <c:v>37073</c:v>
                </c:pt>
                <c:pt idx="15">
                  <c:v>37165</c:v>
                </c:pt>
                <c:pt idx="16">
                  <c:v>37257</c:v>
                </c:pt>
                <c:pt idx="17">
                  <c:v>37347</c:v>
                </c:pt>
                <c:pt idx="18">
                  <c:v>37438</c:v>
                </c:pt>
                <c:pt idx="19">
                  <c:v>37530</c:v>
                </c:pt>
                <c:pt idx="20">
                  <c:v>37622</c:v>
                </c:pt>
                <c:pt idx="21">
                  <c:v>37712</c:v>
                </c:pt>
                <c:pt idx="22">
                  <c:v>37803</c:v>
                </c:pt>
                <c:pt idx="23">
                  <c:v>37895</c:v>
                </c:pt>
                <c:pt idx="24">
                  <c:v>37987</c:v>
                </c:pt>
                <c:pt idx="25">
                  <c:v>38078</c:v>
                </c:pt>
                <c:pt idx="26">
                  <c:v>38169</c:v>
                </c:pt>
                <c:pt idx="27">
                  <c:v>38261</c:v>
                </c:pt>
                <c:pt idx="28">
                  <c:v>38353</c:v>
                </c:pt>
                <c:pt idx="29">
                  <c:v>38443</c:v>
                </c:pt>
                <c:pt idx="30">
                  <c:v>38534</c:v>
                </c:pt>
                <c:pt idx="31">
                  <c:v>38626</c:v>
                </c:pt>
                <c:pt idx="32">
                  <c:v>38718</c:v>
                </c:pt>
                <c:pt idx="33">
                  <c:v>38808</c:v>
                </c:pt>
                <c:pt idx="34">
                  <c:v>38899</c:v>
                </c:pt>
                <c:pt idx="35">
                  <c:v>38991</c:v>
                </c:pt>
                <c:pt idx="36">
                  <c:v>39083</c:v>
                </c:pt>
                <c:pt idx="37">
                  <c:v>39173</c:v>
                </c:pt>
                <c:pt idx="38">
                  <c:v>39264</c:v>
                </c:pt>
                <c:pt idx="39">
                  <c:v>39356</c:v>
                </c:pt>
                <c:pt idx="40">
                  <c:v>39448</c:v>
                </c:pt>
                <c:pt idx="41">
                  <c:v>39539</c:v>
                </c:pt>
                <c:pt idx="42">
                  <c:v>39630</c:v>
                </c:pt>
                <c:pt idx="43">
                  <c:v>39722</c:v>
                </c:pt>
                <c:pt idx="44">
                  <c:v>39814</c:v>
                </c:pt>
                <c:pt idx="45">
                  <c:v>39904</c:v>
                </c:pt>
                <c:pt idx="46">
                  <c:v>39995</c:v>
                </c:pt>
                <c:pt idx="47">
                  <c:v>40087</c:v>
                </c:pt>
                <c:pt idx="48">
                  <c:v>40179</c:v>
                </c:pt>
                <c:pt idx="49">
                  <c:v>40269</c:v>
                </c:pt>
                <c:pt idx="50">
                  <c:v>40360</c:v>
                </c:pt>
                <c:pt idx="51">
                  <c:v>40452</c:v>
                </c:pt>
                <c:pt idx="52">
                  <c:v>40544</c:v>
                </c:pt>
                <c:pt idx="53">
                  <c:v>40634</c:v>
                </c:pt>
                <c:pt idx="54">
                  <c:v>40725</c:v>
                </c:pt>
                <c:pt idx="55">
                  <c:v>40817</c:v>
                </c:pt>
                <c:pt idx="56">
                  <c:v>40909</c:v>
                </c:pt>
                <c:pt idx="57">
                  <c:v>41000</c:v>
                </c:pt>
                <c:pt idx="58">
                  <c:v>41091</c:v>
                </c:pt>
                <c:pt idx="59">
                  <c:v>41183</c:v>
                </c:pt>
                <c:pt idx="60">
                  <c:v>41275</c:v>
                </c:pt>
                <c:pt idx="61">
                  <c:v>41365</c:v>
                </c:pt>
                <c:pt idx="62">
                  <c:v>41456</c:v>
                </c:pt>
                <c:pt idx="63">
                  <c:v>41548</c:v>
                </c:pt>
                <c:pt idx="64">
                  <c:v>41640</c:v>
                </c:pt>
                <c:pt idx="65">
                  <c:v>41730</c:v>
                </c:pt>
                <c:pt idx="66">
                  <c:v>41821</c:v>
                </c:pt>
                <c:pt idx="67">
                  <c:v>41913</c:v>
                </c:pt>
                <c:pt idx="68">
                  <c:v>42005</c:v>
                </c:pt>
                <c:pt idx="69">
                  <c:v>42095</c:v>
                </c:pt>
                <c:pt idx="70">
                  <c:v>42186</c:v>
                </c:pt>
                <c:pt idx="71">
                  <c:v>42278</c:v>
                </c:pt>
                <c:pt idx="72">
                  <c:v>42370</c:v>
                </c:pt>
                <c:pt idx="73">
                  <c:v>42461</c:v>
                </c:pt>
                <c:pt idx="74">
                  <c:v>42552</c:v>
                </c:pt>
                <c:pt idx="75">
                  <c:v>42644</c:v>
                </c:pt>
                <c:pt idx="76">
                  <c:v>42736</c:v>
                </c:pt>
                <c:pt idx="77">
                  <c:v>42826</c:v>
                </c:pt>
                <c:pt idx="78">
                  <c:v>42917</c:v>
                </c:pt>
                <c:pt idx="79">
                  <c:v>43009</c:v>
                </c:pt>
                <c:pt idx="80">
                  <c:v>43101</c:v>
                </c:pt>
                <c:pt idx="81">
                  <c:v>43191</c:v>
                </c:pt>
                <c:pt idx="82">
                  <c:v>43282</c:v>
                </c:pt>
                <c:pt idx="83">
                  <c:v>43374</c:v>
                </c:pt>
              </c:numCache>
            </c:numRef>
          </c:cat>
          <c:val>
            <c:numRef>
              <c:f>Sheet1!$C$2:$C$85</c:f>
              <c:numCache>
                <c:formatCode>0.00</c:formatCode>
                <c:ptCount val="84"/>
                <c:pt idx="0">
                  <c:v>#N/A</c:v>
                </c:pt>
                <c:pt idx="1">
                  <c:v>#N/A</c:v>
                </c:pt>
                <c:pt idx="2">
                  <c:v>#N/A</c:v>
                </c:pt>
                <c:pt idx="3">
                  <c:v>#N/A</c:v>
                </c:pt>
                <c:pt idx="4">
                  <c:v>3</c:v>
                </c:pt>
                <c:pt idx="5">
                  <c:v>2.5</c:v>
                </c:pt>
                <c:pt idx="6">
                  <c:v>2.5</c:v>
                </c:pt>
                <c:pt idx="7">
                  <c:v>3</c:v>
                </c:pt>
                <c:pt idx="8">
                  <c:v>3.5</c:v>
                </c:pt>
                <c:pt idx="9">
                  <c:v>4.25</c:v>
                </c:pt>
                <c:pt idx="10">
                  <c:v>4.5</c:v>
                </c:pt>
                <c:pt idx="11">
                  <c:v>4.75</c:v>
                </c:pt>
                <c:pt idx="12">
                  <c:v>4.75</c:v>
                </c:pt>
                <c:pt idx="13">
                  <c:v>4.5</c:v>
                </c:pt>
                <c:pt idx="14">
                  <c:v>3.75</c:v>
                </c:pt>
                <c:pt idx="15">
                  <c:v>3.25</c:v>
                </c:pt>
                <c:pt idx="16">
                  <c:v>3.25</c:v>
                </c:pt>
                <c:pt idx="17">
                  <c:v>3.25</c:v>
                </c:pt>
                <c:pt idx="18">
                  <c:v>3.25</c:v>
                </c:pt>
                <c:pt idx="19">
                  <c:v>2.75</c:v>
                </c:pt>
                <c:pt idx="20">
                  <c:v>2.5</c:v>
                </c:pt>
                <c:pt idx="21">
                  <c:v>2</c:v>
                </c:pt>
                <c:pt idx="22">
                  <c:v>2</c:v>
                </c:pt>
                <c:pt idx="23">
                  <c:v>2</c:v>
                </c:pt>
                <c:pt idx="24">
                  <c:v>2</c:v>
                </c:pt>
                <c:pt idx="25">
                  <c:v>2</c:v>
                </c:pt>
                <c:pt idx="26">
                  <c:v>2</c:v>
                </c:pt>
                <c:pt idx="27">
                  <c:v>2</c:v>
                </c:pt>
                <c:pt idx="28">
                  <c:v>2</c:v>
                </c:pt>
                <c:pt idx="29">
                  <c:v>2</c:v>
                </c:pt>
                <c:pt idx="30">
                  <c:v>2</c:v>
                </c:pt>
                <c:pt idx="31">
                  <c:v>2.25</c:v>
                </c:pt>
                <c:pt idx="32">
                  <c:v>2.5</c:v>
                </c:pt>
                <c:pt idx="33">
                  <c:v>2.75</c:v>
                </c:pt>
                <c:pt idx="34">
                  <c:v>3</c:v>
                </c:pt>
                <c:pt idx="35">
                  <c:v>3.5</c:v>
                </c:pt>
                <c:pt idx="36">
                  <c:v>3.75</c:v>
                </c:pt>
                <c:pt idx="37">
                  <c:v>4</c:v>
                </c:pt>
                <c:pt idx="38">
                  <c:v>4</c:v>
                </c:pt>
                <c:pt idx="39">
                  <c:v>4</c:v>
                </c:pt>
                <c:pt idx="40">
                  <c:v>4</c:v>
                </c:pt>
                <c:pt idx="41">
                  <c:v>4</c:v>
                </c:pt>
                <c:pt idx="42">
                  <c:v>4.25</c:v>
                </c:pt>
                <c:pt idx="43">
                  <c:v>2.5</c:v>
                </c:pt>
                <c:pt idx="44">
                  <c:v>1.5</c:v>
                </c:pt>
                <c:pt idx="45">
                  <c:v>1</c:v>
                </c:pt>
                <c:pt idx="46">
                  <c:v>1</c:v>
                </c:pt>
                <c:pt idx="47">
                  <c:v>1</c:v>
                </c:pt>
                <c:pt idx="48">
                  <c:v>1</c:v>
                </c:pt>
                <c:pt idx="49">
                  <c:v>1</c:v>
                </c:pt>
                <c:pt idx="50">
                  <c:v>1</c:v>
                </c:pt>
                <c:pt idx="51">
                  <c:v>1</c:v>
                </c:pt>
                <c:pt idx="52">
                  <c:v>1</c:v>
                </c:pt>
                <c:pt idx="53">
                  <c:v>1.25</c:v>
                </c:pt>
                <c:pt idx="54">
                  <c:v>1.5</c:v>
                </c:pt>
                <c:pt idx="55">
                  <c:v>1</c:v>
                </c:pt>
                <c:pt idx="56">
                  <c:v>1</c:v>
                </c:pt>
                <c:pt idx="57">
                  <c:v>1</c:v>
                </c:pt>
                <c:pt idx="58">
                  <c:v>0.75000000000000011</c:v>
                </c:pt>
                <c:pt idx="59">
                  <c:v>0.75000000000000011</c:v>
                </c:pt>
                <c:pt idx="60">
                  <c:v>0.75000000000000011</c:v>
                </c:pt>
                <c:pt idx="61">
                  <c:v>0.5</c:v>
                </c:pt>
                <c:pt idx="62">
                  <c:v>0.5</c:v>
                </c:pt>
                <c:pt idx="63">
                  <c:v>0.25</c:v>
                </c:pt>
                <c:pt idx="64">
                  <c:v>0.25</c:v>
                </c:pt>
                <c:pt idx="65">
                  <c:v>0.15000000000000005</c:v>
                </c:pt>
                <c:pt idx="66">
                  <c:v>0.05</c:v>
                </c:pt>
                <c:pt idx="67">
                  <c:v>0.05</c:v>
                </c:pt>
                <c:pt idx="68">
                  <c:v>0.05</c:v>
                </c:pt>
                <c:pt idx="69">
                  <c:v>0.05</c:v>
                </c:pt>
                <c:pt idx="70">
                  <c:v>0.05</c:v>
                </c:pt>
                <c:pt idx="71">
                  <c:v>0.05</c:v>
                </c:pt>
                <c:pt idx="72">
                  <c:v>0</c:v>
                </c:pt>
                <c:pt idx="73">
                  <c:v>0</c:v>
                </c:pt>
                <c:pt idx="74">
                  <c:v>0</c:v>
                </c:pt>
                <c:pt idx="75">
                  <c:v>0</c:v>
                </c:pt>
                <c:pt idx="76">
                  <c:v>0</c:v>
                </c:pt>
                <c:pt idx="77">
                  <c:v>0</c:v>
                </c:pt>
                <c:pt idx="78">
                  <c:v>0</c:v>
                </c:pt>
                <c:pt idx="79">
                  <c:v>0</c:v>
                </c:pt>
                <c:pt idx="80">
                  <c:v>0</c:v>
                </c:pt>
                <c:pt idx="81">
                  <c:v>0</c:v>
                </c:pt>
                <c:pt idx="82">
                  <c:v>0</c:v>
                </c:pt>
                <c:pt idx="83">
                  <c:v>0</c:v>
                </c:pt>
              </c:numCache>
            </c:numRef>
          </c:val>
          <c:smooth val="0"/>
        </c:ser>
        <c:dLbls>
          <c:showLegendKey val="0"/>
          <c:showVal val="0"/>
          <c:showCatName val="0"/>
          <c:showSerName val="0"/>
          <c:showPercent val="0"/>
          <c:showBubbleSize val="0"/>
        </c:dLbls>
        <c:smooth val="0"/>
        <c:axId val="412856992"/>
        <c:axId val="412857552"/>
      </c:lineChart>
      <c:dateAx>
        <c:axId val="412856992"/>
        <c:scaling>
          <c:orientation val="minMax"/>
        </c:scaling>
        <c:delete val="0"/>
        <c:axPos val="b"/>
        <c:numFmt formatCode="yyyy" sourceLinked="0"/>
        <c:majorTickMark val="out"/>
        <c:minorTickMark val="out"/>
        <c:tickLblPos val="low"/>
        <c:spPr>
          <a:ln w="3177">
            <a:solidFill>
              <a:schemeClr val="tx1"/>
            </a:solidFill>
            <a:prstDash val="solid"/>
          </a:ln>
        </c:spPr>
        <c:txPr>
          <a:bodyPr rot="0" vert="horz"/>
          <a:lstStyle/>
          <a:p>
            <a:pPr>
              <a:defRPr/>
            </a:pPr>
            <a:endParaRPr lang="en-US"/>
          </a:p>
        </c:txPr>
        <c:crossAx val="412857552"/>
        <c:crosses val="autoZero"/>
        <c:auto val="0"/>
        <c:lblOffset val="100"/>
        <c:baseTimeUnit val="months"/>
        <c:majorUnit val="2"/>
        <c:majorTimeUnit val="years"/>
        <c:minorUnit val="1"/>
        <c:minorTimeUnit val="years"/>
      </c:dateAx>
      <c:valAx>
        <c:axId val="412857552"/>
        <c:scaling>
          <c:orientation val="minMax"/>
          <c:max val="5"/>
        </c:scaling>
        <c:delete val="0"/>
        <c:axPos val="l"/>
        <c:majorGridlines>
          <c:spPr>
            <a:ln w="3177">
              <a:solidFill>
                <a:schemeClr val="tx1"/>
              </a:solidFill>
              <a:prstDash val="solid"/>
            </a:ln>
          </c:spPr>
        </c:majorGridlines>
        <c:title>
          <c:tx>
            <c:rich>
              <a:bodyPr rot="-5400000" vert="horz"/>
              <a:lstStyle/>
              <a:p>
                <a:pPr>
                  <a:defRPr b="1"/>
                </a:pPr>
                <a:r>
                  <a:rPr lang="en-US" b="1" dirty="0"/>
                  <a:t>Percent</a:t>
                </a:r>
              </a:p>
            </c:rich>
          </c:tx>
          <c:layout>
            <c:manualLayout>
              <c:xMode val="edge"/>
              <c:yMode val="edge"/>
              <c:x val="0"/>
              <c:y val="0.32024415487626912"/>
            </c:manualLayout>
          </c:layout>
          <c:overlay val="0"/>
        </c:title>
        <c:numFmt formatCode="0" sourceLinked="0"/>
        <c:majorTickMark val="out"/>
        <c:minorTickMark val="none"/>
        <c:tickLblPos val="low"/>
        <c:spPr>
          <a:ln w="3177">
            <a:solidFill>
              <a:schemeClr val="tx1"/>
            </a:solidFill>
            <a:prstDash val="solid"/>
          </a:ln>
        </c:spPr>
        <c:txPr>
          <a:bodyPr rot="0" vert="horz"/>
          <a:lstStyle/>
          <a:p>
            <a:pPr>
              <a:defRPr/>
            </a:pPr>
            <a:endParaRPr lang="en-US"/>
          </a:p>
        </c:txPr>
        <c:crossAx val="412856992"/>
        <c:crossesAt val="42552"/>
        <c:crossBetween val="midCat"/>
      </c:valAx>
      <c:spPr>
        <a:solidFill>
          <a:srgbClr val="FFFFFF"/>
        </a:solidFill>
        <a:ln w="25418">
          <a:noFill/>
          <a:prstDash val="solid"/>
        </a:ln>
      </c:spPr>
    </c:plotArea>
    <c:legend>
      <c:legendPos val="b"/>
      <c:layout>
        <c:manualLayout>
          <c:xMode val="edge"/>
          <c:yMode val="edge"/>
          <c:x val="0.20910843414315083"/>
          <c:y val="0.90548952715702657"/>
          <c:w val="0.5880722542186162"/>
          <c:h val="8.0717488789237762E-2"/>
        </c:manualLayout>
      </c:layout>
      <c:overlay val="0"/>
      <c:spPr>
        <a:noFill/>
        <a:ln w="25418">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669680082939853E-2"/>
          <c:y val="4.1142018134701502E-2"/>
          <c:w val="0.87067953647658314"/>
          <c:h val="0.74176834502618205"/>
        </c:manualLayout>
      </c:layout>
      <c:lineChart>
        <c:grouping val="standard"/>
        <c:varyColors val="0"/>
        <c:ser>
          <c:idx val="0"/>
          <c:order val="0"/>
          <c:tx>
            <c:strRef>
              <c:f>Sheet1!$B$1</c:f>
              <c:strCache>
                <c:ptCount val="1"/>
                <c:pt idx="0">
                  <c:v>United States</c:v>
                </c:pt>
              </c:strCache>
            </c:strRef>
          </c:tx>
          <c:spPr>
            <a:ln>
              <a:solidFill>
                <a:srgbClr val="0066B3"/>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Sheet1!$B$2:$B$22</c:f>
              <c:numCache>
                <c:formatCode>0.0</c:formatCode>
                <c:ptCount val="21"/>
                <c:pt idx="0">
                  <c:v>4.0921108247209164</c:v>
                </c:pt>
                <c:pt idx="1">
                  <c:v>0.97614185108660945</c:v>
                </c:pt>
                <c:pt idx="2">
                  <c:v>1.7861578189990015</c:v>
                </c:pt>
                <c:pt idx="3">
                  <c:v>2.8068116455666869</c:v>
                </c:pt>
                <c:pt idx="4">
                  <c:v>3.7854812336580945</c:v>
                </c:pt>
                <c:pt idx="5">
                  <c:v>3.3453794340208223</c:v>
                </c:pt>
                <c:pt idx="6">
                  <c:v>2.6664559074064176</c:v>
                </c:pt>
                <c:pt idx="7">
                  <c:v>1.7787981223227336</c:v>
                </c:pt>
                <c:pt idx="8">
                  <c:v>-0.29162114463400229</c:v>
                </c:pt>
                <c:pt idx="9">
                  <c:v>-2.7755535514105376</c:v>
                </c:pt>
                <c:pt idx="10">
                  <c:v>2.5317728651928828</c:v>
                </c:pt>
                <c:pt idx="11">
                  <c:v>1.6015841664524855</c:v>
                </c:pt>
                <c:pt idx="12">
                  <c:v>2.22394948262632</c:v>
                </c:pt>
                <c:pt idx="13">
                  <c:v>1.6773447739687477</c:v>
                </c:pt>
                <c:pt idx="14">
                  <c:v>2.3704256453697337</c:v>
                </c:pt>
                <c:pt idx="15">
                  <c:v>2.5963177900483414</c:v>
                </c:pt>
                <c:pt idx="16">
                  <c:v>1.5524449296221212</c:v>
                </c:pt>
                <c:pt idx="17">
                  <c:v>2.4373553362160068</c:v>
                </c:pt>
                <c:pt idx="18">
                  <c:v>2.3608657010766976</c:v>
                </c:pt>
                <c:pt idx="19">
                  <c:v>2.2364128049717324</c:v>
                </c:pt>
                <c:pt idx="20">
                  <c:v>2.3049090902725</c:v>
                </c:pt>
              </c:numCache>
            </c:numRef>
          </c:val>
          <c:smooth val="0"/>
        </c:ser>
        <c:ser>
          <c:idx val="1"/>
          <c:order val="1"/>
          <c:tx>
            <c:strRef>
              <c:f>Sheet1!$C$1</c:f>
              <c:strCache>
                <c:ptCount val="1"/>
                <c:pt idx="0">
                  <c:v>Eurozone</c:v>
                </c:pt>
              </c:strCache>
            </c:strRef>
          </c:tx>
          <c:spPr>
            <a:ln>
              <a:solidFill>
                <a:srgbClr val="96BC33"/>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Sheet1!$C$2:$C$22</c:f>
              <c:numCache>
                <c:formatCode>0.0</c:formatCode>
                <c:ptCount val="21"/>
                <c:pt idx="0">
                  <c:v>4.0022700216810092</c:v>
                </c:pt>
                <c:pt idx="1">
                  <c:v>2.149462978904948</c:v>
                </c:pt>
                <c:pt idx="2">
                  <c:v>0.9581870924099124</c:v>
                </c:pt>
                <c:pt idx="3">
                  <c:v>0.6916233692961794</c:v>
                </c:pt>
                <c:pt idx="4">
                  <c:v>2.056852859392055</c:v>
                </c:pt>
                <c:pt idx="5">
                  <c:v>1.7856108247673141</c:v>
                </c:pt>
                <c:pt idx="6">
                  <c:v>3.3464503923559707</c:v>
                </c:pt>
                <c:pt idx="7">
                  <c:v>3.0131325649997769</c:v>
                </c:pt>
                <c:pt idx="8">
                  <c:v>0.3077482658441878</c:v>
                </c:pt>
                <c:pt idx="9">
                  <c:v>-4.4813786035439414</c:v>
                </c:pt>
                <c:pt idx="10">
                  <c:v>2.0259423196593347</c:v>
                </c:pt>
                <c:pt idx="11">
                  <c:v>1.5933570147866452</c:v>
                </c:pt>
                <c:pt idx="12">
                  <c:v>-0.81978052412285951</c:v>
                </c:pt>
                <c:pt idx="13">
                  <c:v>-0.2010751995371485</c:v>
                </c:pt>
                <c:pt idx="14">
                  <c:v>1.0945274657828685</c:v>
                </c:pt>
                <c:pt idx="15">
                  <c:v>1.9429177854407123</c:v>
                </c:pt>
                <c:pt idx="16">
                  <c:v>1.5310328347617257</c:v>
                </c:pt>
                <c:pt idx="17">
                  <c:v>1.2179106738545717</c:v>
                </c:pt>
                <c:pt idx="18">
                  <c:v>1.5254798210203369</c:v>
                </c:pt>
                <c:pt idx="19">
                  <c:v>1.5067915427703802</c:v>
                </c:pt>
                <c:pt idx="20">
                  <c:v>1.5639781610403691</c:v>
                </c:pt>
              </c:numCache>
            </c:numRef>
          </c:val>
          <c:smooth val="0"/>
        </c:ser>
        <c:ser>
          <c:idx val="2"/>
          <c:order val="2"/>
          <c:tx>
            <c:strRef>
              <c:f>Sheet1!$D$1</c:f>
              <c:strCache>
                <c:ptCount val="1"/>
                <c:pt idx="0">
                  <c:v>Japan</c:v>
                </c:pt>
              </c:strCache>
            </c:strRef>
          </c:tx>
          <c:spPr>
            <a:ln>
              <a:solidFill>
                <a:srgbClr val="F7941D"/>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Sheet1!$D$2:$D$22</c:f>
              <c:numCache>
                <c:formatCode>0.0</c:formatCode>
                <c:ptCount val="21"/>
                <c:pt idx="0">
                  <c:v>2.2418033781484774</c:v>
                </c:pt>
                <c:pt idx="1">
                  <c:v>0.35124185399995073</c:v>
                </c:pt>
                <c:pt idx="2">
                  <c:v>0.28025436819361099</c:v>
                </c:pt>
                <c:pt idx="3">
                  <c:v>1.7267411678972167</c:v>
                </c:pt>
                <c:pt idx="4">
                  <c:v>2.3172369600539477</c:v>
                </c:pt>
                <c:pt idx="5">
                  <c:v>1.3136248817183116</c:v>
                </c:pt>
                <c:pt idx="6">
                  <c:v>1.6775809212887798</c:v>
                </c:pt>
                <c:pt idx="7">
                  <c:v>2.1651275065870181</c:v>
                </c:pt>
                <c:pt idx="8">
                  <c:v>-1.0728847684671303</c:v>
                </c:pt>
                <c:pt idx="9">
                  <c:v>-5.5223198094447206</c:v>
                </c:pt>
                <c:pt idx="10">
                  <c:v>4.7431777384455254</c:v>
                </c:pt>
                <c:pt idx="11">
                  <c:v>-0.40985567315794402</c:v>
                </c:pt>
                <c:pt idx="12">
                  <c:v>1.7340312708565397</c:v>
                </c:pt>
                <c:pt idx="13">
                  <c:v>1.3608624008241588</c:v>
                </c:pt>
                <c:pt idx="14">
                  <c:v>-0.1123064697245324</c:v>
                </c:pt>
                <c:pt idx="15">
                  <c:v>0.59666512772302838</c:v>
                </c:pt>
                <c:pt idx="16">
                  <c:v>0.47234774162665533</c:v>
                </c:pt>
                <c:pt idx="17">
                  <c:v>0.73791977810053766</c:v>
                </c:pt>
                <c:pt idx="18">
                  <c:v>1.0272207522573846</c:v>
                </c:pt>
                <c:pt idx="19">
                  <c:v>0.67568160916786646</c:v>
                </c:pt>
                <c:pt idx="20">
                  <c:v>0.16167167483427389</c:v>
                </c:pt>
              </c:numCache>
            </c:numRef>
          </c:val>
          <c:smooth val="0"/>
        </c:ser>
        <c:dLbls>
          <c:showLegendKey val="0"/>
          <c:showVal val="0"/>
          <c:showCatName val="0"/>
          <c:showSerName val="0"/>
          <c:showPercent val="0"/>
          <c:showBubbleSize val="0"/>
        </c:dLbls>
        <c:smooth val="0"/>
        <c:axId val="345212656"/>
        <c:axId val="345213216"/>
      </c:lineChart>
      <c:dateAx>
        <c:axId val="345212656"/>
        <c:scaling>
          <c:orientation val="minMax"/>
        </c:scaling>
        <c:delete val="0"/>
        <c:axPos val="b"/>
        <c:numFmt formatCode="yyyy" sourceLinked="0"/>
        <c:majorTickMark val="cross"/>
        <c:minorTickMark val="out"/>
        <c:tickLblPos val="low"/>
        <c:spPr>
          <a:ln w="3150">
            <a:solidFill>
              <a:schemeClr val="tx1"/>
            </a:solidFill>
            <a:prstDash val="solid"/>
          </a:ln>
        </c:spPr>
        <c:txPr>
          <a:bodyPr rot="0" vert="horz"/>
          <a:lstStyle/>
          <a:p>
            <a:pPr>
              <a:defRPr/>
            </a:pPr>
            <a:endParaRPr lang="en-US"/>
          </a:p>
        </c:txPr>
        <c:crossAx val="345213216"/>
        <c:crosses val="autoZero"/>
        <c:auto val="1"/>
        <c:lblOffset val="100"/>
        <c:baseTimeUnit val="years"/>
      </c:dateAx>
      <c:valAx>
        <c:axId val="345213216"/>
        <c:scaling>
          <c:orientation val="minMax"/>
          <c:min val="-6"/>
        </c:scaling>
        <c:delete val="0"/>
        <c:axPos val="l"/>
        <c:majorGridlines>
          <c:spPr>
            <a:ln w="3150">
              <a:solidFill>
                <a:schemeClr val="tx1"/>
              </a:solidFill>
              <a:prstDash val="solid"/>
            </a:ln>
          </c:spPr>
        </c:majorGridlines>
        <c:title>
          <c:tx>
            <c:rich>
              <a:bodyPr rot="-5400000" vert="horz"/>
              <a:lstStyle/>
              <a:p>
                <a:pPr>
                  <a:defRPr b="1"/>
                </a:pPr>
                <a:r>
                  <a:rPr lang="en-US" b="1" dirty="0"/>
                  <a:t>Percent change</a:t>
                </a:r>
              </a:p>
            </c:rich>
          </c:tx>
          <c:layout/>
          <c:overlay val="0"/>
        </c:title>
        <c:numFmt formatCode="0" sourceLinked="0"/>
        <c:majorTickMark val="none"/>
        <c:minorTickMark val="none"/>
        <c:tickLblPos val="low"/>
        <c:spPr>
          <a:ln w="3150">
            <a:solidFill>
              <a:schemeClr val="tx1"/>
            </a:solidFill>
            <a:prstDash val="solid"/>
          </a:ln>
        </c:spPr>
        <c:txPr>
          <a:bodyPr rot="0" vert="horz"/>
          <a:lstStyle/>
          <a:p>
            <a:pPr>
              <a:defRPr/>
            </a:pPr>
            <a:endParaRPr lang="en-US"/>
          </a:p>
        </c:txPr>
        <c:crossAx val="345212656"/>
        <c:crossesAt val="42370"/>
        <c:crossBetween val="midCat"/>
      </c:valAx>
      <c:spPr>
        <a:solidFill>
          <a:schemeClr val="bg1"/>
        </a:solidFill>
        <a:ln w="25197">
          <a:noFill/>
          <a:prstDash val="solid"/>
        </a:ln>
      </c:spPr>
    </c:plotArea>
    <c:legend>
      <c:legendPos val="b"/>
      <c:layout/>
      <c:overlay val="0"/>
      <c:spPr>
        <a:noFill/>
        <a:ln w="25197">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60668252120019"/>
          <c:y val="4.3956309999814869E-2"/>
          <c:w val="0.87433115246311177"/>
          <c:h val="0.73657362787866487"/>
        </c:manualLayout>
      </c:layout>
      <c:lineChart>
        <c:grouping val="standard"/>
        <c:varyColors val="0"/>
        <c:ser>
          <c:idx val="0"/>
          <c:order val="0"/>
          <c:tx>
            <c:strRef>
              <c:f>Sheet1!$B$1</c:f>
              <c:strCache>
                <c:ptCount val="1"/>
                <c:pt idx="0">
                  <c:v>US dollar</c:v>
                </c:pt>
              </c:strCache>
            </c:strRef>
          </c:tx>
          <c:spPr>
            <a:ln>
              <a:solidFill>
                <a:srgbClr val="0066B3"/>
              </a:solidFill>
            </a:ln>
          </c:spPr>
          <c:marker>
            <c:symbol val="none"/>
          </c:marker>
          <c:cat>
            <c:numRef>
              <c:f>Sheet1!$A$2:$A$92</c:f>
              <c:numCache>
                <c:formatCode>m/d/yyyy</c:formatCode>
                <c:ptCount val="91"/>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pt idx="66">
                  <c:v>42552</c:v>
                </c:pt>
                <c:pt idx="67">
                  <c:v>42644</c:v>
                </c:pt>
                <c:pt idx="68">
                  <c:v>42736</c:v>
                </c:pt>
                <c:pt idx="69">
                  <c:v>42826</c:v>
                </c:pt>
                <c:pt idx="70">
                  <c:v>42917</c:v>
                </c:pt>
                <c:pt idx="71">
                  <c:v>43009</c:v>
                </c:pt>
                <c:pt idx="72">
                  <c:v>43101</c:v>
                </c:pt>
                <c:pt idx="73">
                  <c:v>43191</c:v>
                </c:pt>
                <c:pt idx="74">
                  <c:v>43282</c:v>
                </c:pt>
                <c:pt idx="75">
                  <c:v>43374</c:v>
                </c:pt>
                <c:pt idx="76">
                  <c:v>43466</c:v>
                </c:pt>
                <c:pt idx="77">
                  <c:v>43556</c:v>
                </c:pt>
                <c:pt idx="78">
                  <c:v>43647</c:v>
                </c:pt>
                <c:pt idx="79">
                  <c:v>43739</c:v>
                </c:pt>
                <c:pt idx="80">
                  <c:v>43831</c:v>
                </c:pt>
                <c:pt idx="81">
                  <c:v>43922</c:v>
                </c:pt>
                <c:pt idx="82">
                  <c:v>44013</c:v>
                </c:pt>
                <c:pt idx="83">
                  <c:v>44105</c:v>
                </c:pt>
              </c:numCache>
            </c:numRef>
          </c:cat>
          <c:val>
            <c:numRef>
              <c:f>Sheet1!$B$2:$B$92</c:f>
              <c:numCache>
                <c:formatCode>0.000</c:formatCode>
                <c:ptCount val="91"/>
                <c:pt idx="0">
                  <c:v>1.606649386259934</c:v>
                </c:pt>
                <c:pt idx="1">
                  <c:v>1.5323400364696929</c:v>
                </c:pt>
                <c:pt idx="2">
                  <c:v>1.4767267858549256</c:v>
                </c:pt>
                <c:pt idx="3">
                  <c:v>1.4460479509500535</c:v>
                </c:pt>
                <c:pt idx="4">
                  <c:v>1.4588459555927291</c:v>
                </c:pt>
                <c:pt idx="5">
                  <c:v>1.4201922940366121</c:v>
                </c:pt>
                <c:pt idx="6">
                  <c:v>1.4374769404740795</c:v>
                </c:pt>
                <c:pt idx="7">
                  <c:v>1.4422660884782166</c:v>
                </c:pt>
                <c:pt idx="8">
                  <c:v>1.4256861114411308</c:v>
                </c:pt>
                <c:pt idx="9">
                  <c:v>1.4624087822522065</c:v>
                </c:pt>
                <c:pt idx="10">
                  <c:v>1.5479636538134078</c:v>
                </c:pt>
                <c:pt idx="11">
                  <c:v>1.5682256572172355</c:v>
                </c:pt>
                <c:pt idx="12">
                  <c:v>1.602641152619517</c:v>
                </c:pt>
                <c:pt idx="13">
                  <c:v>1.618349930410953</c:v>
                </c:pt>
                <c:pt idx="14">
                  <c:v>1.6095025027763921</c:v>
                </c:pt>
                <c:pt idx="15">
                  <c:v>1.7044582947462916</c:v>
                </c:pt>
                <c:pt idx="16">
                  <c:v>1.8385169296767279</c:v>
                </c:pt>
                <c:pt idx="17">
                  <c:v>1.8050432909549277</c:v>
                </c:pt>
                <c:pt idx="18">
                  <c:v>1.8175869715365882</c:v>
                </c:pt>
                <c:pt idx="19">
                  <c:v>1.8635160821437886</c:v>
                </c:pt>
                <c:pt idx="20">
                  <c:v>1.8921595216620732</c:v>
                </c:pt>
                <c:pt idx="21">
                  <c:v>1.8562863136010099</c:v>
                </c:pt>
                <c:pt idx="22">
                  <c:v>1.7835697554131338</c:v>
                </c:pt>
                <c:pt idx="23">
                  <c:v>1.7479054266637151</c:v>
                </c:pt>
                <c:pt idx="24">
                  <c:v>1.7525002336666975</c:v>
                </c:pt>
                <c:pt idx="25">
                  <c:v>1.8253060429798729</c:v>
                </c:pt>
                <c:pt idx="26">
                  <c:v>1.8741683378001013</c:v>
                </c:pt>
                <c:pt idx="27">
                  <c:v>1.9160391638405094</c:v>
                </c:pt>
                <c:pt idx="28">
                  <c:v>1.9544101264503355</c:v>
                </c:pt>
                <c:pt idx="29">
                  <c:v>1.9863603257630928</c:v>
                </c:pt>
                <c:pt idx="30">
                  <c:v>2.01963081148766</c:v>
                </c:pt>
                <c:pt idx="31">
                  <c:v>2.0456172650097173</c:v>
                </c:pt>
                <c:pt idx="32">
                  <c:v>1.9787743471693628</c:v>
                </c:pt>
                <c:pt idx="33">
                  <c:v>1.9700422245716807</c:v>
                </c:pt>
                <c:pt idx="34">
                  <c:v>1.9078508060669657</c:v>
                </c:pt>
                <c:pt idx="35">
                  <c:v>1.5655618149036266</c:v>
                </c:pt>
                <c:pt idx="36">
                  <c:v>1.4305448993206338</c:v>
                </c:pt>
                <c:pt idx="37">
                  <c:v>1.545524187711125</c:v>
                </c:pt>
                <c:pt idx="38">
                  <c:v>1.6410570595539609</c:v>
                </c:pt>
                <c:pt idx="39">
                  <c:v>1.633319722335647</c:v>
                </c:pt>
                <c:pt idx="40">
                  <c:v>1.5598377144841848</c:v>
                </c:pt>
                <c:pt idx="41">
                  <c:v>1.485318370566139</c:v>
                </c:pt>
                <c:pt idx="42">
                  <c:v>1.5581598755134138</c:v>
                </c:pt>
                <c:pt idx="43">
                  <c:v>1.5808135604294964</c:v>
                </c:pt>
                <c:pt idx="44">
                  <c:v>1.6018922747629061</c:v>
                </c:pt>
                <c:pt idx="45">
                  <c:v>1.6291273043557033</c:v>
                </c:pt>
                <c:pt idx="46">
                  <c:v>1.6088447945812461</c:v>
                </c:pt>
                <c:pt idx="47">
                  <c:v>1.5721551163386795</c:v>
                </c:pt>
                <c:pt idx="48">
                  <c:v>1.571067473614612</c:v>
                </c:pt>
                <c:pt idx="49">
                  <c:v>1.5827113692674204</c:v>
                </c:pt>
                <c:pt idx="50">
                  <c:v>1.580315040428365</c:v>
                </c:pt>
                <c:pt idx="51">
                  <c:v>1.6063946673522898</c:v>
                </c:pt>
                <c:pt idx="52">
                  <c:v>1.5496950009625619</c:v>
                </c:pt>
                <c:pt idx="53">
                  <c:v>1.5361448469072541</c:v>
                </c:pt>
                <c:pt idx="54">
                  <c:v>1.551174156831314</c:v>
                </c:pt>
                <c:pt idx="55">
                  <c:v>1.618181142841274</c:v>
                </c:pt>
                <c:pt idx="56">
                  <c:v>1.6545203009334839</c:v>
                </c:pt>
                <c:pt idx="57">
                  <c:v>1.68285126337711</c:v>
                </c:pt>
                <c:pt idx="58">
                  <c:v>1.668391262323081</c:v>
                </c:pt>
                <c:pt idx="59">
                  <c:v>1.5828232493714749</c:v>
                </c:pt>
                <c:pt idx="60">
                  <c:v>1.5144589622466191</c:v>
                </c:pt>
                <c:pt idx="61">
                  <c:v>1.531763890637964</c:v>
                </c:pt>
                <c:pt idx="62">
                  <c:v>1.5504830377439927</c:v>
                </c:pt>
                <c:pt idx="63">
                  <c:v>1.5177008048585918</c:v>
                </c:pt>
                <c:pt idx="64">
                  <c:v>1.4305634663993272</c:v>
                </c:pt>
                <c:pt idx="65">
                  <c:v>1.4342959283277465</c:v>
                </c:pt>
                <c:pt idx="66">
                  <c:v>1.3001314951260661</c:v>
                </c:pt>
                <c:pt idx="67">
                  <c:v>1.2165450121654497</c:v>
                </c:pt>
                <c:pt idx="68">
                  <c:v>1.1797090051120722</c:v>
                </c:pt>
                <c:pt idx="69">
                  <c:v>1.1797090051120722</c:v>
                </c:pt>
                <c:pt idx="70">
                  <c:v>1.1876484560570071</c:v>
                </c:pt>
                <c:pt idx="71">
                  <c:v>1.2121212121212117</c:v>
                </c:pt>
                <c:pt idx="72">
                  <c:v>1.2391573729863694</c:v>
                </c:pt>
                <c:pt idx="73">
                  <c:v>1.2706480304955527</c:v>
                </c:pt>
                <c:pt idx="74">
                  <c:v>1.3049999999999997</c:v>
                </c:pt>
                <c:pt idx="75">
                  <c:v>1.3360000000000001</c:v>
                </c:pt>
                <c:pt idx="76" formatCode="General">
                  <c:v>1.365</c:v>
                </c:pt>
                <c:pt idx="77" formatCode="General">
                  <c:v>1.395</c:v>
                </c:pt>
                <c:pt idx="78" formatCode="General">
                  <c:v>1.4229999999999998</c:v>
                </c:pt>
                <c:pt idx="79" formatCode="General">
                  <c:v>1.4429999999999998</c:v>
                </c:pt>
                <c:pt idx="80" formatCode="General">
                  <c:v>1.4609999999999999</c:v>
                </c:pt>
                <c:pt idx="81" formatCode="General">
                  <c:v>1.4789999999999999</c:v>
                </c:pt>
                <c:pt idx="82" formatCode="General">
                  <c:v>1.496</c:v>
                </c:pt>
                <c:pt idx="83" formatCode="General">
                  <c:v>1.5109999999999997</c:v>
                </c:pt>
              </c:numCache>
            </c:numRef>
          </c:val>
          <c:smooth val="0"/>
        </c:ser>
        <c:ser>
          <c:idx val="1"/>
          <c:order val="1"/>
          <c:tx>
            <c:strRef>
              <c:f>Sheet1!$C$1</c:f>
              <c:strCache>
                <c:ptCount val="1"/>
                <c:pt idx="0">
                  <c:v>Euro</c:v>
                </c:pt>
              </c:strCache>
            </c:strRef>
          </c:tx>
          <c:spPr>
            <a:ln>
              <a:solidFill>
                <a:srgbClr val="C84623"/>
              </a:solidFill>
            </a:ln>
          </c:spPr>
          <c:marker>
            <c:symbol val="none"/>
          </c:marker>
          <c:cat>
            <c:numRef>
              <c:f>Sheet1!$A$2:$A$92</c:f>
              <c:numCache>
                <c:formatCode>m/d/yyyy</c:formatCode>
                <c:ptCount val="91"/>
                <c:pt idx="0">
                  <c:v>36526</c:v>
                </c:pt>
                <c:pt idx="1">
                  <c:v>36617</c:v>
                </c:pt>
                <c:pt idx="2">
                  <c:v>36708</c:v>
                </c:pt>
                <c:pt idx="3">
                  <c:v>36800</c:v>
                </c:pt>
                <c:pt idx="4">
                  <c:v>36892</c:v>
                </c:pt>
                <c:pt idx="5">
                  <c:v>36982</c:v>
                </c:pt>
                <c:pt idx="6">
                  <c:v>37073</c:v>
                </c:pt>
                <c:pt idx="7">
                  <c:v>37165</c:v>
                </c:pt>
                <c:pt idx="8">
                  <c:v>37257</c:v>
                </c:pt>
                <c:pt idx="9">
                  <c:v>37347</c:v>
                </c:pt>
                <c:pt idx="10">
                  <c:v>37438</c:v>
                </c:pt>
                <c:pt idx="11">
                  <c:v>37530</c:v>
                </c:pt>
                <c:pt idx="12">
                  <c:v>37622</c:v>
                </c:pt>
                <c:pt idx="13">
                  <c:v>37712</c:v>
                </c:pt>
                <c:pt idx="14">
                  <c:v>37803</c:v>
                </c:pt>
                <c:pt idx="15">
                  <c:v>37895</c:v>
                </c:pt>
                <c:pt idx="16">
                  <c:v>37987</c:v>
                </c:pt>
                <c:pt idx="17">
                  <c:v>38078</c:v>
                </c:pt>
                <c:pt idx="18">
                  <c:v>38169</c:v>
                </c:pt>
                <c:pt idx="19">
                  <c:v>38261</c:v>
                </c:pt>
                <c:pt idx="20">
                  <c:v>38353</c:v>
                </c:pt>
                <c:pt idx="21">
                  <c:v>38443</c:v>
                </c:pt>
                <c:pt idx="22">
                  <c:v>38534</c:v>
                </c:pt>
                <c:pt idx="23">
                  <c:v>38626</c:v>
                </c:pt>
                <c:pt idx="24">
                  <c:v>38718</c:v>
                </c:pt>
                <c:pt idx="25">
                  <c:v>38808</c:v>
                </c:pt>
                <c:pt idx="26">
                  <c:v>38899</c:v>
                </c:pt>
                <c:pt idx="27">
                  <c:v>38991</c:v>
                </c:pt>
                <c:pt idx="28">
                  <c:v>39083</c:v>
                </c:pt>
                <c:pt idx="29">
                  <c:v>39173</c:v>
                </c:pt>
                <c:pt idx="30">
                  <c:v>39264</c:v>
                </c:pt>
                <c:pt idx="31">
                  <c:v>39356</c:v>
                </c:pt>
                <c:pt idx="32">
                  <c:v>39448</c:v>
                </c:pt>
                <c:pt idx="33">
                  <c:v>39539</c:v>
                </c:pt>
                <c:pt idx="34">
                  <c:v>39630</c:v>
                </c:pt>
                <c:pt idx="35">
                  <c:v>39722</c:v>
                </c:pt>
                <c:pt idx="36">
                  <c:v>39814</c:v>
                </c:pt>
                <c:pt idx="37">
                  <c:v>39904</c:v>
                </c:pt>
                <c:pt idx="38">
                  <c:v>39995</c:v>
                </c:pt>
                <c:pt idx="39">
                  <c:v>40087</c:v>
                </c:pt>
                <c:pt idx="40">
                  <c:v>40179</c:v>
                </c:pt>
                <c:pt idx="41">
                  <c:v>40269</c:v>
                </c:pt>
                <c:pt idx="42">
                  <c:v>40360</c:v>
                </c:pt>
                <c:pt idx="43">
                  <c:v>40452</c:v>
                </c:pt>
                <c:pt idx="44">
                  <c:v>40544</c:v>
                </c:pt>
                <c:pt idx="45">
                  <c:v>40634</c:v>
                </c:pt>
                <c:pt idx="46">
                  <c:v>40725</c:v>
                </c:pt>
                <c:pt idx="47">
                  <c:v>40817</c:v>
                </c:pt>
                <c:pt idx="48">
                  <c:v>40909</c:v>
                </c:pt>
                <c:pt idx="49">
                  <c:v>41000</c:v>
                </c:pt>
                <c:pt idx="50">
                  <c:v>41091</c:v>
                </c:pt>
                <c:pt idx="51">
                  <c:v>41183</c:v>
                </c:pt>
                <c:pt idx="52">
                  <c:v>41275</c:v>
                </c:pt>
                <c:pt idx="53">
                  <c:v>41365</c:v>
                </c:pt>
                <c:pt idx="54">
                  <c:v>41456</c:v>
                </c:pt>
                <c:pt idx="55">
                  <c:v>41548</c:v>
                </c:pt>
                <c:pt idx="56">
                  <c:v>41640</c:v>
                </c:pt>
                <c:pt idx="57">
                  <c:v>41730</c:v>
                </c:pt>
                <c:pt idx="58">
                  <c:v>41821</c:v>
                </c:pt>
                <c:pt idx="59">
                  <c:v>41913</c:v>
                </c:pt>
                <c:pt idx="60">
                  <c:v>42005</c:v>
                </c:pt>
                <c:pt idx="61">
                  <c:v>42095</c:v>
                </c:pt>
                <c:pt idx="62">
                  <c:v>42186</c:v>
                </c:pt>
                <c:pt idx="63">
                  <c:v>42278</c:v>
                </c:pt>
                <c:pt idx="64">
                  <c:v>42370</c:v>
                </c:pt>
                <c:pt idx="65">
                  <c:v>42461</c:v>
                </c:pt>
                <c:pt idx="66">
                  <c:v>42552</c:v>
                </c:pt>
                <c:pt idx="67">
                  <c:v>42644</c:v>
                </c:pt>
                <c:pt idx="68">
                  <c:v>42736</c:v>
                </c:pt>
                <c:pt idx="69">
                  <c:v>42826</c:v>
                </c:pt>
                <c:pt idx="70">
                  <c:v>42917</c:v>
                </c:pt>
                <c:pt idx="71">
                  <c:v>43009</c:v>
                </c:pt>
                <c:pt idx="72">
                  <c:v>43101</c:v>
                </c:pt>
                <c:pt idx="73">
                  <c:v>43191</c:v>
                </c:pt>
                <c:pt idx="74">
                  <c:v>43282</c:v>
                </c:pt>
                <c:pt idx="75">
                  <c:v>43374</c:v>
                </c:pt>
                <c:pt idx="76">
                  <c:v>43466</c:v>
                </c:pt>
                <c:pt idx="77">
                  <c:v>43556</c:v>
                </c:pt>
                <c:pt idx="78">
                  <c:v>43647</c:v>
                </c:pt>
                <c:pt idx="79">
                  <c:v>43739</c:v>
                </c:pt>
                <c:pt idx="80">
                  <c:v>43831</c:v>
                </c:pt>
                <c:pt idx="81">
                  <c:v>43922</c:v>
                </c:pt>
                <c:pt idx="82">
                  <c:v>44013</c:v>
                </c:pt>
                <c:pt idx="83">
                  <c:v>44105</c:v>
                </c:pt>
              </c:numCache>
            </c:numRef>
          </c:cat>
          <c:val>
            <c:numRef>
              <c:f>Sheet1!$C$2:$C$92</c:f>
              <c:numCache>
                <c:formatCode>0.000</c:formatCode>
                <c:ptCount val="91"/>
                <c:pt idx="0">
                  <c:v>1.6282855979949018</c:v>
                </c:pt>
                <c:pt idx="1">
                  <c:v>1.6412894130626878</c:v>
                </c:pt>
                <c:pt idx="2">
                  <c:v>1.6327675828935968</c:v>
                </c:pt>
                <c:pt idx="3">
                  <c:v>1.6636781675680361</c:v>
                </c:pt>
                <c:pt idx="4">
                  <c:v>1.5805623364876826</c:v>
                </c:pt>
                <c:pt idx="5">
                  <c:v>1.6271143112777466</c:v>
                </c:pt>
                <c:pt idx="6">
                  <c:v>1.614717847234534</c:v>
                </c:pt>
                <c:pt idx="7">
                  <c:v>1.610626616539907</c:v>
                </c:pt>
                <c:pt idx="8">
                  <c:v>1.6268504217654745</c:v>
                </c:pt>
                <c:pt idx="9">
                  <c:v>1.5921244412379776</c:v>
                </c:pt>
                <c:pt idx="10">
                  <c:v>1.5738662456205523</c:v>
                </c:pt>
                <c:pt idx="11">
                  <c:v>1.5681733830286622</c:v>
                </c:pt>
                <c:pt idx="12">
                  <c:v>1.4930739191520959</c:v>
                </c:pt>
                <c:pt idx="13">
                  <c:v>1.425550508701328</c:v>
                </c:pt>
                <c:pt idx="14">
                  <c:v>1.4314915259693224</c:v>
                </c:pt>
                <c:pt idx="15">
                  <c:v>1.4339039480935636</c:v>
                </c:pt>
                <c:pt idx="16">
                  <c:v>1.4702619886624786</c:v>
                </c:pt>
                <c:pt idx="17">
                  <c:v>1.4988477806992737</c:v>
                </c:pt>
                <c:pt idx="18">
                  <c:v>1.4874525912731589</c:v>
                </c:pt>
                <c:pt idx="19">
                  <c:v>1.4387586498204812</c:v>
                </c:pt>
                <c:pt idx="20">
                  <c:v>1.4432131391557181</c:v>
                </c:pt>
                <c:pt idx="21">
                  <c:v>1.4743244664723749</c:v>
                </c:pt>
                <c:pt idx="22">
                  <c:v>1.4626461040891308</c:v>
                </c:pt>
                <c:pt idx="23">
                  <c:v>1.4707458895090719</c:v>
                </c:pt>
                <c:pt idx="24">
                  <c:v>1.4579633610617813</c:v>
                </c:pt>
                <c:pt idx="25">
                  <c:v>1.453247827885809</c:v>
                </c:pt>
                <c:pt idx="26">
                  <c:v>1.471034728339299</c:v>
                </c:pt>
                <c:pt idx="27">
                  <c:v>1.4856328996698025</c:v>
                </c:pt>
                <c:pt idx="28">
                  <c:v>1.4914755144984657</c:v>
                </c:pt>
                <c:pt idx="29">
                  <c:v>1.4733496656293446</c:v>
                </c:pt>
                <c:pt idx="30">
                  <c:v>1.4694833784384218</c:v>
                </c:pt>
                <c:pt idx="31">
                  <c:v>1.4116122873410384</c:v>
                </c:pt>
                <c:pt idx="32">
                  <c:v>1.3201722852864934</c:v>
                </c:pt>
                <c:pt idx="33">
                  <c:v>1.2612867002449417</c:v>
                </c:pt>
                <c:pt idx="34">
                  <c:v>1.2705014467868614</c:v>
                </c:pt>
                <c:pt idx="35">
                  <c:v>1.1895660523576055</c:v>
                </c:pt>
                <c:pt idx="36">
                  <c:v>1.098563113018292</c:v>
                </c:pt>
                <c:pt idx="37">
                  <c:v>1.1355996556572108</c:v>
                </c:pt>
                <c:pt idx="38">
                  <c:v>1.147317692236159</c:v>
                </c:pt>
                <c:pt idx="39">
                  <c:v>1.1050496801415539</c:v>
                </c:pt>
                <c:pt idx="40">
                  <c:v>1.1274507000291687</c:v>
                </c:pt>
                <c:pt idx="41">
                  <c:v>1.168896047023199</c:v>
                </c:pt>
                <c:pt idx="42">
                  <c:v>1.2070545168977243</c:v>
                </c:pt>
                <c:pt idx="43">
                  <c:v>1.163426086690762</c:v>
                </c:pt>
                <c:pt idx="44">
                  <c:v>1.1723181630806541</c:v>
                </c:pt>
                <c:pt idx="45">
                  <c:v>1.1318633468228638</c:v>
                </c:pt>
                <c:pt idx="46">
                  <c:v>1.1393302553626186</c:v>
                </c:pt>
                <c:pt idx="47">
                  <c:v>1.1665915014938451</c:v>
                </c:pt>
                <c:pt idx="48">
                  <c:v>1.1985150067048003</c:v>
                </c:pt>
                <c:pt idx="49">
                  <c:v>1.234514868028588</c:v>
                </c:pt>
                <c:pt idx="50">
                  <c:v>1.2632511661504204</c:v>
                </c:pt>
                <c:pt idx="51">
                  <c:v>1.2383161025729683</c:v>
                </c:pt>
                <c:pt idx="52">
                  <c:v>1.1739456197291727</c:v>
                </c:pt>
                <c:pt idx="53">
                  <c:v>1.1757652658228122</c:v>
                </c:pt>
                <c:pt idx="54">
                  <c:v>1.1711364884076418</c:v>
                </c:pt>
                <c:pt idx="55">
                  <c:v>1.1889316250169117</c:v>
                </c:pt>
                <c:pt idx="56">
                  <c:v>1.2079652717115361</c:v>
                </c:pt>
                <c:pt idx="57">
                  <c:v>1.2273034263809262</c:v>
                </c:pt>
                <c:pt idx="58">
                  <c:v>1.2594685639276939</c:v>
                </c:pt>
                <c:pt idx="59">
                  <c:v>1.2672610542217819</c:v>
                </c:pt>
                <c:pt idx="60">
                  <c:v>1.3449910043712223</c:v>
                </c:pt>
                <c:pt idx="61">
                  <c:v>1.3869611441763223</c:v>
                </c:pt>
                <c:pt idx="62">
                  <c:v>1.3945561269148723</c:v>
                </c:pt>
                <c:pt idx="63">
                  <c:v>1.3866220453456379</c:v>
                </c:pt>
                <c:pt idx="64">
                  <c:v>1.2985701438995494</c:v>
                </c:pt>
                <c:pt idx="65">
                  <c:v>1.2701168543984973</c:v>
                </c:pt>
                <c:pt idx="66">
                  <c:v>1.1843877787836383</c:v>
                </c:pt>
                <c:pt idx="67">
                  <c:v>1.1565381108916324</c:v>
                </c:pt>
                <c:pt idx="68">
                  <c:v>1.1345203360345608</c:v>
                </c:pt>
                <c:pt idx="69">
                  <c:v>1.1253338307697109</c:v>
                </c:pt>
                <c:pt idx="70">
                  <c:v>1.1178094740619939</c:v>
                </c:pt>
                <c:pt idx="71">
                  <c:v>1.1249606855673477</c:v>
                </c:pt>
                <c:pt idx="72">
                  <c:v>1.1342619369789273</c:v>
                </c:pt>
                <c:pt idx="73">
                  <c:v>1.1473334283293135</c:v>
                </c:pt>
                <c:pt idx="74">
                  <c:v>1.1619999999999997</c:v>
                </c:pt>
                <c:pt idx="75">
                  <c:v>1.175</c:v>
                </c:pt>
                <c:pt idx="76" formatCode="General">
                  <c:v>1.1850000000000001</c:v>
                </c:pt>
                <c:pt idx="77" formatCode="General">
                  <c:v>1.1950000000000001</c:v>
                </c:pt>
                <c:pt idx="78" formatCode="General">
                  <c:v>1.204</c:v>
                </c:pt>
                <c:pt idx="79" formatCode="General">
                  <c:v>1.208</c:v>
                </c:pt>
                <c:pt idx="80" formatCode="General">
                  <c:v>1.212</c:v>
                </c:pt>
                <c:pt idx="81" formatCode="General">
                  <c:v>1.2169999999999999</c:v>
                </c:pt>
                <c:pt idx="82" formatCode="General">
                  <c:v>1.2209999999999999</c:v>
                </c:pt>
                <c:pt idx="83" formatCode="General">
                  <c:v>1.2229999999999999</c:v>
                </c:pt>
              </c:numCache>
            </c:numRef>
          </c:val>
          <c:smooth val="0"/>
        </c:ser>
        <c:dLbls>
          <c:showLegendKey val="0"/>
          <c:showVal val="0"/>
          <c:showCatName val="0"/>
          <c:showSerName val="0"/>
          <c:showPercent val="0"/>
          <c:showBubbleSize val="0"/>
        </c:dLbls>
        <c:smooth val="0"/>
        <c:axId val="412860352"/>
        <c:axId val="412860912"/>
      </c:lineChart>
      <c:dateAx>
        <c:axId val="412860352"/>
        <c:scaling>
          <c:orientation val="minMax"/>
        </c:scaling>
        <c:delete val="0"/>
        <c:axPos val="b"/>
        <c:numFmt formatCode="yyyy" sourceLinked="0"/>
        <c:majorTickMark val="out"/>
        <c:minorTickMark val="out"/>
        <c:tickLblPos val="nextTo"/>
        <c:spPr>
          <a:ln w="3177">
            <a:solidFill>
              <a:schemeClr val="tx1"/>
            </a:solidFill>
            <a:prstDash val="solid"/>
          </a:ln>
        </c:spPr>
        <c:txPr>
          <a:bodyPr rot="0" vert="horz"/>
          <a:lstStyle/>
          <a:p>
            <a:pPr>
              <a:defRPr/>
            </a:pPr>
            <a:endParaRPr lang="en-US"/>
          </a:p>
        </c:txPr>
        <c:crossAx val="412860912"/>
        <c:crosses val="autoZero"/>
        <c:auto val="0"/>
        <c:lblOffset val="100"/>
        <c:baseTimeUnit val="months"/>
        <c:majorUnit val="2"/>
        <c:majorTimeUnit val="years"/>
        <c:minorUnit val="1"/>
        <c:minorTimeUnit val="years"/>
      </c:dateAx>
      <c:valAx>
        <c:axId val="412860912"/>
        <c:scaling>
          <c:orientation val="minMax"/>
          <c:min val="1"/>
        </c:scaling>
        <c:delete val="0"/>
        <c:axPos val="l"/>
        <c:majorGridlines>
          <c:spPr>
            <a:ln w="3177">
              <a:solidFill>
                <a:schemeClr val="tx1"/>
              </a:solidFill>
              <a:prstDash val="solid"/>
            </a:ln>
          </c:spPr>
        </c:majorGridlines>
        <c:title>
          <c:tx>
            <c:rich>
              <a:bodyPr rot="-5400000" vert="horz"/>
              <a:lstStyle/>
              <a:p>
                <a:pPr>
                  <a:defRPr b="1"/>
                </a:pPr>
                <a:r>
                  <a:rPr lang="en-US" b="1" dirty="0"/>
                  <a:t>Average exchange rate per GBP</a:t>
                </a:r>
              </a:p>
            </c:rich>
          </c:tx>
          <c:layout>
            <c:manualLayout>
              <c:xMode val="edge"/>
              <c:yMode val="edge"/>
              <c:x val="5.2642081677252159E-3"/>
              <c:y val="4.4642734228027024E-2"/>
            </c:manualLayout>
          </c:layout>
          <c:overlay val="0"/>
        </c:title>
        <c:numFmt formatCode="0.0" sourceLinked="0"/>
        <c:majorTickMark val="out"/>
        <c:minorTickMark val="none"/>
        <c:tickLblPos val="low"/>
        <c:spPr>
          <a:ln w="3177">
            <a:solidFill>
              <a:schemeClr val="tx1"/>
            </a:solidFill>
            <a:prstDash val="solid"/>
          </a:ln>
        </c:spPr>
        <c:txPr>
          <a:bodyPr rot="0" vert="horz"/>
          <a:lstStyle/>
          <a:p>
            <a:pPr>
              <a:defRPr/>
            </a:pPr>
            <a:endParaRPr lang="en-US"/>
          </a:p>
        </c:txPr>
        <c:crossAx val="412860352"/>
        <c:crossesAt val="42552"/>
        <c:crossBetween val="between"/>
      </c:valAx>
      <c:spPr>
        <a:solidFill>
          <a:srgbClr val="FFFFFF"/>
        </a:solidFill>
        <a:ln w="25418">
          <a:noFill/>
          <a:prstDash val="solid"/>
        </a:ln>
      </c:spPr>
    </c:plotArea>
    <c:legend>
      <c:legendPos val="b"/>
      <c:layout>
        <c:manualLayout>
          <c:xMode val="edge"/>
          <c:yMode val="edge"/>
          <c:x val="0.25880083527778253"/>
          <c:y val="0.90548939906212156"/>
          <c:w val="0.47936581370076975"/>
          <c:h val="8.0717488789237762E-2"/>
        </c:manualLayout>
      </c:layout>
      <c:overlay val="0"/>
      <c:spPr>
        <a:noFill/>
        <a:ln w="25418">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94108187173172"/>
          <c:y val="9.576773708606505E-2"/>
          <c:w val="0.81749451816741481"/>
          <c:h val="0.71088915104188721"/>
        </c:manualLayout>
      </c:layout>
      <c:barChart>
        <c:barDir val="col"/>
        <c:grouping val="clustered"/>
        <c:varyColors val="0"/>
        <c:ser>
          <c:idx val="0"/>
          <c:order val="0"/>
          <c:tx>
            <c:strRef>
              <c:f>Sheet1!$A$2</c:f>
              <c:strCache>
                <c:ptCount val="1"/>
              </c:strCache>
            </c:strRef>
          </c:tx>
          <c:spPr>
            <a:solidFill>
              <a:srgbClr val="0066B3"/>
            </a:solidFill>
            <a:ln w="12446">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-65.819095000000004</c:v>
                </c:pt>
                <c:pt idx="1">
                  <c:v>-45.743637499999998</c:v>
                </c:pt>
                <c:pt idx="2">
                  <c:v>-96.36081750000001</c:v>
                </c:pt>
                <c:pt idx="3">
                  <c:v>-119.54885</c:v>
                </c:pt>
                <c:pt idx="4">
                  <c:v>-139.93377499999997</c:v>
                </c:pt>
                <c:pt idx="5">
                  <c:v>-153.27444999999997</c:v>
                </c:pt>
                <c:pt idx="6">
                  <c:v>-146.55280000000002</c:v>
                </c:pt>
                <c:pt idx="7">
                  <c:v>-88.470847499999991</c:v>
                </c:pt>
                <c:pt idx="8">
                  <c:v>-78.811625000000021</c:v>
                </c:pt>
                <c:pt idx="9">
                  <c:v>-84.87261749999999</c:v>
                </c:pt>
                <c:pt idx="10">
                  <c:v>-92.406279999999995</c:v>
                </c:pt>
              </c:numCache>
            </c:numRef>
          </c:val>
        </c:ser>
        <c:dLbls>
          <c:showLegendKey val="0"/>
          <c:showVal val="0"/>
          <c:showCatName val="0"/>
          <c:showSerName val="0"/>
          <c:showPercent val="0"/>
          <c:showBubbleSize val="0"/>
        </c:dLbls>
        <c:gapWidth val="80"/>
        <c:axId val="337896416"/>
        <c:axId val="337894176"/>
      </c:barChart>
      <c:dateAx>
        <c:axId val="337896416"/>
        <c:scaling>
          <c:orientation val="minMax"/>
        </c:scaling>
        <c:delete val="0"/>
        <c:axPos val="b"/>
        <c:numFmt formatCode="yyyy" sourceLinked="0"/>
        <c:majorTickMark val="out"/>
        <c:minorTickMark val="out"/>
        <c:tickLblPos val="low"/>
        <c:spPr>
          <a:ln w="3112">
            <a:solidFill>
              <a:schemeClr val="tx1"/>
            </a:solidFill>
            <a:prstDash val="solid"/>
          </a:ln>
        </c:spPr>
        <c:txPr>
          <a:bodyPr rot="0" vert="horz"/>
          <a:lstStyle/>
          <a:p>
            <a:pPr>
              <a:defRPr/>
            </a:pPr>
            <a:endParaRPr lang="en-US"/>
          </a:p>
        </c:txPr>
        <c:crossAx val="337894176"/>
        <c:crosses val="autoZero"/>
        <c:auto val="1"/>
        <c:lblOffset val="100"/>
        <c:baseTimeUnit val="years"/>
        <c:majorUnit val="2"/>
        <c:majorTimeUnit val="years"/>
        <c:minorUnit val="1"/>
        <c:minorTimeUnit val="years"/>
      </c:dateAx>
      <c:valAx>
        <c:axId val="337894176"/>
        <c:scaling>
          <c:orientation val="minMax"/>
          <c:max val="0"/>
          <c:min val="-160"/>
        </c:scaling>
        <c:delete val="0"/>
        <c:axPos val="l"/>
        <c:majorGridlines>
          <c:spPr>
            <a:ln w="3112">
              <a:solidFill>
                <a:schemeClr val="tx1"/>
              </a:solidFill>
              <a:prstDash val="solid"/>
            </a:ln>
          </c:spPr>
        </c:majorGridlines>
        <c:numFmt formatCode="#,##0" sourceLinked="0"/>
        <c:majorTickMark val="out"/>
        <c:minorTickMark val="none"/>
        <c:tickLblPos val="low"/>
        <c:spPr>
          <a:ln w="3112">
            <a:solidFill>
              <a:schemeClr val="tx1"/>
            </a:solidFill>
            <a:prstDash val="solid"/>
          </a:ln>
        </c:spPr>
        <c:txPr>
          <a:bodyPr rot="0" vert="horz"/>
          <a:lstStyle/>
          <a:p>
            <a:pPr>
              <a:defRPr/>
            </a:pPr>
            <a:endParaRPr lang="en-US"/>
          </a:p>
        </c:txPr>
        <c:crossAx val="337896416"/>
        <c:crossesAt val="42370"/>
        <c:crossBetween val="between"/>
        <c:majorUnit val="40"/>
      </c:valAx>
      <c:spPr>
        <a:solidFill>
          <a:schemeClr val="bg1"/>
        </a:solidFill>
        <a:ln w="2489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6007267941819"/>
          <c:y val="5.5617905623541034E-2"/>
          <c:w val="0.82731454677909688"/>
          <c:h val="0.76751604253774552"/>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0.000</c:formatCode>
                <c:ptCount val="11"/>
                <c:pt idx="0">
                  <c:v>0.64717925000000032</c:v>
                </c:pt>
                <c:pt idx="1">
                  <c:v>0.6239302059166667</c:v>
                </c:pt>
                <c:pt idx="2">
                  <c:v>0.63090857183333349</c:v>
                </c:pt>
                <c:pt idx="3">
                  <c:v>0.63972981691666675</c:v>
                </c:pt>
                <c:pt idx="4">
                  <c:v>0.6074491605000002</c:v>
                </c:pt>
                <c:pt idx="5">
                  <c:v>0.65424890866666674</c:v>
                </c:pt>
                <c:pt idx="6">
                  <c:v>0.82000000000000006</c:v>
                </c:pt>
                <c:pt idx="7">
                  <c:v>0.84500000000000008</c:v>
                </c:pt>
                <c:pt idx="8">
                  <c:v>0.77500000000000013</c:v>
                </c:pt>
                <c:pt idx="9">
                  <c:v>0.71000000000000008</c:v>
                </c:pt>
                <c:pt idx="10">
                  <c:v>0.67000000000000015</c:v>
                </c:pt>
              </c:numCache>
            </c:numRef>
          </c:val>
          <c:smooth val="0"/>
        </c:ser>
        <c:dLbls>
          <c:showLegendKey val="0"/>
          <c:showVal val="0"/>
          <c:showCatName val="0"/>
          <c:showSerName val="0"/>
          <c:showPercent val="0"/>
          <c:showBubbleSize val="0"/>
        </c:dLbls>
        <c:smooth val="0"/>
        <c:axId val="412862592"/>
        <c:axId val="412863152"/>
      </c:lineChart>
      <c:dateAx>
        <c:axId val="412862592"/>
        <c:scaling>
          <c:orientation val="minMax"/>
        </c:scaling>
        <c:delete val="0"/>
        <c:axPos val="b"/>
        <c:numFmt formatCode="yyyy" sourceLinked="0"/>
        <c:majorTickMark val="out"/>
        <c:minorTickMark val="out"/>
        <c:tickLblPos val="low"/>
        <c:spPr>
          <a:ln w="3166">
            <a:solidFill>
              <a:schemeClr val="tx1"/>
            </a:solidFill>
            <a:prstDash val="solid"/>
          </a:ln>
        </c:spPr>
        <c:txPr>
          <a:bodyPr rot="0" vert="horz"/>
          <a:lstStyle/>
          <a:p>
            <a:pPr>
              <a:defRPr/>
            </a:pPr>
            <a:endParaRPr lang="en-US"/>
          </a:p>
        </c:txPr>
        <c:crossAx val="412863152"/>
        <c:crosses val="autoZero"/>
        <c:auto val="1"/>
        <c:lblOffset val="100"/>
        <c:baseTimeUnit val="years"/>
        <c:majorUnit val="2"/>
        <c:majorTimeUnit val="years"/>
        <c:minorUnit val="1"/>
        <c:minorTimeUnit val="years"/>
      </c:dateAx>
      <c:valAx>
        <c:axId val="412863152"/>
        <c:scaling>
          <c:orientation val="minMax"/>
          <c:min val="0.5"/>
        </c:scaling>
        <c:delete val="0"/>
        <c:axPos val="l"/>
        <c:majorGridlines>
          <c:spPr>
            <a:ln w="3166">
              <a:solidFill>
                <a:schemeClr val="tx1"/>
              </a:solidFill>
              <a:prstDash val="solid"/>
            </a:ln>
          </c:spPr>
        </c:majorGridlines>
        <c:numFmt formatCode="0.00" sourceLinked="0"/>
        <c:majorTickMark val="out"/>
        <c:minorTickMark val="none"/>
        <c:tickLblPos val="low"/>
        <c:spPr>
          <a:ln w="3166">
            <a:solidFill>
              <a:schemeClr val="tx1"/>
            </a:solidFill>
            <a:prstDash val="solid"/>
          </a:ln>
        </c:spPr>
        <c:txPr>
          <a:bodyPr rot="0" vert="horz"/>
          <a:lstStyle/>
          <a:p>
            <a:pPr>
              <a:defRPr/>
            </a:pPr>
            <a:endParaRPr lang="en-US"/>
          </a:p>
        </c:txPr>
        <c:crossAx val="412862592"/>
        <c:crossesAt val="42370"/>
        <c:crossBetween val="midCat"/>
      </c:valAx>
      <c:spPr>
        <a:solidFill>
          <a:schemeClr val="bg1"/>
        </a:solidFill>
        <a:ln w="25326">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2383896179238"/>
          <c:y val="5.6325502617109606E-2"/>
          <c:w val="0.81811468237888574"/>
          <c:h val="0.71527953917070064"/>
        </c:manualLayout>
      </c:layout>
      <c:barChart>
        <c:barDir val="col"/>
        <c:grouping val="clustered"/>
        <c:varyColors val="0"/>
        <c:ser>
          <c:idx val="0"/>
          <c:order val="0"/>
          <c:tx>
            <c:strRef>
              <c:f>Sheet1!$A$2</c:f>
              <c:strCache>
                <c:ptCount val="1"/>
              </c:strCache>
            </c:strRef>
          </c:tx>
          <c:spPr>
            <a:solidFill>
              <a:srgbClr val="96BC33"/>
            </a:solidFill>
            <a:ln w="12632">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1.9151004277952135</c:v>
                </c:pt>
                <c:pt idx="1">
                  <c:v>1.5091229397772743</c:v>
                </c:pt>
                <c:pt idx="2">
                  <c:v>1.313018601393634</c:v>
                </c:pt>
                <c:pt idx="3">
                  <c:v>1.9110784080536902</c:v>
                </c:pt>
                <c:pt idx="4">
                  <c:v>3.070483793918366</c:v>
                </c:pt>
                <c:pt idx="5">
                  <c:v>2.2452615093565114</c:v>
                </c:pt>
                <c:pt idx="6">
                  <c:v>1.6</c:v>
                </c:pt>
                <c:pt idx="7">
                  <c:v>0.2</c:v>
                </c:pt>
                <c:pt idx="8">
                  <c:v>1.3</c:v>
                </c:pt>
                <c:pt idx="9">
                  <c:v>1.6918940668763096</c:v>
                </c:pt>
                <c:pt idx="10">
                  <c:v>2.0516836722217486</c:v>
                </c:pt>
              </c:numCache>
            </c:numRef>
          </c:val>
        </c:ser>
        <c:dLbls>
          <c:showLegendKey val="0"/>
          <c:showVal val="0"/>
          <c:showCatName val="0"/>
          <c:showSerName val="0"/>
          <c:showPercent val="0"/>
          <c:showBubbleSize val="0"/>
        </c:dLbls>
        <c:gapWidth val="80"/>
        <c:axId val="412199440"/>
        <c:axId val="412200000"/>
      </c:barChart>
      <c:dateAx>
        <c:axId val="412199440"/>
        <c:scaling>
          <c:orientation val="minMax"/>
        </c:scaling>
        <c:delete val="0"/>
        <c:axPos val="b"/>
        <c:numFmt formatCode="yyyy" sourceLinked="0"/>
        <c:majorTickMark val="out"/>
        <c:minorTickMark val="out"/>
        <c:tickLblPos val="low"/>
        <c:spPr>
          <a:ln w="3158">
            <a:solidFill>
              <a:schemeClr val="tx1"/>
            </a:solidFill>
            <a:prstDash val="solid"/>
          </a:ln>
        </c:spPr>
        <c:txPr>
          <a:bodyPr rot="0" vert="horz"/>
          <a:lstStyle/>
          <a:p>
            <a:pPr>
              <a:defRPr/>
            </a:pPr>
            <a:endParaRPr lang="en-US"/>
          </a:p>
        </c:txPr>
        <c:crossAx val="412200000"/>
        <c:crosses val="autoZero"/>
        <c:auto val="1"/>
        <c:lblOffset val="100"/>
        <c:baseTimeUnit val="years"/>
        <c:majorUnit val="2"/>
        <c:majorTimeUnit val="years"/>
        <c:minorUnit val="1"/>
        <c:minorTimeUnit val="years"/>
      </c:dateAx>
      <c:valAx>
        <c:axId val="412200000"/>
        <c:scaling>
          <c:orientation val="minMax"/>
        </c:scaling>
        <c:delete val="0"/>
        <c:axPos val="l"/>
        <c:majorGridlines>
          <c:spPr>
            <a:ln w="3158">
              <a:solidFill>
                <a:schemeClr val="tx1"/>
              </a:solidFill>
              <a:prstDash val="solid"/>
            </a:ln>
          </c:spPr>
        </c:majorGridlines>
        <c:numFmt formatCode="0" sourceLinked="0"/>
        <c:majorTickMark val="out"/>
        <c:minorTickMark val="none"/>
        <c:tickLblPos val="low"/>
        <c:spPr>
          <a:ln w="3158">
            <a:solidFill>
              <a:schemeClr val="tx1"/>
            </a:solidFill>
            <a:prstDash val="solid"/>
          </a:ln>
        </c:spPr>
        <c:txPr>
          <a:bodyPr rot="0" vert="horz"/>
          <a:lstStyle/>
          <a:p>
            <a:pPr>
              <a:defRPr/>
            </a:pPr>
            <a:endParaRPr lang="en-US"/>
          </a:p>
        </c:txPr>
        <c:crossAx val="412199440"/>
        <c:crossesAt val="42370"/>
        <c:crossBetween val="between"/>
        <c:majorUnit val="1"/>
      </c:valAx>
      <c:spPr>
        <a:solidFill>
          <a:schemeClr val="bg1"/>
        </a:solidFill>
        <a:ln w="2526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9973580146731"/>
          <c:y val="6.106846019247595E-2"/>
          <c:w val="0.80606565116588336"/>
          <c:h val="0.74762357830271264"/>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3.2959637572917542</c:v>
                </c:pt>
                <c:pt idx="1">
                  <c:v>4.4584705485753986</c:v>
                </c:pt>
                <c:pt idx="2">
                  <c:v>2.8230724650109007</c:v>
                </c:pt>
                <c:pt idx="3">
                  <c:v>2.5625538108085206</c:v>
                </c:pt>
                <c:pt idx="4">
                  <c:v>1.4623647408286364</c:v>
                </c:pt>
                <c:pt idx="5">
                  <c:v>4.32686392480175E-2</c:v>
                </c:pt>
                <c:pt idx="6">
                  <c:v>0.81175862239317753</c:v>
                </c:pt>
                <c:pt idx="7">
                  <c:v>2.846967755913643</c:v>
                </c:pt>
                <c:pt idx="8">
                  <c:v>2.7997346285649769</c:v>
                </c:pt>
                <c:pt idx="9">
                  <c:v>2.4882359439377888</c:v>
                </c:pt>
                <c:pt idx="10">
                  <c:v>2.0131990392044274</c:v>
                </c:pt>
              </c:numCache>
            </c:numRef>
          </c:val>
          <c:smooth val="0"/>
        </c:ser>
        <c:dLbls>
          <c:showLegendKey val="0"/>
          <c:showVal val="0"/>
          <c:showCatName val="0"/>
          <c:showSerName val="0"/>
          <c:showPercent val="0"/>
          <c:showBubbleSize val="0"/>
        </c:dLbls>
        <c:smooth val="0"/>
        <c:axId val="412202240"/>
        <c:axId val="412202800"/>
      </c:lineChart>
      <c:dateAx>
        <c:axId val="412202240"/>
        <c:scaling>
          <c:orientation val="minMax"/>
        </c:scaling>
        <c:delete val="0"/>
        <c:axPos val="b"/>
        <c:numFmt formatCode="yyyy" sourceLinked="0"/>
        <c:majorTickMark val="out"/>
        <c:minorTickMark val="out"/>
        <c:tickLblPos val="low"/>
        <c:spPr>
          <a:ln w="3060">
            <a:solidFill>
              <a:schemeClr val="tx1"/>
            </a:solidFill>
            <a:prstDash val="solid"/>
          </a:ln>
        </c:spPr>
        <c:txPr>
          <a:bodyPr rot="0" vert="horz"/>
          <a:lstStyle/>
          <a:p>
            <a:pPr>
              <a:defRPr/>
            </a:pPr>
            <a:endParaRPr lang="en-US"/>
          </a:p>
        </c:txPr>
        <c:crossAx val="412202800"/>
        <c:crosses val="autoZero"/>
        <c:auto val="1"/>
        <c:lblOffset val="100"/>
        <c:baseTimeUnit val="years"/>
        <c:majorUnit val="2"/>
        <c:majorTimeUnit val="years"/>
        <c:minorUnit val="1"/>
        <c:minorTimeUnit val="years"/>
      </c:dateAx>
      <c:valAx>
        <c:axId val="412202800"/>
        <c:scaling>
          <c:orientation val="minMax"/>
        </c:scaling>
        <c:delete val="0"/>
        <c:axPos val="l"/>
        <c:majorGridlines>
          <c:spPr>
            <a:ln w="3060">
              <a:solidFill>
                <a:schemeClr val="tx1"/>
              </a:solidFill>
              <a:prstDash val="solid"/>
            </a:ln>
          </c:spPr>
        </c:majorGridlines>
        <c:numFmt formatCode="0" sourceLinked="0"/>
        <c:majorTickMark val="out"/>
        <c:minorTickMark val="none"/>
        <c:tickLblPos val="low"/>
        <c:spPr>
          <a:ln w="3060">
            <a:solidFill>
              <a:schemeClr val="tx1"/>
            </a:solidFill>
            <a:prstDash val="solid"/>
          </a:ln>
        </c:spPr>
        <c:txPr>
          <a:bodyPr rot="0" vert="horz"/>
          <a:lstStyle/>
          <a:p>
            <a:pPr>
              <a:defRPr/>
            </a:pPr>
            <a:endParaRPr lang="en-US"/>
          </a:p>
        </c:txPr>
        <c:crossAx val="412202240"/>
        <c:crossesAt val="42370"/>
        <c:crossBetween val="midCat"/>
      </c:valAx>
      <c:spPr>
        <a:solidFill>
          <a:schemeClr val="bg1"/>
        </a:solidFill>
        <a:ln w="24479">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96757444081883E-2"/>
          <c:y val="3.5563379101556235E-2"/>
          <c:w val="0.87470771007629955"/>
          <c:h val="0.69721253005458261"/>
        </c:manualLayout>
      </c:layout>
      <c:barChart>
        <c:barDir val="col"/>
        <c:grouping val="clustered"/>
        <c:varyColors val="0"/>
        <c:ser>
          <c:idx val="0"/>
          <c:order val="0"/>
          <c:tx>
            <c:strRef>
              <c:f>Sheet1!$B$1</c:f>
              <c:strCache>
                <c:ptCount val="1"/>
                <c:pt idx="0">
                  <c:v>2015</c:v>
                </c:pt>
              </c:strCache>
            </c:strRef>
          </c:tx>
          <c:spPr>
            <a:solidFill>
              <a:srgbClr val="103C68"/>
            </a:solidFill>
            <a:ln>
              <a:noFill/>
            </a:ln>
          </c:spPr>
          <c:invertIfNegative val="0"/>
          <c:cat>
            <c:strRef>
              <c:f>Sheet1!$A$2:$A$7</c:f>
              <c:strCache>
                <c:ptCount val="6"/>
                <c:pt idx="0">
                  <c:v>Russia</c:v>
                </c:pt>
                <c:pt idx="1">
                  <c:v>Turkey</c:v>
                </c:pt>
                <c:pt idx="2">
                  <c:v>Poland</c:v>
                </c:pt>
                <c:pt idx="3">
                  <c:v>Czech Republic</c:v>
                </c:pt>
                <c:pt idx="4">
                  <c:v>Romania</c:v>
                </c:pt>
                <c:pt idx="5">
                  <c:v>Hungary</c:v>
                </c:pt>
              </c:strCache>
            </c:strRef>
          </c:cat>
          <c:val>
            <c:numRef>
              <c:f>Sheet1!$B$2:$B$7</c:f>
              <c:numCache>
                <c:formatCode>0.0</c:formatCode>
                <c:ptCount val="6"/>
                <c:pt idx="0">
                  <c:v>-3.7084351961686579</c:v>
                </c:pt>
                <c:pt idx="1">
                  <c:v>3.9374914496401514</c:v>
                </c:pt>
                <c:pt idx="2">
                  <c:v>3.6263794448115232</c:v>
                </c:pt>
                <c:pt idx="3">
                  <c:v>4.6133476312335331</c:v>
                </c:pt>
                <c:pt idx="4">
                  <c:v>3.8000000000000034</c:v>
                </c:pt>
                <c:pt idx="5">
                  <c:v>2.8503479687997486</c:v>
                </c:pt>
              </c:numCache>
            </c:numRef>
          </c:val>
        </c:ser>
        <c:ser>
          <c:idx val="1"/>
          <c:order val="1"/>
          <c:tx>
            <c:strRef>
              <c:f>Sheet1!$C$1</c:f>
              <c:strCache>
                <c:ptCount val="1"/>
                <c:pt idx="0">
                  <c:v>2016</c:v>
                </c:pt>
              </c:strCache>
            </c:strRef>
          </c:tx>
          <c:spPr>
            <a:solidFill>
              <a:srgbClr val="96BC33"/>
            </a:solidFill>
            <a:ln>
              <a:noFill/>
            </a:ln>
          </c:spPr>
          <c:invertIfNegative val="0"/>
          <c:cat>
            <c:strRef>
              <c:f>Sheet1!$A$2:$A$7</c:f>
              <c:strCache>
                <c:ptCount val="6"/>
                <c:pt idx="0">
                  <c:v>Russia</c:v>
                </c:pt>
                <c:pt idx="1">
                  <c:v>Turkey</c:v>
                </c:pt>
                <c:pt idx="2">
                  <c:v>Poland</c:v>
                </c:pt>
                <c:pt idx="3">
                  <c:v>Czech Republic</c:v>
                </c:pt>
                <c:pt idx="4">
                  <c:v>Romania</c:v>
                </c:pt>
                <c:pt idx="5">
                  <c:v>Hungary</c:v>
                </c:pt>
              </c:strCache>
            </c:strRef>
          </c:cat>
          <c:val>
            <c:numRef>
              <c:f>Sheet1!$C$2:$C$7</c:f>
              <c:numCache>
                <c:formatCode>0.0</c:formatCode>
                <c:ptCount val="6"/>
                <c:pt idx="0">
                  <c:v>-1.4267466075756128</c:v>
                </c:pt>
                <c:pt idx="1">
                  <c:v>2.5664410978014862</c:v>
                </c:pt>
                <c:pt idx="2">
                  <c:v>3.3562962343424148</c:v>
                </c:pt>
                <c:pt idx="3">
                  <c:v>2.521671337772347</c:v>
                </c:pt>
                <c:pt idx="4">
                  <c:v>3.7932831721092519</c:v>
                </c:pt>
                <c:pt idx="5">
                  <c:v>1.8477549553323367</c:v>
                </c:pt>
              </c:numCache>
            </c:numRef>
          </c:val>
        </c:ser>
        <c:ser>
          <c:idx val="2"/>
          <c:order val="2"/>
          <c:tx>
            <c:strRef>
              <c:f>Sheet1!$D$1</c:f>
              <c:strCache>
                <c:ptCount val="1"/>
                <c:pt idx="0">
                  <c:v>2017</c:v>
                </c:pt>
              </c:strCache>
            </c:strRef>
          </c:tx>
          <c:spPr>
            <a:solidFill>
              <a:srgbClr val="FDBA4D"/>
            </a:solidFill>
            <a:ln>
              <a:noFill/>
            </a:ln>
          </c:spPr>
          <c:invertIfNegative val="0"/>
          <c:cat>
            <c:strRef>
              <c:f>Sheet1!$A$2:$A$7</c:f>
              <c:strCache>
                <c:ptCount val="6"/>
                <c:pt idx="0">
                  <c:v>Russia</c:v>
                </c:pt>
                <c:pt idx="1">
                  <c:v>Turkey</c:v>
                </c:pt>
                <c:pt idx="2">
                  <c:v>Poland</c:v>
                </c:pt>
                <c:pt idx="3">
                  <c:v>Czech Republic</c:v>
                </c:pt>
                <c:pt idx="4">
                  <c:v>Romania</c:v>
                </c:pt>
                <c:pt idx="5">
                  <c:v>Hungary</c:v>
                </c:pt>
              </c:strCache>
            </c:strRef>
          </c:cat>
          <c:val>
            <c:numRef>
              <c:f>Sheet1!$D$2:$D$7</c:f>
              <c:numCache>
                <c:formatCode>0.0</c:formatCode>
                <c:ptCount val="6"/>
                <c:pt idx="0">
                  <c:v>0.5796229407455834</c:v>
                </c:pt>
                <c:pt idx="1">
                  <c:v>2.4315395912618554</c:v>
                </c:pt>
                <c:pt idx="2">
                  <c:v>3.2717826094216917</c:v>
                </c:pt>
                <c:pt idx="3">
                  <c:v>2.6975081543006092</c:v>
                </c:pt>
                <c:pt idx="4">
                  <c:v>3.2781657427751081</c:v>
                </c:pt>
                <c:pt idx="5">
                  <c:v>2.6072348009731576</c:v>
                </c:pt>
              </c:numCache>
            </c:numRef>
          </c:val>
        </c:ser>
        <c:ser>
          <c:idx val="3"/>
          <c:order val="3"/>
          <c:tx>
            <c:strRef>
              <c:f>Sheet1!$E$1</c:f>
              <c:strCache>
                <c:ptCount val="1"/>
                <c:pt idx="0">
                  <c:v>2018</c:v>
                </c:pt>
              </c:strCache>
            </c:strRef>
          </c:tx>
          <c:spPr>
            <a:solidFill>
              <a:srgbClr val="00A9CB"/>
            </a:solidFill>
            <a:ln>
              <a:noFill/>
            </a:ln>
          </c:spPr>
          <c:invertIfNegative val="0"/>
          <c:cat>
            <c:strRef>
              <c:f>Sheet1!$A$2:$A$7</c:f>
              <c:strCache>
                <c:ptCount val="6"/>
                <c:pt idx="0">
                  <c:v>Russia</c:v>
                </c:pt>
                <c:pt idx="1">
                  <c:v>Turkey</c:v>
                </c:pt>
                <c:pt idx="2">
                  <c:v>Poland</c:v>
                </c:pt>
                <c:pt idx="3">
                  <c:v>Czech Republic</c:v>
                </c:pt>
                <c:pt idx="4">
                  <c:v>Romania</c:v>
                </c:pt>
                <c:pt idx="5">
                  <c:v>Hungary</c:v>
                </c:pt>
              </c:strCache>
            </c:strRef>
          </c:cat>
          <c:val>
            <c:numRef>
              <c:f>Sheet1!$E$2:$E$7</c:f>
              <c:numCache>
                <c:formatCode>0.0</c:formatCode>
                <c:ptCount val="6"/>
                <c:pt idx="0">
                  <c:v>1.664479075278247</c:v>
                </c:pt>
                <c:pt idx="1">
                  <c:v>2.9792221920043267</c:v>
                </c:pt>
                <c:pt idx="2">
                  <c:v>3.1771536588799614</c:v>
                </c:pt>
                <c:pt idx="3">
                  <c:v>2.5628667398670313</c:v>
                </c:pt>
                <c:pt idx="4">
                  <c:v>3.5774054955208348</c:v>
                </c:pt>
                <c:pt idx="5">
                  <c:v>3.0006215282175184</c:v>
                </c:pt>
              </c:numCache>
            </c:numRef>
          </c:val>
        </c:ser>
        <c:ser>
          <c:idx val="4"/>
          <c:order val="4"/>
          <c:tx>
            <c:strRef>
              <c:f>Sheet1!$F$1</c:f>
              <c:strCache>
                <c:ptCount val="1"/>
                <c:pt idx="0">
                  <c:v>2019–23</c:v>
                </c:pt>
              </c:strCache>
            </c:strRef>
          </c:tx>
          <c:spPr>
            <a:solidFill>
              <a:srgbClr val="F04E23"/>
            </a:solidFill>
            <a:ln>
              <a:noFill/>
            </a:ln>
          </c:spPr>
          <c:invertIfNegative val="0"/>
          <c:cat>
            <c:strRef>
              <c:f>Sheet1!$A$2:$A$7</c:f>
              <c:strCache>
                <c:ptCount val="6"/>
                <c:pt idx="0">
                  <c:v>Russia</c:v>
                </c:pt>
                <c:pt idx="1">
                  <c:v>Turkey</c:v>
                </c:pt>
                <c:pt idx="2">
                  <c:v>Poland</c:v>
                </c:pt>
                <c:pt idx="3">
                  <c:v>Czech Republic</c:v>
                </c:pt>
                <c:pt idx="4">
                  <c:v>Romania</c:v>
                </c:pt>
                <c:pt idx="5">
                  <c:v>Hungary</c:v>
                </c:pt>
              </c:strCache>
            </c:strRef>
          </c:cat>
          <c:val>
            <c:numRef>
              <c:f>Sheet1!$F$2:$F$7</c:f>
              <c:numCache>
                <c:formatCode>0.0</c:formatCode>
                <c:ptCount val="6"/>
                <c:pt idx="0">
                  <c:v>2.719927573812964</c:v>
                </c:pt>
                <c:pt idx="1">
                  <c:v>3.2179603640714936</c:v>
                </c:pt>
                <c:pt idx="2">
                  <c:v>2.8874918508317475</c:v>
                </c:pt>
                <c:pt idx="3">
                  <c:v>2.7041178340685201</c:v>
                </c:pt>
                <c:pt idx="4">
                  <c:v>2.7868222173621509</c:v>
                </c:pt>
                <c:pt idx="5">
                  <c:v>2.7099549993176097</c:v>
                </c:pt>
              </c:numCache>
            </c:numRef>
          </c:val>
        </c:ser>
        <c:dLbls>
          <c:showLegendKey val="0"/>
          <c:showVal val="0"/>
          <c:showCatName val="0"/>
          <c:showSerName val="0"/>
          <c:showPercent val="0"/>
          <c:showBubbleSize val="0"/>
        </c:dLbls>
        <c:gapWidth val="80"/>
        <c:axId val="412207280"/>
        <c:axId val="412207840"/>
      </c:barChart>
      <c:catAx>
        <c:axId val="412207280"/>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412207840"/>
        <c:crosses val="autoZero"/>
        <c:auto val="1"/>
        <c:lblAlgn val="ctr"/>
        <c:lblOffset val="100"/>
        <c:tickLblSkip val="1"/>
        <c:tickMarkSkip val="1"/>
        <c:noMultiLvlLbl val="0"/>
      </c:catAx>
      <c:valAx>
        <c:axId val="412207840"/>
        <c:scaling>
          <c:orientation val="minMax"/>
          <c:min val="-4"/>
        </c:scaling>
        <c:delete val="0"/>
        <c:axPos val="l"/>
        <c:majorGridlines>
          <c:spPr>
            <a:ln w="12695">
              <a:solidFill>
                <a:schemeClr val="tx1"/>
              </a:solidFill>
              <a:prstDash val="solid"/>
            </a:ln>
          </c:spPr>
        </c:majorGridlines>
        <c:title>
          <c:tx>
            <c:rich>
              <a:bodyPr rot="-5400000" vert="horz"/>
              <a:lstStyle/>
              <a:p>
                <a:pPr>
                  <a:defRPr b="1"/>
                </a:pPr>
                <a:r>
                  <a:rPr lang="en-US" b="1" dirty="0" smtClean="0"/>
                  <a:t>Annual percent</a:t>
                </a:r>
                <a:r>
                  <a:rPr lang="en-US" b="1" baseline="0" dirty="0" smtClean="0"/>
                  <a:t> change</a:t>
                </a:r>
                <a:endParaRPr lang="en-US" b="1" dirty="0"/>
              </a:p>
            </c:rich>
          </c:tx>
          <c:layout/>
          <c:overlay val="0"/>
        </c:title>
        <c:numFmt formatCode="0" sourceLinked="0"/>
        <c:majorTickMark val="out"/>
        <c:minorTickMark val="none"/>
        <c:tickLblPos val="nextTo"/>
        <c:spPr>
          <a:ln w="3174">
            <a:noFill/>
            <a:prstDash val="solid"/>
          </a:ln>
        </c:spPr>
        <c:txPr>
          <a:bodyPr rot="0" vert="horz"/>
          <a:lstStyle/>
          <a:p>
            <a:pPr>
              <a:defRPr/>
            </a:pPr>
            <a:endParaRPr lang="en-US"/>
          </a:p>
        </c:txPr>
        <c:crossAx val="412207280"/>
        <c:crossesAt val="1"/>
        <c:crossBetween val="between"/>
        <c:majorUnit val="2"/>
      </c:valAx>
      <c:spPr>
        <a:noFill/>
        <a:ln w="25390">
          <a:noFill/>
          <a:prstDash val="solid"/>
        </a:ln>
      </c:spPr>
    </c:plotArea>
    <c:legend>
      <c:legendPos val="b"/>
      <c:layout>
        <c:manualLayout>
          <c:xMode val="edge"/>
          <c:yMode val="edge"/>
          <c:x val="0.22957807111819301"/>
          <c:y val="0.89957678589742052"/>
          <c:w val="0.53451587122452104"/>
          <c:h val="6.8585298038902884E-2"/>
        </c:manualLayout>
      </c:layout>
      <c:overlay val="0"/>
      <c:spPr>
        <a:noFill/>
        <a:ln w="2539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94108187173172"/>
          <c:y val="9.576773708606505E-2"/>
          <c:w val="0.81749451816741481"/>
          <c:h val="0.71088915104188721"/>
        </c:manualLayout>
      </c:layout>
      <c:barChart>
        <c:barDir val="col"/>
        <c:grouping val="clustered"/>
        <c:varyColors val="0"/>
        <c:ser>
          <c:idx val="0"/>
          <c:order val="0"/>
          <c:tx>
            <c:strRef>
              <c:f>Sheet1!$A$2</c:f>
              <c:strCache>
                <c:ptCount val="1"/>
              </c:strCache>
            </c:strRef>
          </c:tx>
          <c:spPr>
            <a:solidFill>
              <a:srgbClr val="0066B3"/>
            </a:solidFill>
            <a:ln w="12446">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69.542297500000004</c:v>
                </c:pt>
                <c:pt idx="1">
                  <c:v>96.502909999999986</c:v>
                </c:pt>
                <c:pt idx="2">
                  <c:v>71.360672499999978</c:v>
                </c:pt>
                <c:pt idx="3">
                  <c:v>32.930710000000005</c:v>
                </c:pt>
                <c:pt idx="4">
                  <c:v>56.499835000000012</c:v>
                </c:pt>
                <c:pt idx="5">
                  <c:v>69.097280000000012</c:v>
                </c:pt>
                <c:pt idx="6">
                  <c:v>24.829284999999999</c:v>
                </c:pt>
                <c:pt idx="7">
                  <c:v>28.786789999999996</c:v>
                </c:pt>
                <c:pt idx="8">
                  <c:v>33.830752500000003</c:v>
                </c:pt>
                <c:pt idx="9">
                  <c:v>54.775087499999998</c:v>
                </c:pt>
                <c:pt idx="10">
                  <c:v>14.1395245</c:v>
                </c:pt>
              </c:numCache>
            </c:numRef>
          </c:val>
        </c:ser>
        <c:dLbls>
          <c:showLegendKey val="0"/>
          <c:showVal val="0"/>
          <c:showCatName val="0"/>
          <c:showSerName val="0"/>
          <c:showPercent val="0"/>
          <c:showBubbleSize val="0"/>
        </c:dLbls>
        <c:gapWidth val="80"/>
        <c:axId val="412210080"/>
        <c:axId val="412210640"/>
      </c:barChart>
      <c:dateAx>
        <c:axId val="412210080"/>
        <c:scaling>
          <c:orientation val="minMax"/>
        </c:scaling>
        <c:delete val="0"/>
        <c:axPos val="b"/>
        <c:numFmt formatCode="yyyy" sourceLinked="0"/>
        <c:majorTickMark val="out"/>
        <c:minorTickMark val="out"/>
        <c:tickLblPos val="low"/>
        <c:spPr>
          <a:ln w="3112">
            <a:solidFill>
              <a:schemeClr val="tx1"/>
            </a:solidFill>
            <a:prstDash val="solid"/>
          </a:ln>
        </c:spPr>
        <c:txPr>
          <a:bodyPr rot="0" vert="horz"/>
          <a:lstStyle/>
          <a:p>
            <a:pPr>
              <a:defRPr/>
            </a:pPr>
            <a:endParaRPr lang="en-US"/>
          </a:p>
        </c:txPr>
        <c:crossAx val="412210640"/>
        <c:crosses val="autoZero"/>
        <c:auto val="1"/>
        <c:lblOffset val="100"/>
        <c:baseTimeUnit val="years"/>
        <c:majorUnit val="2"/>
        <c:majorTimeUnit val="years"/>
        <c:minorUnit val="1"/>
        <c:minorTimeUnit val="years"/>
      </c:dateAx>
      <c:valAx>
        <c:axId val="412210640"/>
        <c:scaling>
          <c:orientation val="minMax"/>
          <c:max val="100"/>
        </c:scaling>
        <c:delete val="0"/>
        <c:axPos val="l"/>
        <c:majorGridlines>
          <c:spPr>
            <a:ln w="3112">
              <a:solidFill>
                <a:schemeClr val="tx1"/>
              </a:solidFill>
              <a:prstDash val="solid"/>
            </a:ln>
          </c:spPr>
        </c:majorGridlines>
        <c:numFmt formatCode="#,##0" sourceLinked="0"/>
        <c:majorTickMark val="out"/>
        <c:minorTickMark val="none"/>
        <c:tickLblPos val="low"/>
        <c:spPr>
          <a:ln w="3112">
            <a:solidFill>
              <a:schemeClr val="tx1"/>
            </a:solidFill>
            <a:prstDash val="solid"/>
          </a:ln>
        </c:spPr>
        <c:txPr>
          <a:bodyPr rot="0" vert="horz"/>
          <a:lstStyle/>
          <a:p>
            <a:pPr>
              <a:defRPr/>
            </a:pPr>
            <a:endParaRPr lang="en-US"/>
          </a:p>
        </c:txPr>
        <c:crossAx val="412210080"/>
        <c:crossesAt val="42370"/>
        <c:crossBetween val="between"/>
      </c:valAx>
      <c:spPr>
        <a:solidFill>
          <a:schemeClr val="bg1"/>
        </a:solidFill>
        <a:ln w="2489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6007267941819"/>
          <c:y val="5.5617905623541034E-2"/>
          <c:w val="0.82731454677909688"/>
          <c:h val="0.76751604253774552"/>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30.367924999999996</c:v>
                </c:pt>
                <c:pt idx="1">
                  <c:v>29.395657508333326</c:v>
                </c:pt>
                <c:pt idx="2">
                  <c:v>31.073141958333331</c:v>
                </c:pt>
                <c:pt idx="3">
                  <c:v>31.847907408333334</c:v>
                </c:pt>
                <c:pt idx="4">
                  <c:v>38.34298033333333</c:v>
                </c:pt>
                <c:pt idx="5">
                  <c:v>61.074116799999999</c:v>
                </c:pt>
                <c:pt idx="6">
                  <c:v>67.95647573333332</c:v>
                </c:pt>
                <c:pt idx="7">
                  <c:v>65.001666666666665</c:v>
                </c:pt>
                <c:pt idx="8">
                  <c:v>63.25</c:v>
                </c:pt>
                <c:pt idx="9">
                  <c:v>62.504727499999994</c:v>
                </c:pt>
                <c:pt idx="10">
                  <c:v>63.124402500000002</c:v>
                </c:pt>
              </c:numCache>
            </c:numRef>
          </c:val>
          <c:smooth val="0"/>
        </c:ser>
        <c:dLbls>
          <c:showLegendKey val="0"/>
          <c:showVal val="0"/>
          <c:showCatName val="0"/>
          <c:showSerName val="0"/>
          <c:showPercent val="0"/>
          <c:showBubbleSize val="0"/>
        </c:dLbls>
        <c:smooth val="0"/>
        <c:axId val="412212880"/>
        <c:axId val="412213440"/>
      </c:lineChart>
      <c:dateAx>
        <c:axId val="412212880"/>
        <c:scaling>
          <c:orientation val="minMax"/>
        </c:scaling>
        <c:delete val="0"/>
        <c:axPos val="b"/>
        <c:numFmt formatCode="yyyy" sourceLinked="0"/>
        <c:majorTickMark val="out"/>
        <c:minorTickMark val="out"/>
        <c:tickLblPos val="low"/>
        <c:spPr>
          <a:ln w="3166">
            <a:solidFill>
              <a:schemeClr val="tx1"/>
            </a:solidFill>
            <a:prstDash val="solid"/>
          </a:ln>
        </c:spPr>
        <c:txPr>
          <a:bodyPr rot="0" vert="horz"/>
          <a:lstStyle/>
          <a:p>
            <a:pPr>
              <a:defRPr/>
            </a:pPr>
            <a:endParaRPr lang="en-US"/>
          </a:p>
        </c:txPr>
        <c:crossAx val="412213440"/>
        <c:crosses val="autoZero"/>
        <c:auto val="1"/>
        <c:lblOffset val="100"/>
        <c:baseTimeUnit val="years"/>
        <c:majorUnit val="2"/>
        <c:majorTimeUnit val="years"/>
        <c:minorUnit val="1"/>
        <c:minorTimeUnit val="years"/>
      </c:dateAx>
      <c:valAx>
        <c:axId val="412213440"/>
        <c:scaling>
          <c:orientation val="minMax"/>
          <c:max val="80"/>
          <c:min val="20"/>
        </c:scaling>
        <c:delete val="0"/>
        <c:axPos val="l"/>
        <c:majorGridlines>
          <c:spPr>
            <a:ln w="3166">
              <a:solidFill>
                <a:schemeClr val="tx1"/>
              </a:solidFill>
              <a:prstDash val="solid"/>
            </a:ln>
          </c:spPr>
        </c:majorGridlines>
        <c:numFmt formatCode="0" sourceLinked="0"/>
        <c:majorTickMark val="out"/>
        <c:minorTickMark val="none"/>
        <c:tickLblPos val="low"/>
        <c:spPr>
          <a:ln w="3166">
            <a:solidFill>
              <a:schemeClr val="tx1"/>
            </a:solidFill>
            <a:prstDash val="solid"/>
          </a:ln>
        </c:spPr>
        <c:txPr>
          <a:bodyPr rot="0" vert="horz"/>
          <a:lstStyle/>
          <a:p>
            <a:pPr>
              <a:defRPr/>
            </a:pPr>
            <a:endParaRPr lang="en-US"/>
          </a:p>
        </c:txPr>
        <c:crossAx val="412212880"/>
        <c:crossesAt val="42370"/>
        <c:crossBetween val="midCat"/>
        <c:majorUnit val="20"/>
      </c:valAx>
      <c:spPr>
        <a:solidFill>
          <a:schemeClr val="bg1"/>
        </a:solidFill>
        <a:ln w="25326">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2383896179238"/>
          <c:y val="5.6325502617109606E-2"/>
          <c:w val="0.81811468237888574"/>
          <c:h val="0.71527953917070064"/>
        </c:manualLayout>
      </c:layout>
      <c:barChart>
        <c:barDir val="col"/>
        <c:grouping val="clustered"/>
        <c:varyColors val="0"/>
        <c:ser>
          <c:idx val="0"/>
          <c:order val="0"/>
          <c:tx>
            <c:strRef>
              <c:f>Sheet1!$A$2</c:f>
              <c:strCache>
                <c:ptCount val="1"/>
              </c:strCache>
            </c:strRef>
          </c:tx>
          <c:spPr>
            <a:solidFill>
              <a:srgbClr val="96BC33"/>
            </a:solidFill>
            <a:ln w="12632">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4.1284279713518668</c:v>
                </c:pt>
                <c:pt idx="1">
                  <c:v>3.7090610460515547</c:v>
                </c:pt>
                <c:pt idx="2">
                  <c:v>3.6185793578887404</c:v>
                </c:pt>
                <c:pt idx="3">
                  <c:v>1.2553262901535907</c:v>
                </c:pt>
                <c:pt idx="4">
                  <c:v>0.73217460463970174</c:v>
                </c:pt>
                <c:pt idx="5">
                  <c:v>-3.7084351961686579</c:v>
                </c:pt>
                <c:pt idx="6">
                  <c:v>-1.8</c:v>
                </c:pt>
                <c:pt idx="7">
                  <c:v>0.2</c:v>
                </c:pt>
                <c:pt idx="8">
                  <c:v>1.7</c:v>
                </c:pt>
                <c:pt idx="9">
                  <c:v>2.1496834628290662</c:v>
                </c:pt>
                <c:pt idx="10">
                  <c:v>3.2035828321187898</c:v>
                </c:pt>
              </c:numCache>
            </c:numRef>
          </c:val>
        </c:ser>
        <c:dLbls>
          <c:showLegendKey val="0"/>
          <c:showVal val="0"/>
          <c:showCatName val="0"/>
          <c:showSerName val="0"/>
          <c:showPercent val="0"/>
          <c:showBubbleSize val="0"/>
        </c:dLbls>
        <c:gapWidth val="80"/>
        <c:axId val="414167584"/>
        <c:axId val="414168144"/>
      </c:barChart>
      <c:dateAx>
        <c:axId val="414167584"/>
        <c:scaling>
          <c:orientation val="minMax"/>
        </c:scaling>
        <c:delete val="0"/>
        <c:axPos val="b"/>
        <c:numFmt formatCode="yyyy" sourceLinked="0"/>
        <c:majorTickMark val="out"/>
        <c:minorTickMark val="out"/>
        <c:tickLblPos val="low"/>
        <c:spPr>
          <a:ln w="3158">
            <a:solidFill>
              <a:schemeClr val="tx1"/>
            </a:solidFill>
            <a:prstDash val="solid"/>
          </a:ln>
        </c:spPr>
        <c:txPr>
          <a:bodyPr rot="0" vert="horz"/>
          <a:lstStyle/>
          <a:p>
            <a:pPr>
              <a:defRPr/>
            </a:pPr>
            <a:endParaRPr lang="en-US"/>
          </a:p>
        </c:txPr>
        <c:crossAx val="414168144"/>
        <c:crosses val="autoZero"/>
        <c:auto val="1"/>
        <c:lblOffset val="100"/>
        <c:baseTimeUnit val="years"/>
        <c:majorUnit val="2"/>
        <c:majorTimeUnit val="years"/>
        <c:minorUnit val="1"/>
        <c:minorTimeUnit val="years"/>
      </c:dateAx>
      <c:valAx>
        <c:axId val="414168144"/>
        <c:scaling>
          <c:orientation val="minMax"/>
          <c:max val="6"/>
          <c:min val="-4"/>
        </c:scaling>
        <c:delete val="0"/>
        <c:axPos val="l"/>
        <c:majorGridlines>
          <c:spPr>
            <a:ln w="3158">
              <a:solidFill>
                <a:schemeClr val="tx1"/>
              </a:solidFill>
              <a:prstDash val="solid"/>
            </a:ln>
          </c:spPr>
        </c:majorGridlines>
        <c:numFmt formatCode="0" sourceLinked="0"/>
        <c:majorTickMark val="out"/>
        <c:minorTickMark val="none"/>
        <c:tickLblPos val="low"/>
        <c:spPr>
          <a:ln w="3158">
            <a:solidFill>
              <a:schemeClr val="tx1"/>
            </a:solidFill>
            <a:prstDash val="solid"/>
          </a:ln>
        </c:spPr>
        <c:txPr>
          <a:bodyPr rot="0" vert="horz"/>
          <a:lstStyle/>
          <a:p>
            <a:pPr>
              <a:defRPr/>
            </a:pPr>
            <a:endParaRPr lang="en-US"/>
          </a:p>
        </c:txPr>
        <c:crossAx val="414167584"/>
        <c:crossesAt val="42370"/>
        <c:crossBetween val="between"/>
        <c:majorUnit val="2"/>
      </c:valAx>
      <c:spPr>
        <a:solidFill>
          <a:schemeClr val="bg1"/>
        </a:solidFill>
        <a:ln w="2526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9973580146731"/>
          <c:y val="6.106846019247595E-2"/>
          <c:w val="0.80606565116588336"/>
          <c:h val="0.74762357830271264"/>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6.8344484184839516</c:v>
                </c:pt>
                <c:pt idx="1">
                  <c:v>8.4311724404642714</c:v>
                </c:pt>
                <c:pt idx="2">
                  <c:v>5.0986958670319096</c:v>
                </c:pt>
                <c:pt idx="3">
                  <c:v>6.7698500097440162</c:v>
                </c:pt>
                <c:pt idx="4">
                  <c:v>7.8401359312292955</c:v>
                </c:pt>
                <c:pt idx="5">
                  <c:v>15.522330629364413</c:v>
                </c:pt>
                <c:pt idx="6">
                  <c:v>7.3743266931213478</c:v>
                </c:pt>
                <c:pt idx="7">
                  <c:v>5.7441081755422063</c:v>
                </c:pt>
                <c:pt idx="8">
                  <c:v>5.8093021704197501</c:v>
                </c:pt>
                <c:pt idx="9">
                  <c:v>4.3769835056000517</c:v>
                </c:pt>
                <c:pt idx="10">
                  <c:v>4.3486941311349891</c:v>
                </c:pt>
              </c:numCache>
            </c:numRef>
          </c:val>
          <c:smooth val="0"/>
        </c:ser>
        <c:dLbls>
          <c:showLegendKey val="0"/>
          <c:showVal val="0"/>
          <c:showCatName val="0"/>
          <c:showSerName val="0"/>
          <c:showPercent val="0"/>
          <c:showBubbleSize val="0"/>
        </c:dLbls>
        <c:smooth val="0"/>
        <c:axId val="414170384"/>
        <c:axId val="414170944"/>
      </c:lineChart>
      <c:dateAx>
        <c:axId val="414170384"/>
        <c:scaling>
          <c:orientation val="minMax"/>
        </c:scaling>
        <c:delete val="0"/>
        <c:axPos val="b"/>
        <c:numFmt formatCode="yyyy" sourceLinked="0"/>
        <c:majorTickMark val="out"/>
        <c:minorTickMark val="out"/>
        <c:tickLblPos val="low"/>
        <c:spPr>
          <a:ln w="3060">
            <a:solidFill>
              <a:schemeClr val="tx1"/>
            </a:solidFill>
            <a:prstDash val="solid"/>
          </a:ln>
        </c:spPr>
        <c:txPr>
          <a:bodyPr rot="0" vert="horz"/>
          <a:lstStyle/>
          <a:p>
            <a:pPr>
              <a:defRPr/>
            </a:pPr>
            <a:endParaRPr lang="en-US"/>
          </a:p>
        </c:txPr>
        <c:crossAx val="414170944"/>
        <c:crosses val="autoZero"/>
        <c:auto val="1"/>
        <c:lblOffset val="100"/>
        <c:baseTimeUnit val="years"/>
        <c:majorUnit val="2"/>
        <c:majorTimeUnit val="years"/>
        <c:minorUnit val="1"/>
        <c:minorTimeUnit val="years"/>
      </c:dateAx>
      <c:valAx>
        <c:axId val="414170944"/>
        <c:scaling>
          <c:orientation val="minMax"/>
          <c:max val="17"/>
          <c:min val="2"/>
        </c:scaling>
        <c:delete val="0"/>
        <c:axPos val="l"/>
        <c:majorGridlines>
          <c:spPr>
            <a:ln w="3060">
              <a:solidFill>
                <a:schemeClr val="tx1"/>
              </a:solidFill>
              <a:prstDash val="solid"/>
            </a:ln>
          </c:spPr>
        </c:majorGridlines>
        <c:numFmt formatCode="0" sourceLinked="0"/>
        <c:majorTickMark val="out"/>
        <c:minorTickMark val="none"/>
        <c:tickLblPos val="low"/>
        <c:spPr>
          <a:ln w="3060">
            <a:solidFill>
              <a:schemeClr val="tx1"/>
            </a:solidFill>
            <a:prstDash val="solid"/>
          </a:ln>
        </c:spPr>
        <c:txPr>
          <a:bodyPr rot="0" vert="horz"/>
          <a:lstStyle/>
          <a:p>
            <a:pPr>
              <a:defRPr/>
            </a:pPr>
            <a:endParaRPr lang="en-US"/>
          </a:p>
        </c:txPr>
        <c:crossAx val="414170384"/>
        <c:crossesAt val="42370"/>
        <c:crossBetween val="midCat"/>
        <c:majorUnit val="3"/>
      </c:valAx>
      <c:spPr>
        <a:solidFill>
          <a:schemeClr val="bg1"/>
        </a:solidFill>
        <a:ln w="24479">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15577155269508E-2"/>
          <c:y val="4.3595771133060464E-2"/>
          <c:w val="0.86593363940424961"/>
          <c:h val="0.7390762421863416"/>
        </c:manualLayout>
      </c:layout>
      <c:lineChart>
        <c:grouping val="standard"/>
        <c:varyColors val="0"/>
        <c:ser>
          <c:idx val="0"/>
          <c:order val="0"/>
          <c:tx>
            <c:strRef>
              <c:f>Sheet1!$B$1</c:f>
              <c:strCache>
                <c:ptCount val="1"/>
                <c:pt idx="0">
                  <c:v>China</c:v>
                </c:pt>
              </c:strCache>
            </c:strRef>
          </c:tx>
          <c:spPr>
            <a:ln>
              <a:solidFill>
                <a:srgbClr val="103C68"/>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Sheet1!$B$2:$B$22</c:f>
              <c:numCache>
                <c:formatCode>0.0</c:formatCode>
                <c:ptCount val="21"/>
                <c:pt idx="0">
                  <c:v>8.428447765377701</c:v>
                </c:pt>
                <c:pt idx="1">
                  <c:v>8.2910022744286298</c:v>
                </c:pt>
                <c:pt idx="2">
                  <c:v>9.0942473402284136</c:v>
                </c:pt>
                <c:pt idx="3">
                  <c:v>10.027795464453712</c:v>
                </c:pt>
                <c:pt idx="4">
                  <c:v>10.093979053576472</c:v>
                </c:pt>
                <c:pt idx="5">
                  <c:v>11.330713267335215</c:v>
                </c:pt>
                <c:pt idx="6">
                  <c:v>12.676103870237764</c:v>
                </c:pt>
                <c:pt idx="7">
                  <c:v>14.176640936239673</c:v>
                </c:pt>
                <c:pt idx="8">
                  <c:v>9.6259789243252172</c:v>
                </c:pt>
                <c:pt idx="9">
                  <c:v>9.2410280484419971</c:v>
                </c:pt>
                <c:pt idx="10">
                  <c:v>10.677678500241662</c:v>
                </c:pt>
                <c:pt idx="11">
                  <c:v>9.5796648064905057</c:v>
                </c:pt>
                <c:pt idx="12">
                  <c:v>7.8185994705771478</c:v>
                </c:pt>
                <c:pt idx="13">
                  <c:v>7.7709864378560756</c:v>
                </c:pt>
                <c:pt idx="14">
                  <c:v>7.2996312131682339</c:v>
                </c:pt>
                <c:pt idx="15">
                  <c:v>6.9275209994756448</c:v>
                </c:pt>
                <c:pt idx="16">
                  <c:v>6.6031187176397212</c:v>
                </c:pt>
                <c:pt idx="17">
                  <c:v>6.2075077170755879</c:v>
                </c:pt>
                <c:pt idx="18">
                  <c:v>6.3798453232885697</c:v>
                </c:pt>
                <c:pt idx="19">
                  <c:v>6.4053857358637334</c:v>
                </c:pt>
                <c:pt idx="20">
                  <c:v>6.4340403873827334</c:v>
                </c:pt>
              </c:numCache>
            </c:numRef>
          </c:val>
          <c:smooth val="0"/>
        </c:ser>
        <c:ser>
          <c:idx val="1"/>
          <c:order val="1"/>
          <c:tx>
            <c:strRef>
              <c:f>Sheet1!$C$1</c:f>
              <c:strCache>
                <c:ptCount val="1"/>
                <c:pt idx="0">
                  <c:v>India</c:v>
                </c:pt>
              </c:strCache>
            </c:strRef>
          </c:tx>
          <c:spPr>
            <a:ln>
              <a:solidFill>
                <a:srgbClr val="96BC33"/>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Sheet1!$C$2:$C$22</c:f>
              <c:numCache>
                <c:formatCode>0.0</c:formatCode>
                <c:ptCount val="21"/>
                <c:pt idx="0">
                  <c:v>3.9352523366850574</c:v>
                </c:pt>
                <c:pt idx="1">
                  <c:v>4.7088887554457948</c:v>
                </c:pt>
                <c:pt idx="2">
                  <c:v>3.8497149583901051</c:v>
                </c:pt>
                <c:pt idx="3">
                  <c:v>7.7222876721332092</c:v>
                </c:pt>
                <c:pt idx="4">
                  <c:v>7.9500023649770712</c:v>
                </c:pt>
                <c:pt idx="5">
                  <c:v>9.2498524793715529</c:v>
                </c:pt>
                <c:pt idx="6">
                  <c:v>9.2912475569944846</c:v>
                </c:pt>
                <c:pt idx="7">
                  <c:v>9.8404309434407367</c:v>
                </c:pt>
                <c:pt idx="8">
                  <c:v>4.0602025239513404</c:v>
                </c:pt>
                <c:pt idx="9">
                  <c:v>8.3302366074517149</c:v>
                </c:pt>
                <c:pt idx="10">
                  <c:v>10.26776184600584</c:v>
                </c:pt>
                <c:pt idx="11">
                  <c:v>5.5711941191632262</c:v>
                </c:pt>
                <c:pt idx="12">
                  <c:v>5.6695684231817589</c:v>
                </c:pt>
                <c:pt idx="13">
                  <c:v>6.6253261057058523</c:v>
                </c:pt>
                <c:pt idx="14">
                  <c:v>7.2027622287990312</c:v>
                </c:pt>
                <c:pt idx="15">
                  <c:v>7.5493807921956924</c:v>
                </c:pt>
                <c:pt idx="16">
                  <c:v>7.5106842500237683</c:v>
                </c:pt>
                <c:pt idx="17">
                  <c:v>7.4076713971813488</c:v>
                </c:pt>
                <c:pt idx="18">
                  <c:v>7.7273850631921048</c:v>
                </c:pt>
                <c:pt idx="19">
                  <c:v>7.8451302361717037</c:v>
                </c:pt>
                <c:pt idx="20">
                  <c:v>7.6553892233751855</c:v>
                </c:pt>
              </c:numCache>
            </c:numRef>
          </c:val>
          <c:smooth val="0"/>
        </c:ser>
        <c:ser>
          <c:idx val="2"/>
          <c:order val="2"/>
          <c:tx>
            <c:strRef>
              <c:f>Sheet1!$D$1</c:f>
              <c:strCache>
                <c:ptCount val="1"/>
                <c:pt idx="0">
                  <c:v>Brazil</c:v>
                </c:pt>
              </c:strCache>
            </c:strRef>
          </c:tx>
          <c:spPr>
            <a:ln>
              <a:solidFill>
                <a:srgbClr val="00A9CB"/>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Sheet1!$D$2:$D$22</c:f>
              <c:numCache>
                <c:formatCode>0.0</c:formatCode>
                <c:ptCount val="21"/>
                <c:pt idx="0">
                  <c:v>4.3857300303299587</c:v>
                </c:pt>
                <c:pt idx="1">
                  <c:v>1.3827319845457045</c:v>
                </c:pt>
                <c:pt idx="2">
                  <c:v>3.0540775867261782</c:v>
                </c:pt>
                <c:pt idx="3">
                  <c:v>1.1399875109797011</c:v>
                </c:pt>
                <c:pt idx="4">
                  <c:v>5.7646565509593897</c:v>
                </c:pt>
                <c:pt idx="5">
                  <c:v>3.1973362000238481</c:v>
                </c:pt>
                <c:pt idx="6">
                  <c:v>3.9575193184232749</c:v>
                </c:pt>
                <c:pt idx="7">
                  <c:v>6.0601599776688655</c:v>
                </c:pt>
                <c:pt idx="8">
                  <c:v>5.0898746227069793</c:v>
                </c:pt>
                <c:pt idx="9">
                  <c:v>-0.12664942570352888</c:v>
                </c:pt>
                <c:pt idx="10">
                  <c:v>7.5403565545190787</c:v>
                </c:pt>
                <c:pt idx="11">
                  <c:v>3.9193292589010396</c:v>
                </c:pt>
                <c:pt idx="12">
                  <c:v>1.9297713575458837</c:v>
                </c:pt>
                <c:pt idx="13">
                  <c:v>3.0154333533077171</c:v>
                </c:pt>
                <c:pt idx="14">
                  <c:v>0.10586368905973753</c:v>
                </c:pt>
                <c:pt idx="15">
                  <c:v>-3.8546457113658223</c:v>
                </c:pt>
                <c:pt idx="16">
                  <c:v>-3.1321485242645992</c:v>
                </c:pt>
                <c:pt idx="17">
                  <c:v>-0.12842596495085121</c:v>
                </c:pt>
                <c:pt idx="18">
                  <c:v>1.6868873109823215</c:v>
                </c:pt>
                <c:pt idx="19">
                  <c:v>3.4780327987173458</c:v>
                </c:pt>
                <c:pt idx="20">
                  <c:v>3.893991074099401</c:v>
                </c:pt>
              </c:numCache>
            </c:numRef>
          </c:val>
          <c:smooth val="0"/>
        </c:ser>
        <c:ser>
          <c:idx val="3"/>
          <c:order val="3"/>
          <c:tx>
            <c:strRef>
              <c:f>Sheet1!$E$1</c:f>
              <c:strCache>
                <c:ptCount val="1"/>
                <c:pt idx="0">
                  <c:v>Russia</c:v>
                </c:pt>
              </c:strCache>
            </c:strRef>
          </c:tx>
          <c:spPr>
            <a:ln>
              <a:solidFill>
                <a:srgbClr val="F7941D"/>
              </a:solidFill>
            </a:ln>
          </c:spPr>
          <c:marker>
            <c:symbol val="none"/>
          </c:marker>
          <c:cat>
            <c:numRef>
              <c:f>Sheet1!$A$2:$A$22</c:f>
              <c:numCache>
                <c:formatCode>m/d/yyyy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Sheet1!$E$2:$E$22</c:f>
              <c:numCache>
                <c:formatCode>0.0</c:formatCode>
                <c:ptCount val="21"/>
                <c:pt idx="0">
                  <c:v>10.070325043467964</c:v>
                </c:pt>
                <c:pt idx="1">
                  <c:v>5.0693052185557299</c:v>
                </c:pt>
                <c:pt idx="2">
                  <c:v>4.7395007101904705</c:v>
                </c:pt>
                <c:pt idx="3">
                  <c:v>6.3066825926088033</c:v>
                </c:pt>
                <c:pt idx="4">
                  <c:v>7.0275765620794157</c:v>
                </c:pt>
                <c:pt idx="5">
                  <c:v>6.5218085547793958</c:v>
                </c:pt>
                <c:pt idx="6">
                  <c:v>8.044031617114733</c:v>
                </c:pt>
                <c:pt idx="7">
                  <c:v>8.9603197827421432</c:v>
                </c:pt>
                <c:pt idx="8">
                  <c:v>5.7102671984943703</c:v>
                </c:pt>
                <c:pt idx="9">
                  <c:v>-7.0490418677176425</c:v>
                </c:pt>
                <c:pt idx="10">
                  <c:v>4.1284279713518668</c:v>
                </c:pt>
                <c:pt idx="11">
                  <c:v>3.7090610460515547</c:v>
                </c:pt>
                <c:pt idx="12">
                  <c:v>3.6185793578887404</c:v>
                </c:pt>
                <c:pt idx="13">
                  <c:v>1.2553262901535907</c:v>
                </c:pt>
                <c:pt idx="14">
                  <c:v>0.73217460463970174</c:v>
                </c:pt>
                <c:pt idx="15">
                  <c:v>-3.7084351961686579</c:v>
                </c:pt>
                <c:pt idx="16">
                  <c:v>-1.4267466075756128</c:v>
                </c:pt>
                <c:pt idx="17">
                  <c:v>0.5796229407455834</c:v>
                </c:pt>
                <c:pt idx="18">
                  <c:v>1.664479075278247</c:v>
                </c:pt>
                <c:pt idx="19">
                  <c:v>2.1496834628290662</c:v>
                </c:pt>
                <c:pt idx="20">
                  <c:v>3.2035828321187898</c:v>
                </c:pt>
              </c:numCache>
            </c:numRef>
          </c:val>
          <c:smooth val="0"/>
        </c:ser>
        <c:dLbls>
          <c:showLegendKey val="0"/>
          <c:showVal val="0"/>
          <c:showCatName val="0"/>
          <c:showSerName val="0"/>
          <c:showPercent val="0"/>
          <c:showBubbleSize val="0"/>
        </c:dLbls>
        <c:smooth val="0"/>
        <c:axId val="404929632"/>
        <c:axId val="404930192"/>
      </c:lineChart>
      <c:dateAx>
        <c:axId val="404929632"/>
        <c:scaling>
          <c:orientation val="minMax"/>
        </c:scaling>
        <c:delete val="0"/>
        <c:axPos val="b"/>
        <c:numFmt formatCode="yyyy" sourceLinked="0"/>
        <c:majorTickMark val="cross"/>
        <c:minorTickMark val="out"/>
        <c:tickLblPos val="low"/>
        <c:spPr>
          <a:ln w="3150">
            <a:solidFill>
              <a:schemeClr val="tx1"/>
            </a:solidFill>
            <a:prstDash val="solid"/>
          </a:ln>
        </c:spPr>
        <c:txPr>
          <a:bodyPr rot="0" vert="horz"/>
          <a:lstStyle/>
          <a:p>
            <a:pPr>
              <a:defRPr/>
            </a:pPr>
            <a:endParaRPr lang="en-US"/>
          </a:p>
        </c:txPr>
        <c:crossAx val="404930192"/>
        <c:crosses val="autoZero"/>
        <c:auto val="1"/>
        <c:lblOffset val="100"/>
        <c:baseTimeUnit val="years"/>
      </c:dateAx>
      <c:valAx>
        <c:axId val="404930192"/>
        <c:scaling>
          <c:orientation val="minMax"/>
          <c:max val="15"/>
        </c:scaling>
        <c:delete val="0"/>
        <c:axPos val="l"/>
        <c:majorGridlines>
          <c:spPr>
            <a:ln w="3150">
              <a:solidFill>
                <a:schemeClr val="tx1"/>
              </a:solidFill>
              <a:prstDash val="solid"/>
            </a:ln>
          </c:spPr>
        </c:majorGridlines>
        <c:title>
          <c:tx>
            <c:rich>
              <a:bodyPr rot="-5400000" vert="horz"/>
              <a:lstStyle/>
              <a:p>
                <a:pPr>
                  <a:defRPr b="1"/>
                </a:pPr>
                <a:r>
                  <a:rPr lang="en-US" b="1" dirty="0"/>
                  <a:t>Percent change</a:t>
                </a:r>
              </a:p>
            </c:rich>
          </c:tx>
          <c:layout/>
          <c:overlay val="0"/>
        </c:title>
        <c:numFmt formatCode="0" sourceLinked="0"/>
        <c:majorTickMark val="none"/>
        <c:minorTickMark val="none"/>
        <c:tickLblPos val="low"/>
        <c:spPr>
          <a:ln w="3150">
            <a:solidFill>
              <a:schemeClr val="tx1"/>
            </a:solidFill>
            <a:prstDash val="solid"/>
          </a:ln>
        </c:spPr>
        <c:txPr>
          <a:bodyPr rot="0" vert="horz"/>
          <a:lstStyle/>
          <a:p>
            <a:pPr>
              <a:defRPr/>
            </a:pPr>
            <a:endParaRPr lang="en-US"/>
          </a:p>
        </c:txPr>
        <c:crossAx val="404929632"/>
        <c:crossesAt val="42370"/>
        <c:crossBetween val="midCat"/>
      </c:valAx>
      <c:spPr>
        <a:solidFill>
          <a:schemeClr val="bg1"/>
        </a:solidFill>
        <a:ln w="25197">
          <a:noFill/>
          <a:prstDash val="solid"/>
        </a:ln>
      </c:spPr>
    </c:plotArea>
    <c:legend>
      <c:legendPos val="b"/>
      <c:layout/>
      <c:overlay val="0"/>
      <c:spPr>
        <a:noFill/>
        <a:ln w="25197">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94108187173172"/>
          <c:y val="9.576773708606505E-2"/>
          <c:w val="0.81749451816741481"/>
          <c:h val="0.71088915104188732"/>
        </c:manualLayout>
      </c:layout>
      <c:barChart>
        <c:barDir val="col"/>
        <c:grouping val="clustered"/>
        <c:varyColors val="0"/>
        <c:ser>
          <c:idx val="0"/>
          <c:order val="0"/>
          <c:tx>
            <c:strRef>
              <c:f>Sheet1!$A$2</c:f>
              <c:strCache>
                <c:ptCount val="1"/>
              </c:strCache>
            </c:strRef>
          </c:tx>
          <c:spPr>
            <a:solidFill>
              <a:srgbClr val="0066B3"/>
            </a:solidFill>
            <a:ln w="12446">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221.77632499999999</c:v>
                </c:pt>
                <c:pt idx="1">
                  <c:v>128.93044800000004</c:v>
                </c:pt>
                <c:pt idx="2">
                  <c:v>60.600637500000005</c:v>
                </c:pt>
                <c:pt idx="3">
                  <c:v>45.926667499999994</c:v>
                </c:pt>
                <c:pt idx="4">
                  <c:v>24.640795000000001</c:v>
                </c:pt>
                <c:pt idx="5">
                  <c:v>136.61562499999997</c:v>
                </c:pt>
                <c:pt idx="6">
                  <c:v>163.31897500000002</c:v>
                </c:pt>
                <c:pt idx="7">
                  <c:v>157.96685000000002</c:v>
                </c:pt>
                <c:pt idx="8">
                  <c:v>172.0275</c:v>
                </c:pt>
                <c:pt idx="9">
                  <c:v>120.321415</c:v>
                </c:pt>
                <c:pt idx="10">
                  <c:v>143.95937499999999</c:v>
                </c:pt>
              </c:numCache>
            </c:numRef>
          </c:val>
        </c:ser>
        <c:dLbls>
          <c:showLegendKey val="0"/>
          <c:showVal val="0"/>
          <c:showCatName val="0"/>
          <c:showSerName val="0"/>
          <c:showPercent val="0"/>
          <c:showBubbleSize val="0"/>
        </c:dLbls>
        <c:gapWidth val="80"/>
        <c:axId val="414173184"/>
        <c:axId val="414173744"/>
      </c:barChart>
      <c:dateAx>
        <c:axId val="414173184"/>
        <c:scaling>
          <c:orientation val="minMax"/>
        </c:scaling>
        <c:delete val="0"/>
        <c:axPos val="b"/>
        <c:numFmt formatCode="yyyy" sourceLinked="0"/>
        <c:majorTickMark val="out"/>
        <c:minorTickMark val="out"/>
        <c:tickLblPos val="low"/>
        <c:spPr>
          <a:ln w="3112">
            <a:solidFill>
              <a:schemeClr val="tx1"/>
            </a:solidFill>
            <a:prstDash val="solid"/>
          </a:ln>
        </c:spPr>
        <c:txPr>
          <a:bodyPr rot="0" vert="horz"/>
          <a:lstStyle/>
          <a:p>
            <a:pPr>
              <a:defRPr/>
            </a:pPr>
            <a:endParaRPr lang="en-US"/>
          </a:p>
        </c:txPr>
        <c:crossAx val="414173744"/>
        <c:crosses val="autoZero"/>
        <c:auto val="1"/>
        <c:lblOffset val="100"/>
        <c:baseTimeUnit val="years"/>
        <c:majorUnit val="2"/>
        <c:majorTimeUnit val="years"/>
        <c:minorUnit val="1"/>
        <c:minorTimeUnit val="years"/>
      </c:dateAx>
      <c:valAx>
        <c:axId val="414173744"/>
        <c:scaling>
          <c:orientation val="minMax"/>
        </c:scaling>
        <c:delete val="0"/>
        <c:axPos val="l"/>
        <c:majorGridlines>
          <c:spPr>
            <a:ln w="3112">
              <a:solidFill>
                <a:schemeClr val="tx1"/>
              </a:solidFill>
              <a:prstDash val="solid"/>
            </a:ln>
          </c:spPr>
        </c:majorGridlines>
        <c:numFmt formatCode="#,##0" sourceLinked="0"/>
        <c:majorTickMark val="out"/>
        <c:minorTickMark val="none"/>
        <c:tickLblPos val="low"/>
        <c:spPr>
          <a:ln w="3112">
            <a:solidFill>
              <a:schemeClr val="tx1"/>
            </a:solidFill>
            <a:prstDash val="solid"/>
          </a:ln>
        </c:spPr>
        <c:txPr>
          <a:bodyPr rot="0" vert="horz"/>
          <a:lstStyle/>
          <a:p>
            <a:pPr>
              <a:defRPr/>
            </a:pPr>
            <a:endParaRPr lang="en-US"/>
          </a:p>
        </c:txPr>
        <c:crossAx val="414173184"/>
        <c:crossesAt val="42370"/>
        <c:crossBetween val="between"/>
      </c:valAx>
      <c:spPr>
        <a:solidFill>
          <a:schemeClr val="bg1"/>
        </a:solidFill>
        <a:ln w="2489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6007267941819"/>
          <c:y val="5.5617905623541034E-2"/>
          <c:w val="0.82731454677909688"/>
          <c:h val="0.76043496757481011"/>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0.00</c:formatCode>
                <c:ptCount val="11"/>
                <c:pt idx="0">
                  <c:v>87.77987499999999</c:v>
                </c:pt>
                <c:pt idx="1">
                  <c:v>79.811102416666643</c:v>
                </c:pt>
                <c:pt idx="2">
                  <c:v>79.80895670000001</c:v>
                </c:pt>
                <c:pt idx="3">
                  <c:v>97.626878591666625</c:v>
                </c:pt>
                <c:pt idx="4">
                  <c:v>105.84990041666666</c:v>
                </c:pt>
                <c:pt idx="5">
                  <c:v>121.03055491666666</c:v>
                </c:pt>
                <c:pt idx="6">
                  <c:v>106.88000741666664</c:v>
                </c:pt>
                <c:pt idx="7">
                  <c:v>106.39083333333332</c:v>
                </c:pt>
                <c:pt idx="8">
                  <c:v>112.16833333333329</c:v>
                </c:pt>
                <c:pt idx="9">
                  <c:v>109.73250000000002</c:v>
                </c:pt>
                <c:pt idx="10">
                  <c:v>111.29</c:v>
                </c:pt>
              </c:numCache>
            </c:numRef>
          </c:val>
          <c:smooth val="0"/>
        </c:ser>
        <c:dLbls>
          <c:showLegendKey val="0"/>
          <c:showVal val="0"/>
          <c:showCatName val="0"/>
          <c:showSerName val="0"/>
          <c:showPercent val="0"/>
          <c:showBubbleSize val="0"/>
        </c:dLbls>
        <c:smooth val="0"/>
        <c:axId val="414175984"/>
        <c:axId val="414176544"/>
      </c:lineChart>
      <c:dateAx>
        <c:axId val="414175984"/>
        <c:scaling>
          <c:orientation val="minMax"/>
        </c:scaling>
        <c:delete val="0"/>
        <c:axPos val="b"/>
        <c:numFmt formatCode="yyyy" sourceLinked="0"/>
        <c:majorTickMark val="out"/>
        <c:minorTickMark val="out"/>
        <c:tickLblPos val="low"/>
        <c:spPr>
          <a:ln w="3166">
            <a:solidFill>
              <a:schemeClr val="tx1"/>
            </a:solidFill>
            <a:prstDash val="solid"/>
          </a:ln>
        </c:spPr>
        <c:txPr>
          <a:bodyPr rot="0" vert="horz"/>
          <a:lstStyle/>
          <a:p>
            <a:pPr>
              <a:defRPr/>
            </a:pPr>
            <a:endParaRPr lang="en-US"/>
          </a:p>
        </c:txPr>
        <c:crossAx val="414176544"/>
        <c:crosses val="autoZero"/>
        <c:auto val="1"/>
        <c:lblOffset val="100"/>
        <c:baseTimeUnit val="years"/>
        <c:majorUnit val="2"/>
        <c:majorTimeUnit val="years"/>
        <c:minorUnit val="1"/>
        <c:minorTimeUnit val="years"/>
      </c:dateAx>
      <c:valAx>
        <c:axId val="414176544"/>
        <c:scaling>
          <c:orientation val="minMax"/>
          <c:min val="60"/>
        </c:scaling>
        <c:delete val="0"/>
        <c:axPos val="l"/>
        <c:majorGridlines>
          <c:spPr>
            <a:ln w="3166">
              <a:solidFill>
                <a:schemeClr val="tx1"/>
              </a:solidFill>
              <a:prstDash val="solid"/>
            </a:ln>
          </c:spPr>
        </c:majorGridlines>
        <c:numFmt formatCode="0" sourceLinked="0"/>
        <c:majorTickMark val="out"/>
        <c:minorTickMark val="none"/>
        <c:tickLblPos val="low"/>
        <c:spPr>
          <a:ln w="3166">
            <a:solidFill>
              <a:schemeClr val="tx1"/>
            </a:solidFill>
            <a:prstDash val="solid"/>
          </a:ln>
        </c:spPr>
        <c:txPr>
          <a:bodyPr rot="0" vert="horz"/>
          <a:lstStyle/>
          <a:p>
            <a:pPr>
              <a:defRPr/>
            </a:pPr>
            <a:endParaRPr lang="en-US"/>
          </a:p>
        </c:txPr>
        <c:crossAx val="414175984"/>
        <c:crossesAt val="42370"/>
        <c:crossBetween val="midCat"/>
        <c:majorUnit val="20"/>
      </c:valAx>
      <c:spPr>
        <a:solidFill>
          <a:schemeClr val="bg1"/>
        </a:solidFill>
        <a:ln w="25326">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2383896179241"/>
          <c:y val="5.6325502617109606E-2"/>
          <c:w val="0.81811468237888585"/>
          <c:h val="0.71527953917070064"/>
        </c:manualLayout>
      </c:layout>
      <c:barChart>
        <c:barDir val="col"/>
        <c:grouping val="clustered"/>
        <c:varyColors val="0"/>
        <c:ser>
          <c:idx val="0"/>
          <c:order val="0"/>
          <c:tx>
            <c:strRef>
              <c:f>Sheet1!$A$2</c:f>
              <c:strCache>
                <c:ptCount val="1"/>
              </c:strCache>
            </c:strRef>
          </c:tx>
          <c:spPr>
            <a:solidFill>
              <a:srgbClr val="96BC33"/>
            </a:solidFill>
            <a:ln w="12632">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4.7431777384455254</c:v>
                </c:pt>
                <c:pt idx="1">
                  <c:v>-0.40985567315794402</c:v>
                </c:pt>
                <c:pt idx="2">
                  <c:v>1.7340312708565397</c:v>
                </c:pt>
                <c:pt idx="3">
                  <c:v>1.3608624008241588</c:v>
                </c:pt>
                <c:pt idx="4">
                  <c:v>-0.1123064697245324</c:v>
                </c:pt>
                <c:pt idx="5">
                  <c:v>0.59666512772302838</c:v>
                </c:pt>
                <c:pt idx="6">
                  <c:v>0.47234774162665533</c:v>
                </c:pt>
                <c:pt idx="7">
                  <c:v>0.73791977810053766</c:v>
                </c:pt>
                <c:pt idx="8">
                  <c:v>1.0272207522573846</c:v>
                </c:pt>
                <c:pt idx="9">
                  <c:v>0.67568160916786646</c:v>
                </c:pt>
                <c:pt idx="10">
                  <c:v>0.16167167483427389</c:v>
                </c:pt>
              </c:numCache>
            </c:numRef>
          </c:val>
        </c:ser>
        <c:dLbls>
          <c:showLegendKey val="0"/>
          <c:showVal val="0"/>
          <c:showCatName val="0"/>
          <c:showSerName val="0"/>
          <c:showPercent val="0"/>
          <c:showBubbleSize val="0"/>
        </c:dLbls>
        <c:gapWidth val="80"/>
        <c:axId val="414178784"/>
        <c:axId val="414179344"/>
      </c:barChart>
      <c:dateAx>
        <c:axId val="414178784"/>
        <c:scaling>
          <c:orientation val="minMax"/>
        </c:scaling>
        <c:delete val="0"/>
        <c:axPos val="b"/>
        <c:numFmt formatCode="yyyy" sourceLinked="0"/>
        <c:majorTickMark val="out"/>
        <c:minorTickMark val="out"/>
        <c:tickLblPos val="low"/>
        <c:spPr>
          <a:ln w="3158">
            <a:solidFill>
              <a:schemeClr val="tx1"/>
            </a:solidFill>
            <a:prstDash val="solid"/>
          </a:ln>
        </c:spPr>
        <c:txPr>
          <a:bodyPr rot="0" vert="horz"/>
          <a:lstStyle/>
          <a:p>
            <a:pPr>
              <a:defRPr/>
            </a:pPr>
            <a:endParaRPr lang="en-US"/>
          </a:p>
        </c:txPr>
        <c:crossAx val="414179344"/>
        <c:crosses val="autoZero"/>
        <c:auto val="1"/>
        <c:lblOffset val="100"/>
        <c:baseTimeUnit val="years"/>
        <c:majorUnit val="2"/>
        <c:majorTimeUnit val="years"/>
        <c:minorUnit val="1"/>
        <c:minorTimeUnit val="years"/>
      </c:dateAx>
      <c:valAx>
        <c:axId val="414179344"/>
        <c:scaling>
          <c:orientation val="minMax"/>
        </c:scaling>
        <c:delete val="0"/>
        <c:axPos val="l"/>
        <c:majorGridlines>
          <c:spPr>
            <a:ln w="3158">
              <a:solidFill>
                <a:schemeClr val="tx1"/>
              </a:solidFill>
              <a:prstDash val="solid"/>
            </a:ln>
          </c:spPr>
        </c:majorGridlines>
        <c:numFmt formatCode="0" sourceLinked="0"/>
        <c:majorTickMark val="out"/>
        <c:minorTickMark val="none"/>
        <c:tickLblPos val="low"/>
        <c:spPr>
          <a:ln w="3158">
            <a:solidFill>
              <a:schemeClr val="tx1"/>
            </a:solidFill>
            <a:prstDash val="solid"/>
          </a:ln>
        </c:spPr>
        <c:txPr>
          <a:bodyPr rot="0" vert="horz"/>
          <a:lstStyle/>
          <a:p>
            <a:pPr>
              <a:defRPr/>
            </a:pPr>
            <a:endParaRPr lang="en-US"/>
          </a:p>
        </c:txPr>
        <c:crossAx val="414178784"/>
        <c:crossesAt val="42370"/>
        <c:crossBetween val="between"/>
        <c:majorUnit val="2"/>
      </c:valAx>
      <c:spPr>
        <a:solidFill>
          <a:schemeClr val="bg1"/>
        </a:solidFill>
        <a:ln w="2526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9973580146736"/>
          <c:y val="6.106846019247595E-2"/>
          <c:w val="0.80606565116588358"/>
          <c:h val="0.74762357830271264"/>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-0.72805493505421204</c:v>
                </c:pt>
                <c:pt idx="1">
                  <c:v>-0.27502291857655076</c:v>
                </c:pt>
                <c:pt idx="2">
                  <c:v>-2.507103459801208E-2</c:v>
                </c:pt>
                <c:pt idx="3">
                  <c:v>0.34272339714118694</c:v>
                </c:pt>
                <c:pt idx="4">
                  <c:v>2.7490836387870758</c:v>
                </c:pt>
                <c:pt idx="5">
                  <c:v>0.77833630614558846</c:v>
                </c:pt>
                <c:pt idx="6">
                  <c:v>-0.29654255832662901</c:v>
                </c:pt>
                <c:pt idx="7">
                  <c:v>0.70690528547705522</c:v>
                </c:pt>
                <c:pt idx="8">
                  <c:v>1.6754316972193977</c:v>
                </c:pt>
                <c:pt idx="9">
                  <c:v>1.9405707591645618</c:v>
                </c:pt>
                <c:pt idx="10">
                  <c:v>2.5939148688214351</c:v>
                </c:pt>
              </c:numCache>
            </c:numRef>
          </c:val>
          <c:smooth val="0"/>
        </c:ser>
        <c:dLbls>
          <c:showLegendKey val="0"/>
          <c:showVal val="0"/>
          <c:showCatName val="0"/>
          <c:showSerName val="0"/>
          <c:showPercent val="0"/>
          <c:showBubbleSize val="0"/>
        </c:dLbls>
        <c:smooth val="0"/>
        <c:axId val="414181584"/>
        <c:axId val="414182144"/>
      </c:lineChart>
      <c:dateAx>
        <c:axId val="414181584"/>
        <c:scaling>
          <c:orientation val="minMax"/>
        </c:scaling>
        <c:delete val="0"/>
        <c:axPos val="b"/>
        <c:numFmt formatCode="yyyy" sourceLinked="0"/>
        <c:majorTickMark val="out"/>
        <c:minorTickMark val="out"/>
        <c:tickLblPos val="low"/>
        <c:spPr>
          <a:ln w="3060">
            <a:solidFill>
              <a:schemeClr val="tx1"/>
            </a:solidFill>
            <a:prstDash val="solid"/>
          </a:ln>
        </c:spPr>
        <c:txPr>
          <a:bodyPr rot="0" vert="horz"/>
          <a:lstStyle/>
          <a:p>
            <a:pPr>
              <a:defRPr/>
            </a:pPr>
            <a:endParaRPr lang="en-US"/>
          </a:p>
        </c:txPr>
        <c:crossAx val="414182144"/>
        <c:crosses val="autoZero"/>
        <c:auto val="1"/>
        <c:lblOffset val="100"/>
        <c:baseTimeUnit val="years"/>
        <c:majorUnit val="2"/>
        <c:majorTimeUnit val="years"/>
        <c:minorUnit val="1"/>
        <c:minorTimeUnit val="years"/>
      </c:dateAx>
      <c:valAx>
        <c:axId val="414182144"/>
        <c:scaling>
          <c:orientation val="minMax"/>
          <c:max val="3"/>
          <c:min val="-1"/>
        </c:scaling>
        <c:delete val="0"/>
        <c:axPos val="l"/>
        <c:majorGridlines>
          <c:spPr>
            <a:ln w="3060">
              <a:solidFill>
                <a:schemeClr val="tx1"/>
              </a:solidFill>
              <a:prstDash val="solid"/>
            </a:ln>
          </c:spPr>
        </c:majorGridlines>
        <c:numFmt formatCode="0" sourceLinked="0"/>
        <c:majorTickMark val="out"/>
        <c:minorTickMark val="none"/>
        <c:tickLblPos val="low"/>
        <c:spPr>
          <a:ln w="3060">
            <a:solidFill>
              <a:schemeClr val="tx1"/>
            </a:solidFill>
            <a:prstDash val="solid"/>
          </a:ln>
        </c:spPr>
        <c:txPr>
          <a:bodyPr rot="0" vert="horz"/>
          <a:lstStyle/>
          <a:p>
            <a:pPr>
              <a:defRPr/>
            </a:pPr>
            <a:endParaRPr lang="en-US"/>
          </a:p>
        </c:txPr>
        <c:crossAx val="414181584"/>
        <c:crossesAt val="42370"/>
        <c:crossBetween val="midCat"/>
      </c:valAx>
      <c:spPr>
        <a:solidFill>
          <a:schemeClr val="bg1"/>
        </a:solidFill>
        <a:ln w="24479">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249249905362317E-2"/>
          <c:y val="4.1826543540705294E-2"/>
          <c:w val="0.90907670876895819"/>
          <c:h val="0.73962885610382911"/>
        </c:manualLayout>
      </c:layout>
      <c:barChart>
        <c:barDir val="col"/>
        <c:grouping val="clustered"/>
        <c:varyColors val="0"/>
        <c:ser>
          <c:idx val="0"/>
          <c:order val="0"/>
          <c:tx>
            <c:strRef>
              <c:f>Sheet1!$B$1</c:f>
              <c:strCache>
                <c:ptCount val="1"/>
                <c:pt idx="0">
                  <c:v>2015</c:v>
                </c:pt>
              </c:strCache>
            </c:strRef>
          </c:tx>
          <c:spPr>
            <a:solidFill>
              <a:srgbClr val="103C68"/>
            </a:solidFill>
            <a:ln w="12695">
              <a:noFill/>
              <a:prstDash val="solid"/>
            </a:ln>
          </c:spPr>
          <c:invertIfNegative val="0"/>
          <c:cat>
            <c:strRef>
              <c:f>Sheet1!$A$2:$A$7</c:f>
              <c:strCache>
                <c:ptCount val="6"/>
                <c:pt idx="0">
                  <c:v>China</c:v>
                </c:pt>
                <c:pt idx="1">
                  <c:v>India</c:v>
                </c:pt>
                <c:pt idx="2">
                  <c:v>South Korea</c:v>
                </c:pt>
                <c:pt idx="3">
                  <c:v>Australia</c:v>
                </c:pt>
                <c:pt idx="4">
                  <c:v>Indonesia</c:v>
                </c:pt>
                <c:pt idx="5">
                  <c:v>Taiwan</c:v>
                </c:pt>
              </c:strCache>
            </c:strRef>
          </c:cat>
          <c:val>
            <c:numRef>
              <c:f>Sheet1!$B$2:$B$7</c:f>
              <c:numCache>
                <c:formatCode>0.0</c:formatCode>
                <c:ptCount val="6"/>
                <c:pt idx="0">
                  <c:v>6.9275209994756448</c:v>
                </c:pt>
                <c:pt idx="1">
                  <c:v>7.5493807921956924</c:v>
                </c:pt>
                <c:pt idx="2">
                  <c:v>2.6121192860274038</c:v>
                </c:pt>
                <c:pt idx="3">
                  <c:v>2.4845209344542813</c:v>
                </c:pt>
                <c:pt idx="4">
                  <c:v>4.7939213038223913</c:v>
                </c:pt>
                <c:pt idx="5">
                  <c:v>0.64791071754863883</c:v>
                </c:pt>
              </c:numCache>
            </c:numRef>
          </c:val>
        </c:ser>
        <c:ser>
          <c:idx val="1"/>
          <c:order val="1"/>
          <c:tx>
            <c:strRef>
              <c:f>Sheet1!$C$1</c:f>
              <c:strCache>
                <c:ptCount val="1"/>
                <c:pt idx="0">
                  <c:v>2016</c:v>
                </c:pt>
              </c:strCache>
            </c:strRef>
          </c:tx>
          <c:spPr>
            <a:solidFill>
              <a:srgbClr val="96BC33"/>
            </a:solidFill>
            <a:ln w="12695">
              <a:noFill/>
              <a:prstDash val="solid"/>
            </a:ln>
          </c:spPr>
          <c:invertIfNegative val="0"/>
          <c:cat>
            <c:strRef>
              <c:f>Sheet1!$A$2:$A$7</c:f>
              <c:strCache>
                <c:ptCount val="6"/>
                <c:pt idx="0">
                  <c:v>China</c:v>
                </c:pt>
                <c:pt idx="1">
                  <c:v>India</c:v>
                </c:pt>
                <c:pt idx="2">
                  <c:v>South Korea</c:v>
                </c:pt>
                <c:pt idx="3">
                  <c:v>Australia</c:v>
                </c:pt>
                <c:pt idx="4">
                  <c:v>Indonesia</c:v>
                </c:pt>
                <c:pt idx="5">
                  <c:v>Taiwan</c:v>
                </c:pt>
              </c:strCache>
            </c:strRef>
          </c:cat>
          <c:val>
            <c:numRef>
              <c:f>Sheet1!$C$2:$C$7</c:f>
              <c:numCache>
                <c:formatCode>0.0</c:formatCode>
                <c:ptCount val="6"/>
                <c:pt idx="0">
                  <c:v>6.6031187176397212</c:v>
                </c:pt>
                <c:pt idx="1">
                  <c:v>7.5106842500237683</c:v>
                </c:pt>
                <c:pt idx="2">
                  <c:v>2.7119556782654985</c:v>
                </c:pt>
                <c:pt idx="3">
                  <c:v>2.7068238586033027</c:v>
                </c:pt>
                <c:pt idx="4">
                  <c:v>5.0989203460769286</c:v>
                </c:pt>
                <c:pt idx="5">
                  <c:v>1.1510792288313534</c:v>
                </c:pt>
              </c:numCache>
            </c:numRef>
          </c:val>
        </c:ser>
        <c:ser>
          <c:idx val="2"/>
          <c:order val="2"/>
          <c:tx>
            <c:strRef>
              <c:f>Sheet1!$D$1</c:f>
              <c:strCache>
                <c:ptCount val="1"/>
                <c:pt idx="0">
                  <c:v>2017</c:v>
                </c:pt>
              </c:strCache>
            </c:strRef>
          </c:tx>
          <c:spPr>
            <a:solidFill>
              <a:srgbClr val="FDBA4D"/>
            </a:solidFill>
            <a:ln w="12695">
              <a:noFill/>
              <a:prstDash val="solid"/>
            </a:ln>
          </c:spPr>
          <c:invertIfNegative val="0"/>
          <c:cat>
            <c:strRef>
              <c:f>Sheet1!$A$2:$A$7</c:f>
              <c:strCache>
                <c:ptCount val="6"/>
                <c:pt idx="0">
                  <c:v>China</c:v>
                </c:pt>
                <c:pt idx="1">
                  <c:v>India</c:v>
                </c:pt>
                <c:pt idx="2">
                  <c:v>South Korea</c:v>
                </c:pt>
                <c:pt idx="3">
                  <c:v>Australia</c:v>
                </c:pt>
                <c:pt idx="4">
                  <c:v>Indonesia</c:v>
                </c:pt>
                <c:pt idx="5">
                  <c:v>Taiwan</c:v>
                </c:pt>
              </c:strCache>
            </c:strRef>
          </c:cat>
          <c:val>
            <c:numRef>
              <c:f>Sheet1!$D$2:$D$7</c:f>
              <c:numCache>
                <c:formatCode>0.0</c:formatCode>
                <c:ptCount val="6"/>
                <c:pt idx="0">
                  <c:v>6.2075077170755879</c:v>
                </c:pt>
                <c:pt idx="1">
                  <c:v>7.4076713971813488</c:v>
                </c:pt>
                <c:pt idx="2">
                  <c:v>2.985207361245279</c:v>
                </c:pt>
                <c:pt idx="3">
                  <c:v>2.3313617580329686</c:v>
                </c:pt>
                <c:pt idx="4">
                  <c:v>5.2359969693070987</c:v>
                </c:pt>
                <c:pt idx="5">
                  <c:v>1.8230632337123076</c:v>
                </c:pt>
              </c:numCache>
            </c:numRef>
          </c:val>
        </c:ser>
        <c:ser>
          <c:idx val="3"/>
          <c:order val="3"/>
          <c:tx>
            <c:strRef>
              <c:f>Sheet1!$E$1</c:f>
              <c:strCache>
                <c:ptCount val="1"/>
                <c:pt idx="0">
                  <c:v>2018</c:v>
                </c:pt>
              </c:strCache>
            </c:strRef>
          </c:tx>
          <c:spPr>
            <a:solidFill>
              <a:srgbClr val="00A9CB"/>
            </a:solidFill>
            <a:ln w="12695">
              <a:noFill/>
              <a:prstDash val="solid"/>
            </a:ln>
          </c:spPr>
          <c:invertIfNegative val="0"/>
          <c:cat>
            <c:strRef>
              <c:f>Sheet1!$A$2:$A$7</c:f>
              <c:strCache>
                <c:ptCount val="6"/>
                <c:pt idx="0">
                  <c:v>China</c:v>
                </c:pt>
                <c:pt idx="1">
                  <c:v>India</c:v>
                </c:pt>
                <c:pt idx="2">
                  <c:v>South Korea</c:v>
                </c:pt>
                <c:pt idx="3">
                  <c:v>Australia</c:v>
                </c:pt>
                <c:pt idx="4">
                  <c:v>Indonesia</c:v>
                </c:pt>
                <c:pt idx="5">
                  <c:v>Taiwan</c:v>
                </c:pt>
              </c:strCache>
            </c:strRef>
          </c:cat>
          <c:val>
            <c:numRef>
              <c:f>Sheet1!$E$2:$E$7</c:f>
              <c:numCache>
                <c:formatCode>0.0</c:formatCode>
                <c:ptCount val="6"/>
                <c:pt idx="0">
                  <c:v>6.3798453232885697</c:v>
                </c:pt>
                <c:pt idx="1">
                  <c:v>7.7273850631921048</c:v>
                </c:pt>
                <c:pt idx="2">
                  <c:v>3.1797547056976687</c:v>
                </c:pt>
                <c:pt idx="3">
                  <c:v>2.4850979059296785</c:v>
                </c:pt>
                <c:pt idx="4">
                  <c:v>5.2751750059664371</c:v>
                </c:pt>
                <c:pt idx="5">
                  <c:v>2.3262360460577951</c:v>
                </c:pt>
              </c:numCache>
            </c:numRef>
          </c:val>
        </c:ser>
        <c:ser>
          <c:idx val="4"/>
          <c:order val="4"/>
          <c:tx>
            <c:strRef>
              <c:f>Sheet1!$F$1</c:f>
              <c:strCache>
                <c:ptCount val="1"/>
                <c:pt idx="0">
                  <c:v>2019–23</c:v>
                </c:pt>
              </c:strCache>
            </c:strRef>
          </c:tx>
          <c:spPr>
            <a:solidFill>
              <a:srgbClr val="F04E23"/>
            </a:solidFill>
            <a:ln w="12709">
              <a:noFill/>
              <a:prstDash val="solid"/>
            </a:ln>
          </c:spPr>
          <c:invertIfNegative val="0"/>
          <c:cat>
            <c:strRef>
              <c:f>Sheet1!$A$2:$A$7</c:f>
              <c:strCache>
                <c:ptCount val="6"/>
                <c:pt idx="0">
                  <c:v>China</c:v>
                </c:pt>
                <c:pt idx="1">
                  <c:v>India</c:v>
                </c:pt>
                <c:pt idx="2">
                  <c:v>South Korea</c:v>
                </c:pt>
                <c:pt idx="3">
                  <c:v>Australia</c:v>
                </c:pt>
                <c:pt idx="4">
                  <c:v>Indonesia</c:v>
                </c:pt>
                <c:pt idx="5">
                  <c:v>Taiwan</c:v>
                </c:pt>
              </c:strCache>
            </c:strRef>
          </c:cat>
          <c:val>
            <c:numRef>
              <c:f>Sheet1!$F$2:$F$7</c:f>
              <c:numCache>
                <c:formatCode>0.0</c:formatCode>
                <c:ptCount val="6"/>
                <c:pt idx="0">
                  <c:v>6.3480671096278316</c:v>
                </c:pt>
                <c:pt idx="1">
                  <c:v>7.5101425681827649</c:v>
                </c:pt>
                <c:pt idx="2">
                  <c:v>2.7397121960112569</c:v>
                </c:pt>
                <c:pt idx="3">
                  <c:v>2.8221571555038678</c:v>
                </c:pt>
                <c:pt idx="4">
                  <c:v>5.171487371695437</c:v>
                </c:pt>
                <c:pt idx="5">
                  <c:v>2.7708917025183415</c:v>
                </c:pt>
              </c:numCache>
            </c:numRef>
          </c:val>
        </c:ser>
        <c:dLbls>
          <c:showLegendKey val="0"/>
          <c:showVal val="0"/>
          <c:showCatName val="0"/>
          <c:showSerName val="0"/>
          <c:showPercent val="0"/>
          <c:showBubbleSize val="0"/>
        </c:dLbls>
        <c:gapWidth val="80"/>
        <c:axId val="416252864"/>
        <c:axId val="416253424"/>
      </c:barChart>
      <c:catAx>
        <c:axId val="416252864"/>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416253424"/>
        <c:crosses val="autoZero"/>
        <c:auto val="1"/>
        <c:lblAlgn val="ctr"/>
        <c:lblOffset val="100"/>
        <c:tickLblSkip val="1"/>
        <c:tickMarkSkip val="1"/>
        <c:noMultiLvlLbl val="0"/>
      </c:catAx>
      <c:valAx>
        <c:axId val="416253424"/>
        <c:scaling>
          <c:orientation val="minMax"/>
          <c:max val="8"/>
        </c:scaling>
        <c:delete val="0"/>
        <c:axPos val="l"/>
        <c:majorGridlines>
          <c:spPr>
            <a:ln w="12695">
              <a:solidFill>
                <a:schemeClr val="tx1"/>
              </a:solidFill>
              <a:prstDash val="solid"/>
            </a:ln>
          </c:spPr>
        </c:majorGridlines>
        <c:title>
          <c:tx>
            <c:rich>
              <a:bodyPr rot="-5400000" vert="horz"/>
              <a:lstStyle/>
              <a:p>
                <a:pPr>
                  <a:defRPr b="1"/>
                </a:pPr>
                <a:r>
                  <a:rPr lang="en-US" b="1" dirty="0"/>
                  <a:t>Annual percent change</a:t>
                </a:r>
              </a:p>
            </c:rich>
          </c:tx>
          <c:layout/>
          <c:overlay val="0"/>
        </c:title>
        <c:numFmt formatCode="0" sourceLinked="0"/>
        <c:majorTickMark val="out"/>
        <c:minorTickMark val="none"/>
        <c:tickLblPos val="nextTo"/>
        <c:spPr>
          <a:ln w="3174">
            <a:noFill/>
            <a:prstDash val="solid"/>
          </a:ln>
        </c:spPr>
        <c:txPr>
          <a:bodyPr rot="0" vert="horz"/>
          <a:lstStyle/>
          <a:p>
            <a:pPr>
              <a:defRPr/>
            </a:pPr>
            <a:endParaRPr lang="en-US"/>
          </a:p>
        </c:txPr>
        <c:crossAx val="416252864"/>
        <c:crosses val="autoZero"/>
        <c:crossBetween val="between"/>
        <c:majorUnit val="2"/>
      </c:valAx>
      <c:spPr>
        <a:noFill/>
        <a:ln w="25390">
          <a:noFill/>
          <a:prstDash val="solid"/>
        </a:ln>
      </c:spPr>
    </c:plotArea>
    <c:legend>
      <c:legendPos val="b"/>
      <c:layout>
        <c:manualLayout>
          <c:xMode val="edge"/>
          <c:yMode val="edge"/>
          <c:x val="0.15637699840284011"/>
          <c:y val="0.91946301588227197"/>
          <c:w val="0.68569771608152641"/>
          <c:h val="8.053691275169339E-2"/>
        </c:manualLayout>
      </c:layout>
      <c:overlay val="0"/>
      <c:spPr>
        <a:noFill/>
        <a:ln w="2539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473838775045493E-2"/>
          <c:y val="4.1738010955254812E-2"/>
          <c:w val="0.91852616122495123"/>
          <c:h val="0.7391194075276456"/>
        </c:manualLayout>
      </c:layout>
      <c:barChart>
        <c:barDir val="col"/>
        <c:grouping val="clustered"/>
        <c:varyColors val="0"/>
        <c:ser>
          <c:idx val="0"/>
          <c:order val="0"/>
          <c:tx>
            <c:strRef>
              <c:f>Sheet1!$B$1</c:f>
              <c:strCache>
                <c:ptCount val="1"/>
                <c:pt idx="0">
                  <c:v>2015</c:v>
                </c:pt>
              </c:strCache>
            </c:strRef>
          </c:tx>
          <c:spPr>
            <a:solidFill>
              <a:srgbClr val="103C68"/>
            </a:solidFill>
            <a:ln w="12695">
              <a:noFill/>
              <a:prstDash val="solid"/>
            </a:ln>
          </c:spPr>
          <c:invertIfNegative val="0"/>
          <c:cat>
            <c:strRef>
              <c:f>Sheet1!$A$2:$A$7</c:f>
              <c:strCache>
                <c:ptCount val="6"/>
                <c:pt idx="0">
                  <c:v>Thailand</c:v>
                </c:pt>
                <c:pt idx="1">
                  <c:v>Hong Kong</c:v>
                </c:pt>
                <c:pt idx="2">
                  <c:v>Malaysia</c:v>
                </c:pt>
                <c:pt idx="3">
                  <c:v>Singapore</c:v>
                </c:pt>
                <c:pt idx="4">
                  <c:v>Philippines</c:v>
                </c:pt>
                <c:pt idx="5">
                  <c:v>Vietnam</c:v>
                </c:pt>
              </c:strCache>
            </c:strRef>
          </c:cat>
          <c:val>
            <c:numRef>
              <c:f>Sheet1!$B$2:$B$7</c:f>
              <c:numCache>
                <c:formatCode>0.0</c:formatCode>
                <c:ptCount val="6"/>
                <c:pt idx="0">
                  <c:v>2.8196831223178616</c:v>
                </c:pt>
                <c:pt idx="1">
                  <c:v>2.4531649531220228</c:v>
                </c:pt>
                <c:pt idx="2">
                  <c:v>4.9677730304808154</c:v>
                </c:pt>
                <c:pt idx="3">
                  <c:v>2.0083483733340124</c:v>
                </c:pt>
                <c:pt idx="4">
                  <c:v>5.9041840553208926</c:v>
                </c:pt>
                <c:pt idx="5">
                  <c:v>6.6792887889143078</c:v>
                </c:pt>
              </c:numCache>
            </c:numRef>
          </c:val>
        </c:ser>
        <c:ser>
          <c:idx val="1"/>
          <c:order val="1"/>
          <c:tx>
            <c:strRef>
              <c:f>Sheet1!$C$1</c:f>
              <c:strCache>
                <c:ptCount val="1"/>
                <c:pt idx="0">
                  <c:v>2016</c:v>
                </c:pt>
              </c:strCache>
            </c:strRef>
          </c:tx>
          <c:spPr>
            <a:solidFill>
              <a:srgbClr val="96BC33"/>
            </a:solidFill>
            <a:ln w="12695">
              <a:noFill/>
              <a:prstDash val="solid"/>
            </a:ln>
          </c:spPr>
          <c:invertIfNegative val="0"/>
          <c:cat>
            <c:strRef>
              <c:f>Sheet1!$A$2:$A$7</c:f>
              <c:strCache>
                <c:ptCount val="6"/>
                <c:pt idx="0">
                  <c:v>Thailand</c:v>
                </c:pt>
                <c:pt idx="1">
                  <c:v>Hong Kong</c:v>
                </c:pt>
                <c:pt idx="2">
                  <c:v>Malaysia</c:v>
                </c:pt>
                <c:pt idx="3">
                  <c:v>Singapore</c:v>
                </c:pt>
                <c:pt idx="4">
                  <c:v>Philippines</c:v>
                </c:pt>
                <c:pt idx="5">
                  <c:v>Vietnam</c:v>
                </c:pt>
              </c:strCache>
            </c:strRef>
          </c:cat>
          <c:val>
            <c:numRef>
              <c:f>Sheet1!$C$2:$C$7</c:f>
              <c:numCache>
                <c:formatCode>0.0</c:formatCode>
                <c:ptCount val="6"/>
                <c:pt idx="0">
                  <c:v>2.9310975423824335</c:v>
                </c:pt>
                <c:pt idx="1">
                  <c:v>1.4658688346218085</c:v>
                </c:pt>
                <c:pt idx="2">
                  <c:v>4.0983712688621221</c:v>
                </c:pt>
                <c:pt idx="3">
                  <c:v>1.719974186017059</c:v>
                </c:pt>
                <c:pt idx="4">
                  <c:v>6.004910242790328</c:v>
                </c:pt>
                <c:pt idx="5">
                  <c:v>5.8540355427003181</c:v>
                </c:pt>
              </c:numCache>
            </c:numRef>
          </c:val>
        </c:ser>
        <c:ser>
          <c:idx val="2"/>
          <c:order val="2"/>
          <c:tx>
            <c:strRef>
              <c:f>Sheet1!$D$1</c:f>
              <c:strCache>
                <c:ptCount val="1"/>
                <c:pt idx="0">
                  <c:v>2017</c:v>
                </c:pt>
              </c:strCache>
            </c:strRef>
          </c:tx>
          <c:spPr>
            <a:solidFill>
              <a:srgbClr val="FDBA4D"/>
            </a:solidFill>
            <a:ln w="12695">
              <a:noFill/>
              <a:prstDash val="solid"/>
            </a:ln>
          </c:spPr>
          <c:invertIfNegative val="0"/>
          <c:cat>
            <c:strRef>
              <c:f>Sheet1!$A$2:$A$7</c:f>
              <c:strCache>
                <c:ptCount val="6"/>
                <c:pt idx="0">
                  <c:v>Thailand</c:v>
                </c:pt>
                <c:pt idx="1">
                  <c:v>Hong Kong</c:v>
                </c:pt>
                <c:pt idx="2">
                  <c:v>Malaysia</c:v>
                </c:pt>
                <c:pt idx="3">
                  <c:v>Singapore</c:v>
                </c:pt>
                <c:pt idx="4">
                  <c:v>Philippines</c:v>
                </c:pt>
                <c:pt idx="5">
                  <c:v>Vietnam</c:v>
                </c:pt>
              </c:strCache>
            </c:strRef>
          </c:cat>
          <c:val>
            <c:numRef>
              <c:f>Sheet1!$D$2:$D$7</c:f>
              <c:numCache>
                <c:formatCode>0.0</c:formatCode>
                <c:ptCount val="6"/>
                <c:pt idx="0">
                  <c:v>2.8443233324597861</c:v>
                </c:pt>
                <c:pt idx="1">
                  <c:v>1.6976838231534288</c:v>
                </c:pt>
                <c:pt idx="2">
                  <c:v>4.0134784366071319</c:v>
                </c:pt>
                <c:pt idx="3">
                  <c:v>1.7428918072662114</c:v>
                </c:pt>
                <c:pt idx="4">
                  <c:v>5.8171234673276775</c:v>
                </c:pt>
                <c:pt idx="5">
                  <c:v>6.3290748443420854</c:v>
                </c:pt>
              </c:numCache>
            </c:numRef>
          </c:val>
        </c:ser>
        <c:ser>
          <c:idx val="3"/>
          <c:order val="3"/>
          <c:tx>
            <c:strRef>
              <c:f>Sheet1!$E$1</c:f>
              <c:strCache>
                <c:ptCount val="1"/>
                <c:pt idx="0">
                  <c:v>2018</c:v>
                </c:pt>
              </c:strCache>
            </c:strRef>
          </c:tx>
          <c:spPr>
            <a:solidFill>
              <a:srgbClr val="00A9CB"/>
            </a:solidFill>
            <a:ln w="12695">
              <a:noFill/>
              <a:prstDash val="solid"/>
            </a:ln>
          </c:spPr>
          <c:invertIfNegative val="0"/>
          <c:cat>
            <c:strRef>
              <c:f>Sheet1!$A$2:$A$7</c:f>
              <c:strCache>
                <c:ptCount val="6"/>
                <c:pt idx="0">
                  <c:v>Thailand</c:v>
                </c:pt>
                <c:pt idx="1">
                  <c:v>Hong Kong</c:v>
                </c:pt>
                <c:pt idx="2">
                  <c:v>Malaysia</c:v>
                </c:pt>
                <c:pt idx="3">
                  <c:v>Singapore</c:v>
                </c:pt>
                <c:pt idx="4">
                  <c:v>Philippines</c:v>
                </c:pt>
                <c:pt idx="5">
                  <c:v>Vietnam</c:v>
                </c:pt>
              </c:strCache>
            </c:strRef>
          </c:cat>
          <c:val>
            <c:numRef>
              <c:f>Sheet1!$E$2:$E$7</c:f>
              <c:numCache>
                <c:formatCode>0.0</c:formatCode>
                <c:ptCount val="6"/>
                <c:pt idx="0">
                  <c:v>3.1323484748704047</c:v>
                </c:pt>
                <c:pt idx="1">
                  <c:v>1.8899862531788658</c:v>
                </c:pt>
                <c:pt idx="2">
                  <c:v>5.0315775538882779</c:v>
                </c:pt>
                <c:pt idx="3">
                  <c:v>2.4469014699989966</c:v>
                </c:pt>
                <c:pt idx="4">
                  <c:v>5.9352518531254228</c:v>
                </c:pt>
                <c:pt idx="5">
                  <c:v>6.6306738533131746</c:v>
                </c:pt>
              </c:numCache>
            </c:numRef>
          </c:val>
        </c:ser>
        <c:ser>
          <c:idx val="4"/>
          <c:order val="4"/>
          <c:tx>
            <c:strRef>
              <c:f>Sheet1!$F$1</c:f>
              <c:strCache>
                <c:ptCount val="1"/>
                <c:pt idx="0">
                  <c:v>2019–23</c:v>
                </c:pt>
              </c:strCache>
            </c:strRef>
          </c:tx>
          <c:spPr>
            <a:solidFill>
              <a:srgbClr val="F04E23"/>
            </a:solidFill>
            <a:ln w="12709">
              <a:noFill/>
              <a:prstDash val="solid"/>
            </a:ln>
          </c:spPr>
          <c:invertIfNegative val="0"/>
          <c:cat>
            <c:strRef>
              <c:f>Sheet1!$A$2:$A$7</c:f>
              <c:strCache>
                <c:ptCount val="6"/>
                <c:pt idx="0">
                  <c:v>Thailand</c:v>
                </c:pt>
                <c:pt idx="1">
                  <c:v>Hong Kong</c:v>
                </c:pt>
                <c:pt idx="2">
                  <c:v>Malaysia</c:v>
                </c:pt>
                <c:pt idx="3">
                  <c:v>Singapore</c:v>
                </c:pt>
                <c:pt idx="4">
                  <c:v>Philippines</c:v>
                </c:pt>
                <c:pt idx="5">
                  <c:v>Vietnam</c:v>
                </c:pt>
              </c:strCache>
            </c:strRef>
          </c:cat>
          <c:val>
            <c:numRef>
              <c:f>Sheet1!$F$2:$F$7</c:f>
              <c:numCache>
                <c:formatCode>0.0</c:formatCode>
                <c:ptCount val="6"/>
                <c:pt idx="0">
                  <c:v>3.6441266970738577</c:v>
                </c:pt>
                <c:pt idx="1">
                  <c:v>2.8227835022434755</c:v>
                </c:pt>
                <c:pt idx="2">
                  <c:v>5.0999516168340753</c:v>
                </c:pt>
                <c:pt idx="3">
                  <c:v>3.1672271736017832</c:v>
                </c:pt>
                <c:pt idx="4">
                  <c:v>5.4501106736959386</c:v>
                </c:pt>
                <c:pt idx="5">
                  <c:v>6.5269018741093134</c:v>
                </c:pt>
              </c:numCache>
            </c:numRef>
          </c:val>
        </c:ser>
        <c:dLbls>
          <c:showLegendKey val="0"/>
          <c:showVal val="0"/>
          <c:showCatName val="0"/>
          <c:showSerName val="0"/>
          <c:showPercent val="0"/>
          <c:showBubbleSize val="0"/>
        </c:dLbls>
        <c:gapWidth val="80"/>
        <c:axId val="416257904"/>
        <c:axId val="416258464"/>
      </c:barChart>
      <c:catAx>
        <c:axId val="416257904"/>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416258464"/>
        <c:crosses val="autoZero"/>
        <c:auto val="1"/>
        <c:lblAlgn val="ctr"/>
        <c:lblOffset val="100"/>
        <c:tickLblSkip val="1"/>
        <c:tickMarkSkip val="1"/>
        <c:noMultiLvlLbl val="0"/>
      </c:catAx>
      <c:valAx>
        <c:axId val="416258464"/>
        <c:scaling>
          <c:orientation val="minMax"/>
        </c:scaling>
        <c:delete val="0"/>
        <c:axPos val="l"/>
        <c:majorGridlines>
          <c:spPr>
            <a:ln w="12695">
              <a:solidFill>
                <a:schemeClr val="tx1"/>
              </a:solidFill>
              <a:prstDash val="solid"/>
            </a:ln>
          </c:spPr>
        </c:majorGridlines>
        <c:title>
          <c:tx>
            <c:rich>
              <a:bodyPr rot="-5400000" vert="horz"/>
              <a:lstStyle/>
              <a:p>
                <a:pPr>
                  <a:defRPr b="1"/>
                </a:pPr>
                <a:r>
                  <a:rPr lang="en-US" b="1" dirty="0"/>
                  <a:t>Annual percent change</a:t>
                </a:r>
              </a:p>
            </c:rich>
          </c:tx>
          <c:layout/>
          <c:overlay val="0"/>
        </c:title>
        <c:numFmt formatCode="0" sourceLinked="0"/>
        <c:majorTickMark val="out"/>
        <c:minorTickMark val="none"/>
        <c:tickLblPos val="nextTo"/>
        <c:spPr>
          <a:ln w="3174">
            <a:noFill/>
            <a:prstDash val="solid"/>
          </a:ln>
        </c:spPr>
        <c:txPr>
          <a:bodyPr rot="0" vert="horz"/>
          <a:lstStyle/>
          <a:p>
            <a:pPr>
              <a:defRPr/>
            </a:pPr>
            <a:endParaRPr lang="en-US"/>
          </a:p>
        </c:txPr>
        <c:crossAx val="416257904"/>
        <c:crosses val="autoZero"/>
        <c:crossBetween val="between"/>
        <c:majorUnit val="2"/>
      </c:valAx>
      <c:spPr>
        <a:noFill/>
        <a:ln w="25390">
          <a:noFill/>
          <a:prstDash val="solid"/>
        </a:ln>
      </c:spPr>
    </c:plotArea>
    <c:legend>
      <c:legendPos val="b"/>
      <c:layout>
        <c:manualLayout>
          <c:xMode val="edge"/>
          <c:yMode val="edge"/>
          <c:x val="0.17465224111284094"/>
          <c:y val="0.91946316147196128"/>
          <c:w val="0.64914992272024763"/>
          <c:h val="8.0536912751693321E-2"/>
        </c:manualLayout>
      </c:layout>
      <c:overlay val="0"/>
      <c:spPr>
        <a:noFill/>
        <a:ln w="2539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94108187173172"/>
          <c:y val="9.576773708606505E-2"/>
          <c:w val="0.81749451816741481"/>
          <c:h val="0.71088915104188699"/>
        </c:manualLayout>
      </c:layout>
      <c:barChart>
        <c:barDir val="col"/>
        <c:grouping val="clustered"/>
        <c:varyColors val="0"/>
        <c:ser>
          <c:idx val="0"/>
          <c:order val="0"/>
          <c:tx>
            <c:strRef>
              <c:f>Sheet1!$A$2</c:f>
              <c:strCache>
                <c:ptCount val="1"/>
              </c:strCache>
            </c:strRef>
          </c:tx>
          <c:spPr>
            <a:solidFill>
              <a:srgbClr val="0066B3"/>
            </a:solidFill>
            <a:ln w="12446">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237.81040000000002</c:v>
                </c:pt>
                <c:pt idx="1">
                  <c:v>136.09677499999998</c:v>
                </c:pt>
                <c:pt idx="2">
                  <c:v>215.39172500000001</c:v>
                </c:pt>
                <c:pt idx="3">
                  <c:v>148.20392499999997</c:v>
                </c:pt>
                <c:pt idx="4">
                  <c:v>219.67759999999998</c:v>
                </c:pt>
                <c:pt idx="5">
                  <c:v>333.64864999999998</c:v>
                </c:pt>
                <c:pt idx="6">
                  <c:v>443.60429999999997</c:v>
                </c:pt>
                <c:pt idx="7">
                  <c:v>564.12457499999994</c:v>
                </c:pt>
                <c:pt idx="8">
                  <c:v>436.86887500000006</c:v>
                </c:pt>
                <c:pt idx="9">
                  <c:v>403.37317499999995</c:v>
                </c:pt>
                <c:pt idx="10">
                  <c:v>358.52485000000001</c:v>
                </c:pt>
              </c:numCache>
            </c:numRef>
          </c:val>
        </c:ser>
        <c:dLbls>
          <c:showLegendKey val="0"/>
          <c:showVal val="0"/>
          <c:showCatName val="0"/>
          <c:showSerName val="0"/>
          <c:showPercent val="0"/>
          <c:showBubbleSize val="0"/>
        </c:dLbls>
        <c:gapWidth val="80"/>
        <c:axId val="416260704"/>
        <c:axId val="416261264"/>
      </c:barChart>
      <c:dateAx>
        <c:axId val="416260704"/>
        <c:scaling>
          <c:orientation val="minMax"/>
        </c:scaling>
        <c:delete val="0"/>
        <c:axPos val="b"/>
        <c:numFmt formatCode="yyyy" sourceLinked="0"/>
        <c:majorTickMark val="out"/>
        <c:minorTickMark val="out"/>
        <c:tickLblPos val="low"/>
        <c:spPr>
          <a:ln w="3112">
            <a:solidFill>
              <a:schemeClr val="tx1"/>
            </a:solidFill>
            <a:prstDash val="solid"/>
          </a:ln>
        </c:spPr>
        <c:txPr>
          <a:bodyPr rot="0" vert="horz"/>
          <a:lstStyle/>
          <a:p>
            <a:pPr>
              <a:defRPr/>
            </a:pPr>
            <a:endParaRPr lang="en-US"/>
          </a:p>
        </c:txPr>
        <c:crossAx val="416261264"/>
        <c:crosses val="autoZero"/>
        <c:auto val="1"/>
        <c:lblOffset val="100"/>
        <c:baseTimeUnit val="years"/>
        <c:majorUnit val="2"/>
        <c:majorTimeUnit val="years"/>
        <c:minorUnit val="1"/>
        <c:minorTimeUnit val="years"/>
      </c:dateAx>
      <c:valAx>
        <c:axId val="416261264"/>
        <c:scaling>
          <c:orientation val="minMax"/>
        </c:scaling>
        <c:delete val="0"/>
        <c:axPos val="l"/>
        <c:majorGridlines>
          <c:spPr>
            <a:ln w="3112">
              <a:solidFill>
                <a:schemeClr val="tx1"/>
              </a:solidFill>
              <a:prstDash val="solid"/>
            </a:ln>
          </c:spPr>
        </c:majorGridlines>
        <c:numFmt formatCode="#,##0" sourceLinked="0"/>
        <c:majorTickMark val="out"/>
        <c:minorTickMark val="none"/>
        <c:tickLblPos val="low"/>
        <c:spPr>
          <a:ln w="3112">
            <a:solidFill>
              <a:schemeClr val="tx1"/>
            </a:solidFill>
            <a:prstDash val="solid"/>
          </a:ln>
        </c:spPr>
        <c:txPr>
          <a:bodyPr rot="0" vert="horz"/>
          <a:lstStyle/>
          <a:p>
            <a:pPr>
              <a:defRPr/>
            </a:pPr>
            <a:endParaRPr lang="en-US"/>
          </a:p>
        </c:txPr>
        <c:crossAx val="416260704"/>
        <c:crossesAt val="42370"/>
        <c:crossBetween val="between"/>
        <c:majorUnit val="150"/>
      </c:valAx>
      <c:spPr>
        <a:solidFill>
          <a:schemeClr val="bg1"/>
        </a:solidFill>
        <a:ln w="2489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6007267941819"/>
          <c:y val="5.5617905623541034E-2"/>
          <c:w val="0.82731454677909688"/>
          <c:h val="0.76043496757480999"/>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6.7692454100418482</c:v>
                </c:pt>
                <c:pt idx="1">
                  <c:v>6.4635802656592158</c:v>
                </c:pt>
                <c:pt idx="2">
                  <c:v>6.3086148375909952</c:v>
                </c:pt>
                <c:pt idx="3">
                  <c:v>6.1485821999679118</c:v>
                </c:pt>
                <c:pt idx="4">
                  <c:v>6.1614893525383305</c:v>
                </c:pt>
                <c:pt idx="5">
                  <c:v>6.2844641109561499</c:v>
                </c:pt>
                <c:pt idx="6">
                  <c:v>6.632851487255504</c:v>
                </c:pt>
                <c:pt idx="7">
                  <c:v>6.8716038272406132</c:v>
                </c:pt>
                <c:pt idx="8">
                  <c:v>7.0326708210981304</c:v>
                </c:pt>
                <c:pt idx="9">
                  <c:v>7.1587292499999995</c:v>
                </c:pt>
                <c:pt idx="10">
                  <c:v>7.1313054999999999</c:v>
                </c:pt>
              </c:numCache>
            </c:numRef>
          </c:val>
          <c:smooth val="0"/>
        </c:ser>
        <c:dLbls>
          <c:showLegendKey val="0"/>
          <c:showVal val="0"/>
          <c:showCatName val="0"/>
          <c:showSerName val="0"/>
          <c:showPercent val="0"/>
          <c:showBubbleSize val="0"/>
        </c:dLbls>
        <c:smooth val="0"/>
        <c:axId val="414333104"/>
        <c:axId val="414333664"/>
      </c:lineChart>
      <c:dateAx>
        <c:axId val="414333104"/>
        <c:scaling>
          <c:orientation val="minMax"/>
        </c:scaling>
        <c:delete val="0"/>
        <c:axPos val="b"/>
        <c:numFmt formatCode="yyyy" sourceLinked="0"/>
        <c:majorTickMark val="out"/>
        <c:minorTickMark val="out"/>
        <c:tickLblPos val="low"/>
        <c:spPr>
          <a:ln w="3166">
            <a:solidFill>
              <a:schemeClr val="tx1"/>
            </a:solidFill>
            <a:prstDash val="solid"/>
          </a:ln>
        </c:spPr>
        <c:txPr>
          <a:bodyPr rot="0" vert="horz"/>
          <a:lstStyle/>
          <a:p>
            <a:pPr>
              <a:defRPr/>
            </a:pPr>
            <a:endParaRPr lang="en-US"/>
          </a:p>
        </c:txPr>
        <c:crossAx val="414333664"/>
        <c:crosses val="autoZero"/>
        <c:auto val="1"/>
        <c:lblOffset val="100"/>
        <c:baseTimeUnit val="years"/>
        <c:majorUnit val="2"/>
        <c:majorTimeUnit val="years"/>
        <c:minorUnit val="1"/>
        <c:minorTimeUnit val="years"/>
      </c:dateAx>
      <c:valAx>
        <c:axId val="414333664"/>
        <c:scaling>
          <c:orientation val="minMax"/>
          <c:max val="7.3"/>
          <c:min val="6.1"/>
        </c:scaling>
        <c:delete val="0"/>
        <c:axPos val="l"/>
        <c:majorGridlines>
          <c:spPr>
            <a:ln w="3166">
              <a:solidFill>
                <a:schemeClr val="tx1"/>
              </a:solidFill>
              <a:prstDash val="solid"/>
            </a:ln>
          </c:spPr>
        </c:majorGridlines>
        <c:numFmt formatCode="0.0" sourceLinked="0"/>
        <c:majorTickMark val="out"/>
        <c:minorTickMark val="none"/>
        <c:tickLblPos val="low"/>
        <c:spPr>
          <a:ln w="3166">
            <a:solidFill>
              <a:schemeClr val="tx1"/>
            </a:solidFill>
            <a:prstDash val="solid"/>
          </a:ln>
        </c:spPr>
        <c:txPr>
          <a:bodyPr rot="0" vert="horz"/>
          <a:lstStyle/>
          <a:p>
            <a:pPr>
              <a:defRPr/>
            </a:pPr>
            <a:endParaRPr lang="en-US"/>
          </a:p>
        </c:txPr>
        <c:crossAx val="414333104"/>
        <c:crossesAt val="42370"/>
        <c:crossBetween val="midCat"/>
        <c:majorUnit val="0.3000000000000001"/>
      </c:valAx>
      <c:spPr>
        <a:solidFill>
          <a:schemeClr val="bg1"/>
        </a:solidFill>
        <a:ln w="25326">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2383896179234"/>
          <c:y val="5.6325502617109606E-2"/>
          <c:w val="0.81811468237888541"/>
          <c:h val="0.71527953917070064"/>
        </c:manualLayout>
      </c:layout>
      <c:barChart>
        <c:barDir val="col"/>
        <c:grouping val="clustered"/>
        <c:varyColors val="0"/>
        <c:ser>
          <c:idx val="0"/>
          <c:order val="0"/>
          <c:tx>
            <c:strRef>
              <c:f>Sheet1!$A$2</c:f>
              <c:strCache>
                <c:ptCount val="1"/>
              </c:strCache>
            </c:strRef>
          </c:tx>
          <c:spPr>
            <a:solidFill>
              <a:srgbClr val="96BC33"/>
            </a:solidFill>
            <a:ln w="12632">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10.677678500241662</c:v>
                </c:pt>
                <c:pt idx="1">
                  <c:v>9.5796648064905057</c:v>
                </c:pt>
                <c:pt idx="2">
                  <c:v>7.9</c:v>
                </c:pt>
                <c:pt idx="3">
                  <c:v>7.8</c:v>
                </c:pt>
                <c:pt idx="4">
                  <c:v>7.2996312131682339</c:v>
                </c:pt>
                <c:pt idx="5">
                  <c:v>6.9275209994756448</c:v>
                </c:pt>
                <c:pt idx="6">
                  <c:v>6.6031187176397212</c:v>
                </c:pt>
                <c:pt idx="7">
                  <c:v>6.2075077170755879</c:v>
                </c:pt>
                <c:pt idx="8">
                  <c:v>6.3798453232885697</c:v>
                </c:pt>
                <c:pt idx="9">
                  <c:v>6.4053857358637334</c:v>
                </c:pt>
                <c:pt idx="10">
                  <c:v>6.4340403873827334</c:v>
                </c:pt>
              </c:numCache>
            </c:numRef>
          </c:val>
        </c:ser>
        <c:dLbls>
          <c:showLegendKey val="0"/>
          <c:showVal val="0"/>
          <c:showCatName val="0"/>
          <c:showSerName val="0"/>
          <c:showPercent val="0"/>
          <c:showBubbleSize val="0"/>
        </c:dLbls>
        <c:gapWidth val="80"/>
        <c:axId val="414335904"/>
        <c:axId val="414336464"/>
      </c:barChart>
      <c:dateAx>
        <c:axId val="414335904"/>
        <c:scaling>
          <c:orientation val="minMax"/>
        </c:scaling>
        <c:delete val="0"/>
        <c:axPos val="b"/>
        <c:numFmt formatCode="yyyy" sourceLinked="0"/>
        <c:majorTickMark val="out"/>
        <c:minorTickMark val="out"/>
        <c:tickLblPos val="low"/>
        <c:spPr>
          <a:ln w="3158">
            <a:solidFill>
              <a:schemeClr val="tx1"/>
            </a:solidFill>
            <a:prstDash val="solid"/>
          </a:ln>
        </c:spPr>
        <c:txPr>
          <a:bodyPr rot="0" vert="horz"/>
          <a:lstStyle/>
          <a:p>
            <a:pPr>
              <a:defRPr/>
            </a:pPr>
            <a:endParaRPr lang="en-US"/>
          </a:p>
        </c:txPr>
        <c:crossAx val="414336464"/>
        <c:crosses val="autoZero"/>
        <c:auto val="1"/>
        <c:lblOffset val="100"/>
        <c:baseTimeUnit val="years"/>
        <c:majorUnit val="2"/>
        <c:majorTimeUnit val="years"/>
        <c:minorUnit val="1"/>
        <c:minorTimeUnit val="years"/>
      </c:dateAx>
      <c:valAx>
        <c:axId val="414336464"/>
        <c:scaling>
          <c:orientation val="minMax"/>
        </c:scaling>
        <c:delete val="0"/>
        <c:axPos val="l"/>
        <c:majorGridlines>
          <c:spPr>
            <a:ln w="3158">
              <a:solidFill>
                <a:schemeClr val="tx1"/>
              </a:solidFill>
              <a:prstDash val="solid"/>
            </a:ln>
          </c:spPr>
        </c:majorGridlines>
        <c:numFmt formatCode="0" sourceLinked="0"/>
        <c:majorTickMark val="out"/>
        <c:minorTickMark val="none"/>
        <c:tickLblPos val="low"/>
        <c:spPr>
          <a:ln w="3158">
            <a:solidFill>
              <a:schemeClr val="tx1"/>
            </a:solidFill>
            <a:prstDash val="solid"/>
          </a:ln>
        </c:spPr>
        <c:txPr>
          <a:bodyPr rot="0" vert="horz"/>
          <a:lstStyle/>
          <a:p>
            <a:pPr>
              <a:defRPr/>
            </a:pPr>
            <a:endParaRPr lang="en-US"/>
          </a:p>
        </c:txPr>
        <c:crossAx val="414335904"/>
        <c:crossesAt val="42370"/>
        <c:crossBetween val="between"/>
        <c:majorUnit val="3"/>
      </c:valAx>
      <c:spPr>
        <a:solidFill>
          <a:schemeClr val="bg1"/>
        </a:solidFill>
        <a:ln w="2526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997358014672"/>
          <c:y val="6.106846019247595E-2"/>
          <c:w val="0.80606565116588313"/>
          <c:h val="0.74762357830271264"/>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3.3340911851853732</c:v>
                </c:pt>
                <c:pt idx="1">
                  <c:v>5.413058369176027</c:v>
                </c:pt>
                <c:pt idx="2">
                  <c:v>2.649449036077089</c:v>
                </c:pt>
                <c:pt idx="3">
                  <c:v>2.6255551919210691</c:v>
                </c:pt>
                <c:pt idx="4">
                  <c:v>1.9937149724517547</c:v>
                </c:pt>
                <c:pt idx="5">
                  <c:v>1.4447245720203392</c:v>
                </c:pt>
                <c:pt idx="6">
                  <c:v>1.877344060275643</c:v>
                </c:pt>
                <c:pt idx="7">
                  <c:v>1.9300168778370044</c:v>
                </c:pt>
                <c:pt idx="8">
                  <c:v>1.9948437548495515</c:v>
                </c:pt>
                <c:pt idx="9">
                  <c:v>2.694565971096341</c:v>
                </c:pt>
                <c:pt idx="10">
                  <c:v>3.237791287465686</c:v>
                </c:pt>
              </c:numCache>
            </c:numRef>
          </c:val>
          <c:smooth val="0"/>
        </c:ser>
        <c:dLbls>
          <c:showLegendKey val="0"/>
          <c:showVal val="0"/>
          <c:showCatName val="0"/>
          <c:showSerName val="0"/>
          <c:showPercent val="0"/>
          <c:showBubbleSize val="0"/>
        </c:dLbls>
        <c:smooth val="0"/>
        <c:axId val="414338704"/>
        <c:axId val="415514256"/>
      </c:lineChart>
      <c:dateAx>
        <c:axId val="414338704"/>
        <c:scaling>
          <c:orientation val="minMax"/>
        </c:scaling>
        <c:delete val="0"/>
        <c:axPos val="b"/>
        <c:numFmt formatCode="yyyy" sourceLinked="0"/>
        <c:majorTickMark val="out"/>
        <c:minorTickMark val="out"/>
        <c:tickLblPos val="low"/>
        <c:spPr>
          <a:ln w="3060">
            <a:solidFill>
              <a:schemeClr val="tx1"/>
            </a:solidFill>
            <a:prstDash val="solid"/>
          </a:ln>
        </c:spPr>
        <c:txPr>
          <a:bodyPr rot="0" vert="horz"/>
          <a:lstStyle/>
          <a:p>
            <a:pPr>
              <a:defRPr/>
            </a:pPr>
            <a:endParaRPr lang="en-US"/>
          </a:p>
        </c:txPr>
        <c:crossAx val="415514256"/>
        <c:crosses val="autoZero"/>
        <c:auto val="1"/>
        <c:lblOffset val="100"/>
        <c:baseTimeUnit val="years"/>
        <c:majorUnit val="2"/>
        <c:majorTimeUnit val="years"/>
        <c:minorUnit val="1"/>
        <c:minorTimeUnit val="years"/>
      </c:dateAx>
      <c:valAx>
        <c:axId val="415514256"/>
        <c:scaling>
          <c:orientation val="minMax"/>
          <c:max val="6"/>
          <c:min val="1"/>
        </c:scaling>
        <c:delete val="0"/>
        <c:axPos val="l"/>
        <c:majorGridlines>
          <c:spPr>
            <a:ln w="3060">
              <a:solidFill>
                <a:schemeClr val="tx1"/>
              </a:solidFill>
              <a:prstDash val="solid"/>
            </a:ln>
          </c:spPr>
        </c:majorGridlines>
        <c:numFmt formatCode="0" sourceLinked="0"/>
        <c:majorTickMark val="out"/>
        <c:minorTickMark val="none"/>
        <c:tickLblPos val="low"/>
        <c:spPr>
          <a:ln w="3060">
            <a:solidFill>
              <a:schemeClr val="tx1"/>
            </a:solidFill>
            <a:prstDash val="solid"/>
          </a:ln>
        </c:spPr>
        <c:txPr>
          <a:bodyPr rot="0" vert="horz"/>
          <a:lstStyle/>
          <a:p>
            <a:pPr>
              <a:defRPr/>
            </a:pPr>
            <a:endParaRPr lang="en-US"/>
          </a:p>
        </c:txPr>
        <c:crossAx val="414338704"/>
        <c:crossesAt val="42370"/>
        <c:crossBetween val="midCat"/>
      </c:valAx>
      <c:spPr>
        <a:solidFill>
          <a:schemeClr val="bg1"/>
        </a:solidFill>
        <a:ln w="24479">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830360982104775E-2"/>
          <c:y val="4.1546704617793188E-2"/>
          <c:w val="0.86539778086364838"/>
          <c:h val="0.74119378263007418"/>
        </c:manualLayout>
      </c:layout>
      <c:barChart>
        <c:barDir val="col"/>
        <c:grouping val="clustered"/>
        <c:varyColors val="0"/>
        <c:ser>
          <c:idx val="0"/>
          <c:order val="0"/>
          <c:tx>
            <c:strRef>
              <c:f>Sheet1!$B$1</c:f>
              <c:strCache>
                <c:ptCount val="1"/>
                <c:pt idx="0">
                  <c:v>Real world exports</c:v>
                </c:pt>
              </c:strCache>
            </c:strRef>
          </c:tx>
          <c:spPr>
            <a:solidFill>
              <a:srgbClr val="96BC33"/>
            </a:solidFill>
            <a:ln w="12690">
              <a:noFill/>
              <a:prstDash val="solid"/>
            </a:ln>
          </c:spPr>
          <c:invertIfNegative val="0"/>
          <c:cat>
            <c:numRef>
              <c:f>Sheet1!$A$2:$A$52</c:f>
              <c:numCache>
                <c:formatCode>m/d/yyyy</c:formatCode>
                <c:ptCount val="51"/>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pt idx="43">
                  <c:v>43101</c:v>
                </c:pt>
                <c:pt idx="44">
                  <c:v>43466</c:v>
                </c:pt>
                <c:pt idx="45">
                  <c:v>43831</c:v>
                </c:pt>
                <c:pt idx="46">
                  <c:v>44197</c:v>
                </c:pt>
                <c:pt idx="47">
                  <c:v>44562</c:v>
                </c:pt>
                <c:pt idx="48">
                  <c:v>44927</c:v>
                </c:pt>
                <c:pt idx="49">
                  <c:v>45292</c:v>
                </c:pt>
                <c:pt idx="50">
                  <c:v>45658</c:v>
                </c:pt>
              </c:numCache>
            </c:numRef>
          </c:cat>
          <c:val>
            <c:numRef>
              <c:f>Sheet1!$B$2:$B$52</c:f>
              <c:numCache>
                <c:formatCode>0.00</c:formatCode>
                <c:ptCount val="51"/>
                <c:pt idx="0">
                  <c:v>-0.4</c:v>
                </c:pt>
                <c:pt idx="1">
                  <c:v>9.8000000000000007</c:v>
                </c:pt>
                <c:pt idx="2">
                  <c:v>5.3</c:v>
                </c:pt>
                <c:pt idx="3">
                  <c:v>4.4000000000000004</c:v>
                </c:pt>
                <c:pt idx="4">
                  <c:v>7.3</c:v>
                </c:pt>
                <c:pt idx="5">
                  <c:v>3.9539267191970766</c:v>
                </c:pt>
                <c:pt idx="6">
                  <c:v>-1.8244284706919522</c:v>
                </c:pt>
                <c:pt idx="7">
                  <c:v>-3.6483016377943494</c:v>
                </c:pt>
                <c:pt idx="8">
                  <c:v>6.1542832843355812</c:v>
                </c:pt>
                <c:pt idx="9">
                  <c:v>7.1641596115149513</c:v>
                </c:pt>
                <c:pt idx="10">
                  <c:v>2.5405795271949536</c:v>
                </c:pt>
                <c:pt idx="11">
                  <c:v>6.3412057954048722</c:v>
                </c:pt>
                <c:pt idx="12">
                  <c:v>7.0559961816666359</c:v>
                </c:pt>
                <c:pt idx="13">
                  <c:v>8.8817787259357388</c:v>
                </c:pt>
                <c:pt idx="14">
                  <c:v>6.7547574332784466</c:v>
                </c:pt>
                <c:pt idx="15">
                  <c:v>6.2592975567509415</c:v>
                </c:pt>
                <c:pt idx="16">
                  <c:v>4.7975087982572662</c:v>
                </c:pt>
                <c:pt idx="17">
                  <c:v>5.2880805874551351</c:v>
                </c:pt>
                <c:pt idx="18">
                  <c:v>3.7752120621835417</c:v>
                </c:pt>
                <c:pt idx="19">
                  <c:v>9.3766852350004193</c:v>
                </c:pt>
                <c:pt idx="20">
                  <c:v>9.4945031356889391</c:v>
                </c:pt>
                <c:pt idx="21">
                  <c:v>6.2576440452686954</c:v>
                </c:pt>
                <c:pt idx="22">
                  <c:v>10.732576890287261</c:v>
                </c:pt>
                <c:pt idx="23">
                  <c:v>4.2413061640659286</c:v>
                </c:pt>
                <c:pt idx="24">
                  <c:v>5.0282781358290238</c:v>
                </c:pt>
                <c:pt idx="25">
                  <c:v>12.845771184774366</c:v>
                </c:pt>
                <c:pt idx="26">
                  <c:v>9.4332474336389374E-2</c:v>
                </c:pt>
                <c:pt idx="27">
                  <c:v>3.5472492022961655</c:v>
                </c:pt>
                <c:pt idx="28">
                  <c:v>4.9910865812576874</c:v>
                </c:pt>
                <c:pt idx="29">
                  <c:v>10.438175071185627</c:v>
                </c:pt>
                <c:pt idx="30">
                  <c:v>7.8399065928865586</c:v>
                </c:pt>
                <c:pt idx="31">
                  <c:v>10.338399554127875</c:v>
                </c:pt>
                <c:pt idx="32">
                  <c:v>7.4904001693565805</c:v>
                </c:pt>
                <c:pt idx="33">
                  <c:v>3.0184684316401529</c:v>
                </c:pt>
                <c:pt idx="34">
                  <c:v>-10.190030647550184</c:v>
                </c:pt>
                <c:pt idx="35">
                  <c:v>12.623975590117785</c:v>
                </c:pt>
                <c:pt idx="36">
                  <c:v>6.7433333755093869</c:v>
                </c:pt>
                <c:pt idx="37">
                  <c:v>3.3455402771196185</c:v>
                </c:pt>
                <c:pt idx="38">
                  <c:v>3.0331065489395357</c:v>
                </c:pt>
                <c:pt idx="39">
                  <c:v>3.6303274293607357</c:v>
                </c:pt>
                <c:pt idx="40">
                  <c:v>3.0109889309001043</c:v>
                </c:pt>
                <c:pt idx="41">
                  <c:v>2.0282649769122196</c:v>
                </c:pt>
                <c:pt idx="42">
                  <c:v>3.4041081456541051</c:v>
                </c:pt>
                <c:pt idx="43">
                  <c:v>4.0881988745782305</c:v>
                </c:pt>
                <c:pt idx="44">
                  <c:v>4.1251456577873862</c:v>
                </c:pt>
                <c:pt idx="45">
                  <c:v>4.2210174760664003</c:v>
                </c:pt>
                <c:pt idx="46">
                  <c:v>4.1472054746315425</c:v>
                </c:pt>
                <c:pt idx="47">
                  <c:v>3.9601782690038334</c:v>
                </c:pt>
                <c:pt idx="48">
                  <c:v>3.7924855745438131</c:v>
                </c:pt>
                <c:pt idx="49">
                  <c:v>3.6793043622779917</c:v>
                </c:pt>
                <c:pt idx="50">
                  <c:v>3.6419800894484271</c:v>
                </c:pt>
              </c:numCache>
            </c:numRef>
          </c:val>
        </c:ser>
        <c:dLbls>
          <c:showLegendKey val="0"/>
          <c:showVal val="0"/>
          <c:showCatName val="0"/>
          <c:showSerName val="0"/>
          <c:showPercent val="0"/>
          <c:showBubbleSize val="0"/>
        </c:dLbls>
        <c:gapWidth val="80"/>
        <c:axId val="343613792"/>
        <c:axId val="343614352"/>
      </c:barChart>
      <c:lineChart>
        <c:grouping val="standard"/>
        <c:varyColors val="0"/>
        <c:ser>
          <c:idx val="1"/>
          <c:order val="1"/>
          <c:tx>
            <c:strRef>
              <c:f>Sheet1!$C$1</c:f>
              <c:strCache>
                <c:ptCount val="1"/>
                <c:pt idx="0">
                  <c:v>Real world GDP</c:v>
                </c:pt>
              </c:strCache>
            </c:strRef>
          </c:tx>
          <c:spPr>
            <a:ln>
              <a:solidFill>
                <a:srgbClr val="103C68"/>
              </a:solidFill>
            </a:ln>
          </c:spPr>
          <c:marker>
            <c:symbol val="none"/>
          </c:marker>
          <c:cat>
            <c:numRef>
              <c:f>Sheet1!$A$2:$A$52</c:f>
              <c:numCache>
                <c:formatCode>m/d/yyyy</c:formatCode>
                <c:ptCount val="51"/>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pt idx="43">
                  <c:v>43101</c:v>
                </c:pt>
                <c:pt idx="44">
                  <c:v>43466</c:v>
                </c:pt>
                <c:pt idx="45">
                  <c:v>43831</c:v>
                </c:pt>
                <c:pt idx="46">
                  <c:v>44197</c:v>
                </c:pt>
                <c:pt idx="47">
                  <c:v>44562</c:v>
                </c:pt>
                <c:pt idx="48">
                  <c:v>44927</c:v>
                </c:pt>
                <c:pt idx="49">
                  <c:v>45292</c:v>
                </c:pt>
                <c:pt idx="50">
                  <c:v>45658</c:v>
                </c:pt>
              </c:numCache>
            </c:numRef>
          </c:cat>
          <c:val>
            <c:numRef>
              <c:f>Sheet1!$C$2:$C$52</c:f>
              <c:numCache>
                <c:formatCode>0.00</c:formatCode>
                <c:ptCount val="51"/>
                <c:pt idx="0">
                  <c:v>1.6</c:v>
                </c:pt>
                <c:pt idx="1">
                  <c:v>5.2</c:v>
                </c:pt>
                <c:pt idx="2">
                  <c:v>4.5999999999999996</c:v>
                </c:pt>
                <c:pt idx="3">
                  <c:v>4.5</c:v>
                </c:pt>
                <c:pt idx="4">
                  <c:v>3.8</c:v>
                </c:pt>
                <c:pt idx="5">
                  <c:v>1.3751207271883945</c:v>
                </c:pt>
                <c:pt idx="6">
                  <c:v>1.7313413881138382</c:v>
                </c:pt>
                <c:pt idx="7">
                  <c:v>0.24618976301709064</c:v>
                </c:pt>
                <c:pt idx="8">
                  <c:v>2.9372002260782177</c:v>
                </c:pt>
                <c:pt idx="9">
                  <c:v>4.8358306822317454</c:v>
                </c:pt>
                <c:pt idx="10">
                  <c:v>4.0103214331578272</c:v>
                </c:pt>
                <c:pt idx="11">
                  <c:v>3.2166564411313603</c:v>
                </c:pt>
                <c:pt idx="12">
                  <c:v>3.6872267681678403</c:v>
                </c:pt>
                <c:pt idx="13">
                  <c:v>5.0127296473275953</c:v>
                </c:pt>
                <c:pt idx="14">
                  <c:v>4.0011724850330461</c:v>
                </c:pt>
                <c:pt idx="15">
                  <c:v>3.1152434692408351</c:v>
                </c:pt>
                <c:pt idx="16">
                  <c:v>1.3882160326549542</c:v>
                </c:pt>
                <c:pt idx="17">
                  <c:v>2.3581373606787359</c:v>
                </c:pt>
                <c:pt idx="18">
                  <c:v>1.7460154010655373</c:v>
                </c:pt>
                <c:pt idx="19">
                  <c:v>3.3770184788752378</c:v>
                </c:pt>
                <c:pt idx="20">
                  <c:v>2.8322275544798483</c:v>
                </c:pt>
                <c:pt idx="21">
                  <c:v>3.2558976752680158</c:v>
                </c:pt>
                <c:pt idx="22">
                  <c:v>3.638043999473672</c:v>
                </c:pt>
                <c:pt idx="23">
                  <c:v>2.3958646934197017</c:v>
                </c:pt>
                <c:pt idx="24">
                  <c:v>3.2092311149140018</c:v>
                </c:pt>
                <c:pt idx="25">
                  <c:v>4.1799145714734181</c:v>
                </c:pt>
                <c:pt idx="26">
                  <c:v>1.703139262671449</c:v>
                </c:pt>
                <c:pt idx="27">
                  <c:v>2.0559636555292911</c:v>
                </c:pt>
                <c:pt idx="28">
                  <c:v>2.8012982360765326</c:v>
                </c:pt>
                <c:pt idx="29">
                  <c:v>3.939719857130175</c:v>
                </c:pt>
                <c:pt idx="30">
                  <c:v>3.5888564925659283</c:v>
                </c:pt>
                <c:pt idx="31">
                  <c:v>4.1141173398473878</c:v>
                </c:pt>
                <c:pt idx="32">
                  <c:v>4.0678438955990437</c:v>
                </c:pt>
                <c:pt idx="33">
                  <c:v>1.6559365412901481</c:v>
                </c:pt>
                <c:pt idx="34">
                  <c:v>-1.8570255669112639</c:v>
                </c:pt>
                <c:pt idx="35">
                  <c:v>4.2990042104312343</c:v>
                </c:pt>
                <c:pt idx="36">
                  <c:v>3.0842576336998158</c:v>
                </c:pt>
                <c:pt idx="37">
                  <c:v>2.5736841501811774</c:v>
                </c:pt>
                <c:pt idx="38">
                  <c:v>2.4957469395882494</c:v>
                </c:pt>
                <c:pt idx="39">
                  <c:v>2.73162341629487</c:v>
                </c:pt>
                <c:pt idx="40">
                  <c:v>2.7058962177622274</c:v>
                </c:pt>
                <c:pt idx="41">
                  <c:v>2.3954000133238997</c:v>
                </c:pt>
                <c:pt idx="42">
                  <c:v>2.7836774904237194</c:v>
                </c:pt>
                <c:pt idx="43">
                  <c:v>3.0992649642399117</c:v>
                </c:pt>
                <c:pt idx="44">
                  <c:v>3.1725244040447627</c:v>
                </c:pt>
                <c:pt idx="45">
                  <c:v>3.2705108185616898</c:v>
                </c:pt>
                <c:pt idx="46">
                  <c:v>3.3405711888568446</c:v>
                </c:pt>
                <c:pt idx="47">
                  <c:v>3.3872643817973507</c:v>
                </c:pt>
                <c:pt idx="48">
                  <c:v>3.3254767424602205</c:v>
                </c:pt>
                <c:pt idx="49">
                  <c:v>3.2401741990855331</c:v>
                </c:pt>
                <c:pt idx="50">
                  <c:v>3.149203425242586</c:v>
                </c:pt>
              </c:numCache>
            </c:numRef>
          </c:val>
          <c:smooth val="0"/>
        </c:ser>
        <c:dLbls>
          <c:showLegendKey val="0"/>
          <c:showVal val="0"/>
          <c:showCatName val="0"/>
          <c:showSerName val="0"/>
          <c:showPercent val="0"/>
          <c:showBubbleSize val="0"/>
        </c:dLbls>
        <c:marker val="1"/>
        <c:smooth val="0"/>
        <c:axId val="343613792"/>
        <c:axId val="343614352"/>
      </c:lineChart>
      <c:dateAx>
        <c:axId val="343613792"/>
        <c:scaling>
          <c:orientation val="minMax"/>
        </c:scaling>
        <c:delete val="0"/>
        <c:axPos val="b"/>
        <c:numFmt formatCode="yyyy" sourceLinked="0"/>
        <c:majorTickMark val="cross"/>
        <c:minorTickMark val="out"/>
        <c:tickLblPos val="low"/>
        <c:spPr>
          <a:ln w="3173">
            <a:solidFill>
              <a:schemeClr val="tx1"/>
            </a:solidFill>
            <a:prstDash val="solid"/>
          </a:ln>
        </c:spPr>
        <c:txPr>
          <a:bodyPr rot="0" vert="horz"/>
          <a:lstStyle/>
          <a:p>
            <a:pPr>
              <a:defRPr/>
            </a:pPr>
            <a:endParaRPr lang="en-US"/>
          </a:p>
        </c:txPr>
        <c:crossAx val="343614352"/>
        <c:crosses val="autoZero"/>
        <c:auto val="1"/>
        <c:lblOffset val="100"/>
        <c:baseTimeUnit val="years"/>
        <c:majorUnit val="5"/>
        <c:majorTimeUnit val="years"/>
        <c:minorUnit val="1"/>
        <c:minorTimeUnit val="years"/>
      </c:dateAx>
      <c:valAx>
        <c:axId val="343614352"/>
        <c:scaling>
          <c:orientation val="minMax"/>
          <c:max val="16"/>
          <c:min val="-12"/>
        </c:scaling>
        <c:delete val="0"/>
        <c:axPos val="l"/>
        <c:majorGridlines>
          <c:spPr>
            <a:ln w="3173">
              <a:solidFill>
                <a:schemeClr val="tx1"/>
              </a:solidFill>
              <a:prstDash val="solid"/>
            </a:ln>
          </c:spPr>
        </c:majorGridlines>
        <c:title>
          <c:tx>
            <c:rich>
              <a:bodyPr rot="-5400000" vert="horz"/>
              <a:lstStyle/>
              <a:p>
                <a:pPr>
                  <a:defRPr b="1"/>
                </a:pPr>
                <a:r>
                  <a:rPr lang="en-US" b="1" dirty="0"/>
                  <a:t>Percent change</a:t>
                </a:r>
              </a:p>
            </c:rich>
          </c:tx>
          <c:layout/>
          <c:overlay val="0"/>
        </c:title>
        <c:numFmt formatCode="0" sourceLinked="0"/>
        <c:majorTickMark val="out"/>
        <c:minorTickMark val="none"/>
        <c:tickLblPos val="low"/>
        <c:spPr>
          <a:ln w="3173">
            <a:solidFill>
              <a:schemeClr val="tx1"/>
            </a:solidFill>
            <a:prstDash val="solid"/>
          </a:ln>
        </c:spPr>
        <c:txPr>
          <a:bodyPr rot="0" vert="horz"/>
          <a:lstStyle/>
          <a:p>
            <a:pPr>
              <a:defRPr/>
            </a:pPr>
            <a:endParaRPr lang="en-US"/>
          </a:p>
        </c:txPr>
        <c:crossAx val="343613792"/>
        <c:crossesAt val="42370"/>
        <c:crossBetween val="between"/>
        <c:majorUnit val="4"/>
      </c:valAx>
      <c:spPr>
        <a:noFill/>
        <a:ln w="25381">
          <a:noFill/>
          <a:prstDash val="solid"/>
        </a:ln>
      </c:spPr>
    </c:plotArea>
    <c:legend>
      <c:legendPos val="b"/>
      <c:layout>
        <c:manualLayout>
          <c:xMode val="edge"/>
          <c:yMode val="edge"/>
          <c:x val="0.21369214802015149"/>
          <c:y val="0.91217082490323587"/>
          <c:w val="0.57423391763914244"/>
          <c:h val="8.2004555808656246E-2"/>
        </c:manualLayout>
      </c:layout>
      <c:overlay val="0"/>
      <c:spPr>
        <a:noFill/>
        <a:ln w="25381">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73757858133323"/>
          <c:y val="5.3008001681740802E-2"/>
          <c:w val="0.85485989764808235"/>
          <c:h val="0.68995659811345555"/>
        </c:manualLayout>
      </c:layout>
      <c:lineChart>
        <c:grouping val="standard"/>
        <c:varyColors val="0"/>
        <c:ser>
          <c:idx val="0"/>
          <c:order val="0"/>
          <c:tx>
            <c:strRef>
              <c:f>Sheet1!$B$1</c:f>
              <c:strCache>
                <c:ptCount val="1"/>
                <c:pt idx="0">
                  <c:v>Industrial output</c:v>
                </c:pt>
              </c:strCache>
            </c:strRef>
          </c:tx>
          <c:spPr>
            <a:ln>
              <a:solidFill>
                <a:srgbClr val="103C68"/>
              </a:solidFill>
            </a:ln>
          </c:spPr>
          <c:marker>
            <c:symbol val="none"/>
          </c:marker>
          <c:cat>
            <c:numRef>
              <c:f>Sheet1!$A$2:$A$117</c:f>
              <c:numCache>
                <c:formatCode>m/d/yyyy</c:formatCode>
                <c:ptCount val="11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numCache>
            </c:numRef>
          </c:cat>
          <c:val>
            <c:numRef>
              <c:f>Sheet1!$B$2:$B$117</c:f>
              <c:numCache>
                <c:formatCode>General</c:formatCode>
                <c:ptCount val="116"/>
                <c:pt idx="0">
                  <c:v>12.6</c:v>
                </c:pt>
                <c:pt idx="1">
                  <c:v>12.6</c:v>
                </c:pt>
                <c:pt idx="2">
                  <c:v>17.600000000000001</c:v>
                </c:pt>
                <c:pt idx="3">
                  <c:v>17.399999999999999</c:v>
                </c:pt>
                <c:pt idx="4">
                  <c:v>18.100000000000001</c:v>
                </c:pt>
                <c:pt idx="5">
                  <c:v>19.399999999999999</c:v>
                </c:pt>
                <c:pt idx="6">
                  <c:v>18</c:v>
                </c:pt>
                <c:pt idx="7">
                  <c:v>17.5</c:v>
                </c:pt>
                <c:pt idx="8">
                  <c:v>18.899999999999999</c:v>
                </c:pt>
                <c:pt idx="9">
                  <c:v>17.899999999999999</c:v>
                </c:pt>
                <c:pt idx="10">
                  <c:v>17.3</c:v>
                </c:pt>
                <c:pt idx="11">
                  <c:v>17.399999999999999</c:v>
                </c:pt>
                <c:pt idx="12">
                  <c:v>15.4</c:v>
                </c:pt>
                <c:pt idx="13">
                  <c:v>15.4</c:v>
                </c:pt>
                <c:pt idx="14">
                  <c:v>17.8</c:v>
                </c:pt>
                <c:pt idx="15">
                  <c:v>15.7</c:v>
                </c:pt>
                <c:pt idx="16">
                  <c:v>16</c:v>
                </c:pt>
                <c:pt idx="17">
                  <c:v>16</c:v>
                </c:pt>
                <c:pt idx="18">
                  <c:v>14.7</c:v>
                </c:pt>
                <c:pt idx="19">
                  <c:v>12.8</c:v>
                </c:pt>
                <c:pt idx="20">
                  <c:v>11.4</c:v>
                </c:pt>
                <c:pt idx="21">
                  <c:v>8.2000000000000011</c:v>
                </c:pt>
                <c:pt idx="22">
                  <c:v>5.4</c:v>
                </c:pt>
                <c:pt idx="23">
                  <c:v>5.7</c:v>
                </c:pt>
                <c:pt idx="24">
                  <c:v>3.8</c:v>
                </c:pt>
                <c:pt idx="25">
                  <c:v>3.8</c:v>
                </c:pt>
                <c:pt idx="26">
                  <c:v>8.3000000000000007</c:v>
                </c:pt>
                <c:pt idx="27">
                  <c:v>7.3</c:v>
                </c:pt>
                <c:pt idx="28">
                  <c:v>8.9</c:v>
                </c:pt>
                <c:pt idx="29">
                  <c:v>10.7</c:v>
                </c:pt>
                <c:pt idx="30">
                  <c:v>10.8</c:v>
                </c:pt>
                <c:pt idx="31">
                  <c:v>12.3</c:v>
                </c:pt>
                <c:pt idx="32">
                  <c:v>13.9</c:v>
                </c:pt>
                <c:pt idx="33">
                  <c:v>16.100000000000001</c:v>
                </c:pt>
                <c:pt idx="34">
                  <c:v>19.2</c:v>
                </c:pt>
                <c:pt idx="35">
                  <c:v>21.3</c:v>
                </c:pt>
                <c:pt idx="36">
                  <c:v>20.7</c:v>
                </c:pt>
                <c:pt idx="37">
                  <c:v>20.7</c:v>
                </c:pt>
                <c:pt idx="38">
                  <c:v>18.100000000000001</c:v>
                </c:pt>
                <c:pt idx="39">
                  <c:v>17.8</c:v>
                </c:pt>
                <c:pt idx="40">
                  <c:v>16.5</c:v>
                </c:pt>
                <c:pt idx="41">
                  <c:v>13.7</c:v>
                </c:pt>
                <c:pt idx="42">
                  <c:v>13.4</c:v>
                </c:pt>
                <c:pt idx="43">
                  <c:v>13.9</c:v>
                </c:pt>
                <c:pt idx="44">
                  <c:v>13.3</c:v>
                </c:pt>
                <c:pt idx="45">
                  <c:v>13.1</c:v>
                </c:pt>
                <c:pt idx="46">
                  <c:v>13.3</c:v>
                </c:pt>
                <c:pt idx="47">
                  <c:v>13.5</c:v>
                </c:pt>
                <c:pt idx="48">
                  <c:v>13.5</c:v>
                </c:pt>
                <c:pt idx="49">
                  <c:v>14.9</c:v>
                </c:pt>
                <c:pt idx="50">
                  <c:v>14.8</c:v>
                </c:pt>
                <c:pt idx="51">
                  <c:v>13.4</c:v>
                </c:pt>
                <c:pt idx="52">
                  <c:v>13.3</c:v>
                </c:pt>
                <c:pt idx="53">
                  <c:v>15.1</c:v>
                </c:pt>
                <c:pt idx="54">
                  <c:v>14</c:v>
                </c:pt>
                <c:pt idx="55">
                  <c:v>13.5</c:v>
                </c:pt>
                <c:pt idx="56">
                  <c:v>13.8</c:v>
                </c:pt>
                <c:pt idx="57">
                  <c:v>13.2</c:v>
                </c:pt>
                <c:pt idx="58">
                  <c:v>12.4</c:v>
                </c:pt>
                <c:pt idx="59">
                  <c:v>12.8</c:v>
                </c:pt>
                <c:pt idx="60">
                  <c:v>11.4</c:v>
                </c:pt>
                <c:pt idx="61">
                  <c:v>11.4</c:v>
                </c:pt>
                <c:pt idx="62">
                  <c:v>11.9</c:v>
                </c:pt>
                <c:pt idx="63" formatCode="0.0">
                  <c:v>9.3000000000000007</c:v>
                </c:pt>
                <c:pt idx="64">
                  <c:v>9.6</c:v>
                </c:pt>
                <c:pt idx="65">
                  <c:v>9.5</c:v>
                </c:pt>
                <c:pt idx="66">
                  <c:v>9.2000000000000011</c:v>
                </c:pt>
                <c:pt idx="67">
                  <c:v>8.9</c:v>
                </c:pt>
                <c:pt idx="68">
                  <c:v>9.2000000000000011</c:v>
                </c:pt>
                <c:pt idx="69">
                  <c:v>9.6</c:v>
                </c:pt>
                <c:pt idx="70">
                  <c:v>10.1</c:v>
                </c:pt>
                <c:pt idx="71">
                  <c:v>10.3</c:v>
                </c:pt>
                <c:pt idx="72" formatCode="0.0">
                  <c:v>9.9</c:v>
                </c:pt>
                <c:pt idx="73" formatCode="0.0">
                  <c:v>9.9</c:v>
                </c:pt>
                <c:pt idx="74" formatCode="0.0">
                  <c:v>8.9</c:v>
                </c:pt>
                <c:pt idx="75" formatCode="0.0">
                  <c:v>9.3000000000000007</c:v>
                </c:pt>
                <c:pt idx="76" formatCode="0.0">
                  <c:v>9.2000000000000011</c:v>
                </c:pt>
                <c:pt idx="77" formatCode="0.0">
                  <c:v>8.9</c:v>
                </c:pt>
                <c:pt idx="78" formatCode="0.0">
                  <c:v>9.7000000000000011</c:v>
                </c:pt>
                <c:pt idx="79" formatCode="0.0">
                  <c:v>10.4</c:v>
                </c:pt>
                <c:pt idx="80" formatCode="0.0">
                  <c:v>10.200000000000001</c:v>
                </c:pt>
                <c:pt idx="81" formatCode="0.0">
                  <c:v>10.3</c:v>
                </c:pt>
                <c:pt idx="82" formatCode="0.0">
                  <c:v>10</c:v>
                </c:pt>
                <c:pt idx="83" formatCode="0.0">
                  <c:v>9.7000000000000011</c:v>
                </c:pt>
                <c:pt idx="84">
                  <c:v>8.6</c:v>
                </c:pt>
                <c:pt idx="85" formatCode="#,##0.0">
                  <c:v>8.6</c:v>
                </c:pt>
                <c:pt idx="86" formatCode="#,##0.0">
                  <c:v>8.8000000000000007</c:v>
                </c:pt>
                <c:pt idx="87" formatCode="#,##0.0">
                  <c:v>8.7000000000000011</c:v>
                </c:pt>
                <c:pt idx="88" formatCode="#,##0.0">
                  <c:v>8.8000000000000007</c:v>
                </c:pt>
                <c:pt idx="89" formatCode="#,##0.0">
                  <c:v>9.2000000000000011</c:v>
                </c:pt>
                <c:pt idx="90" formatCode="0.0">
                  <c:v>9</c:v>
                </c:pt>
                <c:pt idx="91" formatCode="0.0">
                  <c:v>6.9</c:v>
                </c:pt>
                <c:pt idx="92" formatCode="#,##0.0">
                  <c:v>8</c:v>
                </c:pt>
                <c:pt idx="93" formatCode="#,##0.0">
                  <c:v>7.7</c:v>
                </c:pt>
                <c:pt idx="94" formatCode="#,##0.0">
                  <c:v>7.2</c:v>
                </c:pt>
                <c:pt idx="95" formatCode="#,##0.0">
                  <c:v>7.9</c:v>
                </c:pt>
                <c:pt idx="96" formatCode="#,##0.0">
                  <c:v>6.8</c:v>
                </c:pt>
                <c:pt idx="97" formatCode="#,##0.0">
                  <c:v>6.8</c:v>
                </c:pt>
                <c:pt idx="98" formatCode="#,##0.0">
                  <c:v>5.6</c:v>
                </c:pt>
                <c:pt idx="99" formatCode="#,##0.0">
                  <c:v>5.9</c:v>
                </c:pt>
                <c:pt idx="100" formatCode="#,##0.0">
                  <c:v>6.1</c:v>
                </c:pt>
                <c:pt idx="101" formatCode="#,##0.0">
                  <c:v>6.8</c:v>
                </c:pt>
                <c:pt idx="102" formatCode="#,##0.0">
                  <c:v>6</c:v>
                </c:pt>
                <c:pt idx="103" formatCode="#,##0.0">
                  <c:v>6.1</c:v>
                </c:pt>
                <c:pt idx="104" formatCode="#,##0.0">
                  <c:v>5.7</c:v>
                </c:pt>
                <c:pt idx="105" formatCode="#,##0.0">
                  <c:v>5.6</c:v>
                </c:pt>
                <c:pt idx="106" formatCode="#,##0.0">
                  <c:v>6.2</c:v>
                </c:pt>
                <c:pt idx="107" formatCode="#,##0.0">
                  <c:v>5.9</c:v>
                </c:pt>
                <c:pt idx="108" formatCode="#,##0.0">
                  <c:v>5.4</c:v>
                </c:pt>
                <c:pt idx="109" formatCode="#,##0.0">
                  <c:v>5.4</c:v>
                </c:pt>
                <c:pt idx="110" formatCode="#,##0.0">
                  <c:v>6.8</c:v>
                </c:pt>
                <c:pt idx="111" formatCode="#,##0.0">
                  <c:v>6</c:v>
                </c:pt>
                <c:pt idx="112" formatCode="#,##0.0">
                  <c:v>6</c:v>
                </c:pt>
                <c:pt idx="113" formatCode="#,##0.0">
                  <c:v>6.2</c:v>
                </c:pt>
                <c:pt idx="114" formatCode="#,##0.0">
                  <c:v>6</c:v>
                </c:pt>
              </c:numCache>
            </c:numRef>
          </c:val>
          <c:smooth val="0"/>
        </c:ser>
        <c:ser>
          <c:idx val="1"/>
          <c:order val="1"/>
          <c:tx>
            <c:strRef>
              <c:f>Sheet1!$C$1</c:f>
              <c:strCache>
                <c:ptCount val="1"/>
                <c:pt idx="0">
                  <c:v>Real merchandise exports</c:v>
                </c:pt>
              </c:strCache>
            </c:strRef>
          </c:tx>
          <c:spPr>
            <a:ln>
              <a:solidFill>
                <a:srgbClr val="96BC33"/>
              </a:solidFill>
            </a:ln>
          </c:spPr>
          <c:marker>
            <c:symbol val="none"/>
          </c:marker>
          <c:cat>
            <c:numRef>
              <c:f>Sheet1!$A$2:$A$117</c:f>
              <c:numCache>
                <c:formatCode>m/d/yyyy</c:formatCode>
                <c:ptCount val="11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numCache>
            </c:numRef>
          </c:cat>
          <c:val>
            <c:numRef>
              <c:f>Sheet1!$C$2:$C$117</c:f>
              <c:numCache>
                <c:formatCode>General</c:formatCode>
                <c:ptCount val="116"/>
                <c:pt idx="0">
                  <c:v>29.9</c:v>
                </c:pt>
                <c:pt idx="1">
                  <c:v>47.7</c:v>
                </c:pt>
                <c:pt idx="2">
                  <c:v>4.3</c:v>
                </c:pt>
                <c:pt idx="3">
                  <c:v>23.6</c:v>
                </c:pt>
                <c:pt idx="4">
                  <c:v>26.1</c:v>
                </c:pt>
                <c:pt idx="5">
                  <c:v>25.3</c:v>
                </c:pt>
                <c:pt idx="6">
                  <c:v>32</c:v>
                </c:pt>
                <c:pt idx="7">
                  <c:v>20.399999999999999</c:v>
                </c:pt>
                <c:pt idx="8">
                  <c:v>20</c:v>
                </c:pt>
                <c:pt idx="9">
                  <c:v>19.5</c:v>
                </c:pt>
                <c:pt idx="10">
                  <c:v>18.899999999999999</c:v>
                </c:pt>
                <c:pt idx="11">
                  <c:v>18.100000000000001</c:v>
                </c:pt>
                <c:pt idx="12">
                  <c:v>22.3</c:v>
                </c:pt>
                <c:pt idx="13">
                  <c:v>2.8</c:v>
                </c:pt>
                <c:pt idx="14">
                  <c:v>25.9</c:v>
                </c:pt>
                <c:pt idx="15">
                  <c:v>16.600000000000001</c:v>
                </c:pt>
                <c:pt idx="16">
                  <c:v>22.8</c:v>
                </c:pt>
                <c:pt idx="17">
                  <c:v>11</c:v>
                </c:pt>
                <c:pt idx="18">
                  <c:v>19.8</c:v>
                </c:pt>
                <c:pt idx="19">
                  <c:v>14.5</c:v>
                </c:pt>
                <c:pt idx="20">
                  <c:v>15.3</c:v>
                </c:pt>
                <c:pt idx="21">
                  <c:v>13.6</c:v>
                </c:pt>
                <c:pt idx="22">
                  <c:v>-5.2</c:v>
                </c:pt>
                <c:pt idx="23">
                  <c:v>-5.4</c:v>
                </c:pt>
                <c:pt idx="24">
                  <c:v>-19</c:v>
                </c:pt>
                <c:pt idx="25">
                  <c:v>-26.6</c:v>
                </c:pt>
                <c:pt idx="26">
                  <c:v>-17.2</c:v>
                </c:pt>
                <c:pt idx="27">
                  <c:v>-22.2</c:v>
                </c:pt>
                <c:pt idx="28">
                  <c:v>-25.8</c:v>
                </c:pt>
                <c:pt idx="29">
                  <c:v>-20.3</c:v>
                </c:pt>
                <c:pt idx="30">
                  <c:v>-21.4</c:v>
                </c:pt>
                <c:pt idx="31">
                  <c:v>-21.7</c:v>
                </c:pt>
                <c:pt idx="32">
                  <c:v>-14.2</c:v>
                </c:pt>
                <c:pt idx="33">
                  <c:v>-13.6</c:v>
                </c:pt>
                <c:pt idx="34">
                  <c:v>-1.7</c:v>
                </c:pt>
                <c:pt idx="35">
                  <c:v>15.7</c:v>
                </c:pt>
                <c:pt idx="36">
                  <c:v>17.899999999999999</c:v>
                </c:pt>
                <c:pt idx="37">
                  <c:v>41.1</c:v>
                </c:pt>
                <c:pt idx="38">
                  <c:v>18.399999999999999</c:v>
                </c:pt>
                <c:pt idx="39">
                  <c:v>22.9</c:v>
                </c:pt>
                <c:pt idx="40">
                  <c:v>39</c:v>
                </c:pt>
                <c:pt idx="41">
                  <c:v>34.800000000000011</c:v>
                </c:pt>
                <c:pt idx="42">
                  <c:v>29.1</c:v>
                </c:pt>
                <c:pt idx="43">
                  <c:v>25.1</c:v>
                </c:pt>
                <c:pt idx="44">
                  <c:v>16.600000000000001</c:v>
                </c:pt>
                <c:pt idx="45">
                  <c:v>13.9</c:v>
                </c:pt>
                <c:pt idx="46">
                  <c:v>24</c:v>
                </c:pt>
                <c:pt idx="47">
                  <c:v>9.2000000000000011</c:v>
                </c:pt>
                <c:pt idx="48">
                  <c:v>27.9</c:v>
                </c:pt>
                <c:pt idx="49">
                  <c:v>-6.8</c:v>
                </c:pt>
                <c:pt idx="50">
                  <c:v>24.2</c:v>
                </c:pt>
                <c:pt idx="51">
                  <c:v>20.3</c:v>
                </c:pt>
                <c:pt idx="52">
                  <c:v>10.3</c:v>
                </c:pt>
                <c:pt idx="53">
                  <c:v>9.1</c:v>
                </c:pt>
                <c:pt idx="54">
                  <c:v>11</c:v>
                </c:pt>
                <c:pt idx="55">
                  <c:v>14.1</c:v>
                </c:pt>
                <c:pt idx="56" formatCode="0.0">
                  <c:v>8.4882623492782194</c:v>
                </c:pt>
                <c:pt idx="57" formatCode="0.0">
                  <c:v>7.9753598752993824</c:v>
                </c:pt>
                <c:pt idx="58" formatCode="0.0">
                  <c:v>6.5566168011708337</c:v>
                </c:pt>
                <c:pt idx="59" formatCode="0.0">
                  <c:v>6.0428059599201491</c:v>
                </c:pt>
                <c:pt idx="60" formatCode="0.0">
                  <c:v>-6.7694975593944662</c:v>
                </c:pt>
                <c:pt idx="61" formatCode="0.0">
                  <c:v>12.912333315721771</c:v>
                </c:pt>
                <c:pt idx="62" formatCode="0.0">
                  <c:v>4.982278625041948</c:v>
                </c:pt>
                <c:pt idx="63" formatCode="0.0">
                  <c:v>0.79135267106522622</c:v>
                </c:pt>
                <c:pt idx="64" formatCode="0.0">
                  <c:v>10.57748192937429</c:v>
                </c:pt>
                <c:pt idx="65" formatCode="0.0">
                  <c:v>7.8033447051448332</c:v>
                </c:pt>
                <c:pt idx="66" formatCode="0.0">
                  <c:v>-1.707003290494113</c:v>
                </c:pt>
                <c:pt idx="67" formatCode="0.0">
                  <c:v>0.88112170387235611</c:v>
                </c:pt>
                <c:pt idx="68" formatCode="0.0">
                  <c:v>7.4</c:v>
                </c:pt>
                <c:pt idx="69" formatCode="0.0">
                  <c:v>8.7865312221615728</c:v>
                </c:pt>
                <c:pt idx="70" formatCode="0.0">
                  <c:v>0.7504581087650618</c:v>
                </c:pt>
                <c:pt idx="71" formatCode="0.0">
                  <c:v>12.115641124021481</c:v>
                </c:pt>
                <c:pt idx="72" formatCode="0.0">
                  <c:v>23.9</c:v>
                </c:pt>
                <c:pt idx="73" formatCode="0.0">
                  <c:v>20.6</c:v>
                </c:pt>
                <c:pt idx="74" formatCode="0.0">
                  <c:v>8.4</c:v>
                </c:pt>
                <c:pt idx="75" formatCode="0.0">
                  <c:v>13.4</c:v>
                </c:pt>
                <c:pt idx="76" formatCode="0.0">
                  <c:v>1.3</c:v>
                </c:pt>
                <c:pt idx="77" formatCode="0.0">
                  <c:v>-3</c:v>
                </c:pt>
                <c:pt idx="78" formatCode="0.0">
                  <c:v>4.9000000000000004</c:v>
                </c:pt>
                <c:pt idx="79" formatCode="0.0">
                  <c:v>6.6</c:v>
                </c:pt>
                <c:pt idx="80" formatCode="0.0">
                  <c:v>-1.5</c:v>
                </c:pt>
                <c:pt idx="81" formatCode="0.0">
                  <c:v>4</c:v>
                </c:pt>
                <c:pt idx="82" formatCode="0.0">
                  <c:v>10.8</c:v>
                </c:pt>
                <c:pt idx="83" formatCode="0.0">
                  <c:v>3</c:v>
                </c:pt>
                <c:pt idx="84" formatCode="0.0">
                  <c:v>8.3000000000000007</c:v>
                </c:pt>
                <c:pt idx="85" formatCode="#,##0.0">
                  <c:v>-20.3</c:v>
                </c:pt>
                <c:pt idx="86" formatCode="#,##0.0">
                  <c:v>-8.3000000000000007</c:v>
                </c:pt>
                <c:pt idx="87" formatCode="#,##0.0">
                  <c:v>-0.9</c:v>
                </c:pt>
                <c:pt idx="88" formatCode="#,##0.0">
                  <c:v>5</c:v>
                </c:pt>
                <c:pt idx="89" formatCode="#,##0.0">
                  <c:v>4.7</c:v>
                </c:pt>
                <c:pt idx="90" formatCode="0.0">
                  <c:v>11.4</c:v>
                </c:pt>
                <c:pt idx="91" formatCode="0.0">
                  <c:v>7.2</c:v>
                </c:pt>
                <c:pt idx="92" formatCode="#,##0.0">
                  <c:v>12.5</c:v>
                </c:pt>
                <c:pt idx="93" formatCode="#,##0.0">
                  <c:v>10</c:v>
                </c:pt>
                <c:pt idx="94" formatCode="#,##0.0">
                  <c:v>3.7</c:v>
                </c:pt>
                <c:pt idx="95" formatCode="#,##0.0">
                  <c:v>8.1</c:v>
                </c:pt>
                <c:pt idx="96" formatCode="#,##0.0">
                  <c:v>-3.8</c:v>
                </c:pt>
                <c:pt idx="97" formatCode="#,##0.0">
                  <c:v>47.2</c:v>
                </c:pt>
                <c:pt idx="98" formatCode="#,##0.0">
                  <c:v>-16.100000000000001</c:v>
                </c:pt>
                <c:pt idx="99" formatCode="#,##0.0">
                  <c:v>-6.4</c:v>
                </c:pt>
                <c:pt idx="100" formatCode="#,##0.0">
                  <c:v>-3.6</c:v>
                </c:pt>
                <c:pt idx="101" formatCode="#,##0.0">
                  <c:v>2.2000000000000002</c:v>
                </c:pt>
                <c:pt idx="102" formatCode="#,##0.0">
                  <c:v>-9.1</c:v>
                </c:pt>
                <c:pt idx="103" formatCode="#,##0.0">
                  <c:v>-5.5</c:v>
                </c:pt>
                <c:pt idx="104" formatCode="#,##0.0">
                  <c:v>-2.1</c:v>
                </c:pt>
                <c:pt idx="105" formatCode="#,##0.0">
                  <c:v>-5.2</c:v>
                </c:pt>
                <c:pt idx="106" formatCode="#,##0.0">
                  <c:v>-4.9000000000000004</c:v>
                </c:pt>
                <c:pt idx="107" formatCode="#,##0.0">
                  <c:v>0.70000000000000007</c:v>
                </c:pt>
                <c:pt idx="108" formatCode="#,##0.0">
                  <c:v>-10.6</c:v>
                </c:pt>
                <c:pt idx="109" formatCode="#,##0.0">
                  <c:v>-24.3</c:v>
                </c:pt>
                <c:pt idx="110" formatCode="#,##0.0">
                  <c:v>12.7</c:v>
                </c:pt>
                <c:pt idx="111" formatCode="#,##0.0">
                  <c:v>-1.8</c:v>
                </c:pt>
                <c:pt idx="112" formatCode="#,##0.0">
                  <c:v>-2.6</c:v>
                </c:pt>
                <c:pt idx="113" formatCode="#,##0.0">
                  <c:v>-1.9000000000000001</c:v>
                </c:pt>
                <c:pt idx="114" formatCode="#,##0.0">
                  <c:v>-1.4</c:v>
                </c:pt>
              </c:numCache>
            </c:numRef>
          </c:val>
          <c:smooth val="0"/>
        </c:ser>
        <c:ser>
          <c:idx val="2"/>
          <c:order val="2"/>
          <c:tx>
            <c:strRef>
              <c:f>Sheet1!$D$1</c:f>
              <c:strCache>
                <c:ptCount val="1"/>
                <c:pt idx="0">
                  <c:v>Real fixed investment</c:v>
                </c:pt>
              </c:strCache>
            </c:strRef>
          </c:tx>
          <c:spPr>
            <a:ln>
              <a:solidFill>
                <a:srgbClr val="00A9CB"/>
              </a:solidFill>
            </a:ln>
          </c:spPr>
          <c:marker>
            <c:symbol val="none"/>
          </c:marker>
          <c:cat>
            <c:numRef>
              <c:f>Sheet1!$A$2:$A$117</c:f>
              <c:numCache>
                <c:formatCode>m/d/yyyy</c:formatCode>
                <c:ptCount val="11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numCache>
            </c:numRef>
          </c:cat>
          <c:val>
            <c:numRef>
              <c:f>Sheet1!$D$2:$D$117</c:f>
              <c:numCache>
                <c:formatCode>General</c:formatCode>
                <c:ptCount val="116"/>
                <c:pt idx="0">
                  <c:v>21.1</c:v>
                </c:pt>
                <c:pt idx="1">
                  <c:v>21.1</c:v>
                </c:pt>
                <c:pt idx="2">
                  <c:v>24.5</c:v>
                </c:pt>
                <c:pt idx="3">
                  <c:v>22.3</c:v>
                </c:pt>
                <c:pt idx="4">
                  <c:v>23.6</c:v>
                </c:pt>
                <c:pt idx="5">
                  <c:v>25</c:v>
                </c:pt>
                <c:pt idx="6">
                  <c:v>22.4</c:v>
                </c:pt>
                <c:pt idx="7">
                  <c:v>23.3</c:v>
                </c:pt>
                <c:pt idx="8">
                  <c:v>20.8</c:v>
                </c:pt>
                <c:pt idx="9">
                  <c:v>24.9</c:v>
                </c:pt>
                <c:pt idx="10">
                  <c:v>20.3</c:v>
                </c:pt>
                <c:pt idx="11">
                  <c:v>12.9</c:v>
                </c:pt>
                <c:pt idx="12">
                  <c:v>15.7</c:v>
                </c:pt>
                <c:pt idx="13">
                  <c:v>15.7</c:v>
                </c:pt>
                <c:pt idx="14">
                  <c:v>18.7</c:v>
                </c:pt>
                <c:pt idx="15">
                  <c:v>14.1</c:v>
                </c:pt>
                <c:pt idx="16">
                  <c:v>14.2</c:v>
                </c:pt>
                <c:pt idx="17">
                  <c:v>18.2</c:v>
                </c:pt>
                <c:pt idx="18">
                  <c:v>18.2</c:v>
                </c:pt>
                <c:pt idx="19">
                  <c:v>17</c:v>
                </c:pt>
                <c:pt idx="20">
                  <c:v>18</c:v>
                </c:pt>
                <c:pt idx="21">
                  <c:v>19.600000000000001</c:v>
                </c:pt>
                <c:pt idx="22">
                  <c:v>19</c:v>
                </c:pt>
                <c:pt idx="23">
                  <c:v>17.5</c:v>
                </c:pt>
                <c:pt idx="24">
                  <c:v>27.8</c:v>
                </c:pt>
                <c:pt idx="25">
                  <c:v>27.8</c:v>
                </c:pt>
                <c:pt idx="26">
                  <c:v>31.6</c:v>
                </c:pt>
                <c:pt idx="27">
                  <c:v>37.9</c:v>
                </c:pt>
                <c:pt idx="28">
                  <c:v>42.6</c:v>
                </c:pt>
                <c:pt idx="29">
                  <c:v>39.200000000000003</c:v>
                </c:pt>
                <c:pt idx="30">
                  <c:v>33.5</c:v>
                </c:pt>
                <c:pt idx="31">
                  <c:v>37.200000000000003</c:v>
                </c:pt>
                <c:pt idx="32">
                  <c:v>38.700000000000003</c:v>
                </c:pt>
                <c:pt idx="33">
                  <c:v>32.700000000000003</c:v>
                </c:pt>
                <c:pt idx="34">
                  <c:v>25.3</c:v>
                </c:pt>
                <c:pt idx="35">
                  <c:v>25.1</c:v>
                </c:pt>
                <c:pt idx="36">
                  <c:v>24.7</c:v>
                </c:pt>
                <c:pt idx="37">
                  <c:v>24.7</c:v>
                </c:pt>
                <c:pt idx="38">
                  <c:v>24.4</c:v>
                </c:pt>
                <c:pt idx="39">
                  <c:v>21.8</c:v>
                </c:pt>
                <c:pt idx="40">
                  <c:v>21.8</c:v>
                </c:pt>
                <c:pt idx="41">
                  <c:v>21.3</c:v>
                </c:pt>
                <c:pt idx="42">
                  <c:v>18.8</c:v>
                </c:pt>
                <c:pt idx="43">
                  <c:v>20.399999999999999</c:v>
                </c:pt>
                <c:pt idx="44">
                  <c:v>19.7</c:v>
                </c:pt>
                <c:pt idx="45">
                  <c:v>18.3</c:v>
                </c:pt>
                <c:pt idx="46">
                  <c:v>23.7</c:v>
                </c:pt>
                <c:pt idx="47">
                  <c:v>15</c:v>
                </c:pt>
                <c:pt idx="48">
                  <c:v>27.5</c:v>
                </c:pt>
                <c:pt idx="49">
                  <c:v>27.5</c:v>
                </c:pt>
                <c:pt idx="50">
                  <c:v>24.7</c:v>
                </c:pt>
                <c:pt idx="51">
                  <c:v>30.5</c:v>
                </c:pt>
                <c:pt idx="52">
                  <c:v>26.9</c:v>
                </c:pt>
                <c:pt idx="53">
                  <c:v>5.0999999999999996</c:v>
                </c:pt>
                <c:pt idx="54">
                  <c:v>20.399999999999999</c:v>
                </c:pt>
                <c:pt idx="55">
                  <c:v>26.1</c:v>
                </c:pt>
                <c:pt idx="56" formatCode="0.0">
                  <c:v>20</c:v>
                </c:pt>
                <c:pt idx="57">
                  <c:v>28.4</c:v>
                </c:pt>
                <c:pt idx="58">
                  <c:v>15.7</c:v>
                </c:pt>
                <c:pt idx="59" formatCode="0.0">
                  <c:v>0</c:v>
                </c:pt>
                <c:pt idx="60" formatCode="0.0">
                  <c:v>19.166582266310531</c:v>
                </c:pt>
                <c:pt idx="61" formatCode="0.0">
                  <c:v>19.166582266310531</c:v>
                </c:pt>
                <c:pt idx="62" formatCode="0.0">
                  <c:v>18.842894009385827</c:v>
                </c:pt>
                <c:pt idx="63" formatCode="0.0">
                  <c:v>17.645729011860041</c:v>
                </c:pt>
                <c:pt idx="64" formatCode="0.0">
                  <c:v>19.44097024536843</c:v>
                </c:pt>
                <c:pt idx="65" formatCode="0.0">
                  <c:v>20.181447304833835</c:v>
                </c:pt>
                <c:pt idx="66" formatCode="0.0">
                  <c:v>20.398742820266591</c:v>
                </c:pt>
                <c:pt idx="67" formatCode="0.0">
                  <c:v>19.124884479186111</c:v>
                </c:pt>
                <c:pt idx="68" formatCode="0.0">
                  <c:v>22.839518938823392</c:v>
                </c:pt>
                <c:pt idx="69" formatCode="0.0">
                  <c:v>22.085500952152106</c:v>
                </c:pt>
                <c:pt idx="70" formatCode="0.0">
                  <c:v>19.643461859174863</c:v>
                </c:pt>
                <c:pt idx="71" formatCode="0.0">
                  <c:v>18.516298464513167</c:v>
                </c:pt>
                <c:pt idx="72" formatCode="0.0">
                  <c:v>21</c:v>
                </c:pt>
                <c:pt idx="73" formatCode="0.0">
                  <c:v>21</c:v>
                </c:pt>
                <c:pt idx="74" formatCode="0.0">
                  <c:v>21.3</c:v>
                </c:pt>
                <c:pt idx="75" formatCode="0.0">
                  <c:v>19.899999999999999</c:v>
                </c:pt>
                <c:pt idx="76" formatCode="0.0">
                  <c:v>19.8</c:v>
                </c:pt>
                <c:pt idx="77" formatCode="0.0">
                  <c:v>20</c:v>
                </c:pt>
                <c:pt idx="78" formatCode="0.0">
                  <c:v>20.2</c:v>
                </c:pt>
                <c:pt idx="79" formatCode="0.0">
                  <c:v>21.4</c:v>
                </c:pt>
                <c:pt idx="80" formatCode="0.0">
                  <c:v>19.600000000000001</c:v>
                </c:pt>
                <c:pt idx="81" formatCode="0.0">
                  <c:v>18.399999999999999</c:v>
                </c:pt>
                <c:pt idx="82" formatCode="0.0">
                  <c:v>16.7</c:v>
                </c:pt>
                <c:pt idx="83" formatCode="0.0">
                  <c:v>16.3</c:v>
                </c:pt>
                <c:pt idx="84">
                  <c:v>16.8</c:v>
                </c:pt>
                <c:pt idx="85" formatCode="#,##0.0">
                  <c:v>16.8</c:v>
                </c:pt>
                <c:pt idx="86" formatCode="#,##0.0">
                  <c:v>16.2</c:v>
                </c:pt>
                <c:pt idx="87" formatCode="#,##0.0">
                  <c:v>16</c:v>
                </c:pt>
                <c:pt idx="88" formatCode="#,##0.0">
                  <c:v>16.3</c:v>
                </c:pt>
                <c:pt idx="89" formatCode="#,##0.0">
                  <c:v>17.3</c:v>
                </c:pt>
                <c:pt idx="90" formatCode="0.0">
                  <c:v>15.2</c:v>
                </c:pt>
                <c:pt idx="91" formatCode="0.0">
                  <c:v>12.9</c:v>
                </c:pt>
                <c:pt idx="92" formatCode="#,##0.0">
                  <c:v>11.1</c:v>
                </c:pt>
                <c:pt idx="93" formatCode="#,##0.0">
                  <c:v>14</c:v>
                </c:pt>
                <c:pt idx="94" formatCode="#,##0.0">
                  <c:v>13.5</c:v>
                </c:pt>
                <c:pt idx="95" formatCode="#,##0.0">
                  <c:v>12.7</c:v>
                </c:pt>
                <c:pt idx="96" formatCode="#,##0.0">
                  <c:v>3.1</c:v>
                </c:pt>
                <c:pt idx="97" formatCode="#,##0.0">
                  <c:v>3</c:v>
                </c:pt>
                <c:pt idx="98" formatCode="#,##0.0">
                  <c:v>14</c:v>
                </c:pt>
                <c:pt idx="99" formatCode="#,##0.0">
                  <c:v>10.8</c:v>
                </c:pt>
                <c:pt idx="100" formatCode="#,##0.0">
                  <c:v>11.1</c:v>
                </c:pt>
                <c:pt idx="101" formatCode="#,##0.0">
                  <c:v>12.8</c:v>
                </c:pt>
                <c:pt idx="102" formatCode="#,##0.0">
                  <c:v>12.2</c:v>
                </c:pt>
                <c:pt idx="103" formatCode="#,##0.0">
                  <c:v>11.4</c:v>
                </c:pt>
                <c:pt idx="104" formatCode="#,##0.0">
                  <c:v>9.1</c:v>
                </c:pt>
                <c:pt idx="105" formatCode="#,##0.0">
                  <c:v>12.2</c:v>
                </c:pt>
                <c:pt idx="106" formatCode="#,##0.0">
                  <c:v>13.7</c:v>
                </c:pt>
                <c:pt idx="107" formatCode="#,##0.0">
                  <c:v>9.7000000000000011</c:v>
                </c:pt>
                <c:pt idx="108" formatCode="#,##0.0">
                  <c:v>12.9</c:v>
                </c:pt>
                <c:pt idx="109" formatCode="#,##0.0">
                  <c:v>12.9</c:v>
                </c:pt>
                <c:pt idx="110" formatCode="#,##0.0">
                  <c:v>13.8</c:v>
                </c:pt>
                <c:pt idx="111" formatCode="#,##0.0">
                  <c:v>10.9</c:v>
                </c:pt>
                <c:pt idx="112" formatCode="#,##0.0">
                  <c:v>8.2000000000000011</c:v>
                </c:pt>
                <c:pt idx="113" formatCode="#,##0.0">
                  <c:v>8.1</c:v>
                </c:pt>
                <c:pt idx="114" formatCode="#,##0.0">
                  <c:v>3.8</c:v>
                </c:pt>
              </c:numCache>
            </c:numRef>
          </c:val>
          <c:smooth val="0"/>
        </c:ser>
        <c:ser>
          <c:idx val="3"/>
          <c:order val="3"/>
          <c:tx>
            <c:strRef>
              <c:f>Sheet1!$E$1</c:f>
              <c:strCache>
                <c:ptCount val="1"/>
                <c:pt idx="0">
                  <c:v>Real retail sales</c:v>
                </c:pt>
              </c:strCache>
            </c:strRef>
          </c:tx>
          <c:spPr>
            <a:ln>
              <a:solidFill>
                <a:srgbClr val="C84623"/>
              </a:solidFill>
            </a:ln>
          </c:spPr>
          <c:marker>
            <c:symbol val="none"/>
          </c:marker>
          <c:cat>
            <c:numRef>
              <c:f>Sheet1!$A$2:$A$117</c:f>
              <c:numCache>
                <c:formatCode>m/d/yyyy</c:formatCode>
                <c:ptCount val="11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numCache>
            </c:numRef>
          </c:cat>
          <c:val>
            <c:numRef>
              <c:f>Sheet1!$E$2:$E$117</c:f>
              <c:numCache>
                <c:formatCode>General</c:formatCode>
                <c:ptCount val="116"/>
                <c:pt idx="0">
                  <c:v>10.9</c:v>
                </c:pt>
                <c:pt idx="1">
                  <c:v>15</c:v>
                </c:pt>
                <c:pt idx="2">
                  <c:v>12.8</c:v>
                </c:pt>
                <c:pt idx="3">
                  <c:v>13.3</c:v>
                </c:pt>
                <c:pt idx="4">
                  <c:v>13.5</c:v>
                </c:pt>
                <c:pt idx="5">
                  <c:v>12.8</c:v>
                </c:pt>
                <c:pt idx="6">
                  <c:v>12</c:v>
                </c:pt>
                <c:pt idx="7">
                  <c:v>11.9</c:v>
                </c:pt>
                <c:pt idx="8">
                  <c:v>12.1</c:v>
                </c:pt>
                <c:pt idx="9">
                  <c:v>12.8</c:v>
                </c:pt>
                <c:pt idx="10">
                  <c:v>12.8</c:v>
                </c:pt>
                <c:pt idx="11">
                  <c:v>14.6</c:v>
                </c:pt>
                <c:pt idx="12">
                  <c:v>15</c:v>
                </c:pt>
                <c:pt idx="13">
                  <c:v>11</c:v>
                </c:pt>
                <c:pt idx="14">
                  <c:v>13.7</c:v>
                </c:pt>
                <c:pt idx="15">
                  <c:v>13.9</c:v>
                </c:pt>
                <c:pt idx="16">
                  <c:v>14.1</c:v>
                </c:pt>
                <c:pt idx="17">
                  <c:v>15.9</c:v>
                </c:pt>
                <c:pt idx="18">
                  <c:v>16.5</c:v>
                </c:pt>
                <c:pt idx="19">
                  <c:v>17.7</c:v>
                </c:pt>
                <c:pt idx="20">
                  <c:v>17.899999999999999</c:v>
                </c:pt>
                <c:pt idx="21">
                  <c:v>17.399999999999999</c:v>
                </c:pt>
                <c:pt idx="22">
                  <c:v>18.100000000000001</c:v>
                </c:pt>
                <c:pt idx="23">
                  <c:v>17.600000000000001</c:v>
                </c:pt>
                <c:pt idx="24">
                  <c:v>17.8</c:v>
                </c:pt>
                <c:pt idx="25">
                  <c:v>13.2</c:v>
                </c:pt>
                <c:pt idx="26">
                  <c:v>16.2</c:v>
                </c:pt>
                <c:pt idx="27">
                  <c:v>16.7</c:v>
                </c:pt>
                <c:pt idx="28">
                  <c:v>17.100000000000001</c:v>
                </c:pt>
                <c:pt idx="29">
                  <c:v>17.3</c:v>
                </c:pt>
                <c:pt idx="30">
                  <c:v>17.7</c:v>
                </c:pt>
                <c:pt idx="31">
                  <c:v>17.399999999999999</c:v>
                </c:pt>
                <c:pt idx="32">
                  <c:v>17</c:v>
                </c:pt>
                <c:pt idx="33">
                  <c:v>17.5</c:v>
                </c:pt>
                <c:pt idx="34">
                  <c:v>15.8</c:v>
                </c:pt>
                <c:pt idx="35">
                  <c:v>16.100000000000001</c:v>
                </c:pt>
                <c:pt idx="36">
                  <c:v>16.399999999999999</c:v>
                </c:pt>
                <c:pt idx="37">
                  <c:v>19.600000000000001</c:v>
                </c:pt>
                <c:pt idx="38">
                  <c:v>15.7</c:v>
                </c:pt>
                <c:pt idx="39">
                  <c:v>15.7</c:v>
                </c:pt>
                <c:pt idx="40">
                  <c:v>15.6</c:v>
                </c:pt>
                <c:pt idx="41">
                  <c:v>15.6</c:v>
                </c:pt>
                <c:pt idx="42">
                  <c:v>15.1</c:v>
                </c:pt>
                <c:pt idx="43">
                  <c:v>15.4</c:v>
                </c:pt>
                <c:pt idx="44">
                  <c:v>15.8</c:v>
                </c:pt>
                <c:pt idx="45">
                  <c:v>14.7</c:v>
                </c:pt>
                <c:pt idx="46">
                  <c:v>14</c:v>
                </c:pt>
                <c:pt idx="47">
                  <c:v>15</c:v>
                </c:pt>
                <c:pt idx="48">
                  <c:v>16.2</c:v>
                </c:pt>
                <c:pt idx="49">
                  <c:v>7.3</c:v>
                </c:pt>
                <c:pt idx="50">
                  <c:v>12.9</c:v>
                </c:pt>
                <c:pt idx="51">
                  <c:v>12.4</c:v>
                </c:pt>
                <c:pt idx="52">
                  <c:v>12</c:v>
                </c:pt>
                <c:pt idx="53">
                  <c:v>11.8</c:v>
                </c:pt>
                <c:pt idx="54">
                  <c:v>11.1</c:v>
                </c:pt>
                <c:pt idx="55">
                  <c:v>11</c:v>
                </c:pt>
                <c:pt idx="56">
                  <c:v>11.7</c:v>
                </c:pt>
                <c:pt idx="57">
                  <c:v>11.9</c:v>
                </c:pt>
                <c:pt idx="58">
                  <c:v>13.3</c:v>
                </c:pt>
                <c:pt idx="59">
                  <c:v>14.3</c:v>
                </c:pt>
                <c:pt idx="60" formatCode="0.0">
                  <c:v>10.615301250000012</c:v>
                </c:pt>
                <c:pt idx="61" formatCode="0.0">
                  <c:v>11.816298920000005</c:v>
                </c:pt>
                <c:pt idx="62" formatCode="0.0">
                  <c:v>11.670828602946992</c:v>
                </c:pt>
                <c:pt idx="63" formatCode="0.0">
                  <c:v>10.982172147287988</c:v>
                </c:pt>
                <c:pt idx="64" formatCode="0.0">
                  <c:v>11.291141588077993</c:v>
                </c:pt>
                <c:pt idx="65" formatCode="0.0">
                  <c:v>12.348747881548999</c:v>
                </c:pt>
                <c:pt idx="66" formatCode="0.0">
                  <c:v>12.385399274572009</c:v>
                </c:pt>
                <c:pt idx="67" formatCode="0.0">
                  <c:v>12.2</c:v>
                </c:pt>
                <c:pt idx="68" formatCode="0.0">
                  <c:v>13.3</c:v>
                </c:pt>
                <c:pt idx="69" formatCode="0.0">
                  <c:v>13.652230211984707</c:v>
                </c:pt>
                <c:pt idx="70" formatCode="0.0">
                  <c:v>13.755187980000001</c:v>
                </c:pt>
                <c:pt idx="71" formatCode="0.0">
                  <c:v>13.682772891767408</c:v>
                </c:pt>
                <c:pt idx="72" formatCode="0.0">
                  <c:v>11</c:v>
                </c:pt>
                <c:pt idx="73" formatCode="0.0">
                  <c:v>10.200000000000001</c:v>
                </c:pt>
                <c:pt idx="74" formatCode="0.0">
                  <c:v>11.8</c:v>
                </c:pt>
                <c:pt idx="75" formatCode="0.0">
                  <c:v>11.9</c:v>
                </c:pt>
                <c:pt idx="76" formatCode="0.0">
                  <c:v>12.2</c:v>
                </c:pt>
                <c:pt idx="77" formatCode="0.0">
                  <c:v>11.9</c:v>
                </c:pt>
                <c:pt idx="78" formatCode="0.0">
                  <c:v>11.5</c:v>
                </c:pt>
                <c:pt idx="79" formatCode="0.0">
                  <c:v>11.8</c:v>
                </c:pt>
                <c:pt idx="80" formatCode="0.0">
                  <c:v>11.4</c:v>
                </c:pt>
                <c:pt idx="81" formatCode="0.0">
                  <c:v>11.4</c:v>
                </c:pt>
                <c:pt idx="82" formatCode="0.0">
                  <c:v>12</c:v>
                </c:pt>
                <c:pt idx="83" formatCode="0.0">
                  <c:v>12.4</c:v>
                </c:pt>
                <c:pt idx="84">
                  <c:v>10.7</c:v>
                </c:pt>
                <c:pt idx="85" formatCode="#,##0.0">
                  <c:v>11</c:v>
                </c:pt>
                <c:pt idx="86" formatCode="#,##0.0">
                  <c:v>11</c:v>
                </c:pt>
                <c:pt idx="87" formatCode="#,##0.0">
                  <c:v>11.1</c:v>
                </c:pt>
                <c:pt idx="88" formatCode="#,##0.0">
                  <c:v>10.9</c:v>
                </c:pt>
                <c:pt idx="89" formatCode="#,##0.0">
                  <c:v>10.8</c:v>
                </c:pt>
                <c:pt idx="90" formatCode="0.0">
                  <c:v>10.6</c:v>
                </c:pt>
                <c:pt idx="91" formatCode="0.0">
                  <c:v>10.7</c:v>
                </c:pt>
                <c:pt idx="92" formatCode="#,##0.0">
                  <c:v>10.9</c:v>
                </c:pt>
                <c:pt idx="93" formatCode="#,##0.0">
                  <c:v>10.9</c:v>
                </c:pt>
                <c:pt idx="94" formatCode="#,##0.0">
                  <c:v>11.3</c:v>
                </c:pt>
                <c:pt idx="95" formatCode="#,##0.0">
                  <c:v>11.5</c:v>
                </c:pt>
                <c:pt idx="96" formatCode="#,##0.0">
                  <c:v>11.2</c:v>
                </c:pt>
                <c:pt idx="97" formatCode="#,##0.0">
                  <c:v>10.8</c:v>
                </c:pt>
                <c:pt idx="98" formatCode="#,##0.0">
                  <c:v>10.3</c:v>
                </c:pt>
                <c:pt idx="99" formatCode="#,##0.0">
                  <c:v>9.9</c:v>
                </c:pt>
                <c:pt idx="100" formatCode="#,##0.0">
                  <c:v>10.200000000000001</c:v>
                </c:pt>
                <c:pt idx="101" formatCode="#,##0.0">
                  <c:v>10.6</c:v>
                </c:pt>
                <c:pt idx="102" formatCode="#,##0.0">
                  <c:v>10.3</c:v>
                </c:pt>
                <c:pt idx="103" formatCode="#,##0.0">
                  <c:v>10.4</c:v>
                </c:pt>
                <c:pt idx="104" formatCode="#,##0.0">
                  <c:v>10.8</c:v>
                </c:pt>
                <c:pt idx="105" formatCode="#,##0.0">
                  <c:v>11</c:v>
                </c:pt>
                <c:pt idx="106" formatCode="#,##0.0">
                  <c:v>11</c:v>
                </c:pt>
                <c:pt idx="107" formatCode="#,##0.0">
                  <c:v>10.7</c:v>
                </c:pt>
                <c:pt idx="108" formatCode="#,##0.0">
                  <c:v>9.9</c:v>
                </c:pt>
                <c:pt idx="109" formatCode="#,##0.0">
                  <c:v>10.1</c:v>
                </c:pt>
                <c:pt idx="110" formatCode="#,##0.0">
                  <c:v>9.8000000000000007</c:v>
                </c:pt>
                <c:pt idx="111" formatCode="#,##0.0">
                  <c:v>9.4</c:v>
                </c:pt>
                <c:pt idx="112" formatCode="#,##0.0">
                  <c:v>9.7000000000000011</c:v>
                </c:pt>
                <c:pt idx="113" formatCode="#,##0.0">
                  <c:v>10.3</c:v>
                </c:pt>
                <c:pt idx="114" formatCode="#,##0.0">
                  <c:v>10</c:v>
                </c:pt>
              </c:numCache>
            </c:numRef>
          </c:val>
          <c:smooth val="0"/>
        </c:ser>
        <c:dLbls>
          <c:showLegendKey val="0"/>
          <c:showVal val="0"/>
          <c:showCatName val="0"/>
          <c:showSerName val="0"/>
          <c:showPercent val="0"/>
          <c:showBubbleSize val="0"/>
        </c:dLbls>
        <c:smooth val="0"/>
        <c:axId val="415518176"/>
        <c:axId val="415518736"/>
      </c:lineChart>
      <c:dateAx>
        <c:axId val="415518176"/>
        <c:scaling>
          <c:orientation val="minMax"/>
        </c:scaling>
        <c:delete val="0"/>
        <c:axPos val="b"/>
        <c:numFmt formatCode="yyyy" sourceLinked="0"/>
        <c:majorTickMark val="cross"/>
        <c:minorTickMark val="out"/>
        <c:tickLblPos val="low"/>
        <c:spPr>
          <a:ln w="3150">
            <a:solidFill>
              <a:schemeClr val="tx1"/>
            </a:solidFill>
            <a:prstDash val="solid"/>
          </a:ln>
        </c:spPr>
        <c:txPr>
          <a:bodyPr rot="0" vert="horz"/>
          <a:lstStyle/>
          <a:p>
            <a:pPr>
              <a:defRPr/>
            </a:pPr>
            <a:endParaRPr lang="en-US"/>
          </a:p>
        </c:txPr>
        <c:crossAx val="415518736"/>
        <c:crosses val="autoZero"/>
        <c:auto val="1"/>
        <c:lblOffset val="100"/>
        <c:baseTimeUnit val="months"/>
        <c:majorUnit val="1"/>
        <c:majorTimeUnit val="years"/>
        <c:minorUnit val="3"/>
        <c:minorTimeUnit val="months"/>
      </c:dateAx>
      <c:valAx>
        <c:axId val="415518736"/>
        <c:scaling>
          <c:orientation val="minMax"/>
          <c:max val="50"/>
          <c:min val="-30"/>
        </c:scaling>
        <c:delete val="0"/>
        <c:axPos val="l"/>
        <c:majorGridlines>
          <c:spPr>
            <a:ln w="3150">
              <a:solidFill>
                <a:schemeClr val="tx1"/>
              </a:solidFill>
              <a:prstDash val="solid"/>
            </a:ln>
          </c:spPr>
        </c:majorGridlines>
        <c:title>
          <c:tx>
            <c:rich>
              <a:bodyPr rot="-5400000" vert="horz"/>
              <a:lstStyle/>
              <a:p>
                <a:pPr>
                  <a:defRPr b="1"/>
                </a:pPr>
                <a:r>
                  <a:rPr lang="en-US" b="1" dirty="0"/>
                  <a:t>Percent change, y/y</a:t>
                </a:r>
              </a:p>
            </c:rich>
          </c:tx>
          <c:layout/>
          <c:overlay val="0"/>
        </c:title>
        <c:numFmt formatCode="0" sourceLinked="0"/>
        <c:majorTickMark val="none"/>
        <c:minorTickMark val="none"/>
        <c:tickLblPos val="low"/>
        <c:spPr>
          <a:ln w="3150">
            <a:noFill/>
            <a:prstDash val="solid"/>
          </a:ln>
        </c:spPr>
        <c:txPr>
          <a:bodyPr rot="0" vert="horz"/>
          <a:lstStyle/>
          <a:p>
            <a:pPr>
              <a:defRPr/>
            </a:pPr>
            <a:endParaRPr lang="en-US"/>
          </a:p>
        </c:txPr>
        <c:crossAx val="415518176"/>
        <c:crosses val="autoZero"/>
        <c:crossBetween val="midCat"/>
        <c:majorUnit val="10"/>
      </c:valAx>
      <c:spPr>
        <a:solidFill>
          <a:schemeClr val="bg1"/>
        </a:solidFill>
        <a:ln w="25197">
          <a:noFill/>
          <a:prstDash val="solid"/>
        </a:ln>
      </c:spPr>
    </c:plotArea>
    <c:legend>
      <c:legendPos val="b"/>
      <c:layout/>
      <c:overlay val="0"/>
      <c:spPr>
        <a:noFill/>
        <a:ln w="25197">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18323211037111E-2"/>
          <c:y val="4.3650124918766013E-2"/>
          <c:w val="0.892454858235321"/>
          <c:h val="0.68252499680760459"/>
        </c:manualLayout>
      </c:layout>
      <c:barChart>
        <c:barDir val="col"/>
        <c:grouping val="stacked"/>
        <c:varyColors val="0"/>
        <c:ser>
          <c:idx val="1"/>
          <c:order val="0"/>
          <c:tx>
            <c:strRef>
              <c:f>Sheet1!$A$3</c:f>
              <c:strCache>
                <c:ptCount val="1"/>
                <c:pt idx="0">
                  <c:v> Bank loans (LCU and FX)</c:v>
                </c:pt>
              </c:strCache>
            </c:strRef>
          </c:tx>
          <c:spPr>
            <a:solidFill>
              <a:srgbClr val="0066B3"/>
            </a:solidFill>
            <a:ln w="12698">
              <a:noFill/>
              <a:prstDash val="solid"/>
            </a:ln>
          </c:spPr>
          <c:invertIfNegative val="0"/>
          <c:cat>
            <c:strRef>
              <c:f>Sheet1!$B$2:$N$2</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Sheet1!$B$3:$N$3</c:f>
              <c:numCache>
                <c:formatCode>_-* #,##0.0_-;\-* #,##0.0_-;_-* "-"??_-;_-@_-</c:formatCode>
                <c:ptCount val="13"/>
                <c:pt idx="0">
                  <c:v>2405.6</c:v>
                </c:pt>
                <c:pt idx="1">
                  <c:v>2495.6999999999998</c:v>
                </c:pt>
                <c:pt idx="2">
                  <c:v>3298.3</c:v>
                </c:pt>
                <c:pt idx="3">
                  <c:v>4018.8</c:v>
                </c:pt>
                <c:pt idx="4">
                  <c:v>5098.9000000000005</c:v>
                </c:pt>
                <c:pt idx="5">
                  <c:v>10520.8</c:v>
                </c:pt>
                <c:pt idx="6">
                  <c:v>8430.2999999999975</c:v>
                </c:pt>
                <c:pt idx="7">
                  <c:v>8042.7</c:v>
                </c:pt>
                <c:pt idx="8">
                  <c:v>9120.0642379285327</c:v>
                </c:pt>
                <c:pt idx="9">
                  <c:v>9476.5226474773481</c:v>
                </c:pt>
                <c:pt idx="10" formatCode="0.0">
                  <c:v>10136.9</c:v>
                </c:pt>
                <c:pt idx="11">
                  <c:v>10626.6</c:v>
                </c:pt>
                <c:pt idx="12" formatCode="0.0">
                  <c:v>11086.6</c:v>
                </c:pt>
              </c:numCache>
            </c:numRef>
          </c:val>
        </c:ser>
        <c:ser>
          <c:idx val="0"/>
          <c:order val="1"/>
          <c:tx>
            <c:strRef>
              <c:f>Sheet1!$A$4</c:f>
              <c:strCache>
                <c:ptCount val="1"/>
                <c:pt idx="0">
                  <c:v> Other (shadow) financing </c:v>
                </c:pt>
              </c:strCache>
            </c:strRef>
          </c:tx>
          <c:spPr>
            <a:solidFill>
              <a:srgbClr val="96BC33"/>
            </a:solidFill>
            <a:ln>
              <a:noFill/>
            </a:ln>
          </c:spPr>
          <c:invertIfNegative val="0"/>
          <c:cat>
            <c:strRef>
              <c:f>Sheet1!$B$2:$N$2</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Sheet1!$B$4:$N$4</c:f>
              <c:numCache>
                <c:formatCode>_-* #,##0.0_-;\-* #,##0.0_-;_-* "-"??_-;_-@_-</c:formatCode>
                <c:ptCount val="13"/>
                <c:pt idx="0">
                  <c:v>457.4</c:v>
                </c:pt>
                <c:pt idx="1">
                  <c:v>505.1</c:v>
                </c:pt>
                <c:pt idx="2">
                  <c:v>971.4</c:v>
                </c:pt>
                <c:pt idx="3">
                  <c:v>1947.6</c:v>
                </c:pt>
                <c:pt idx="4">
                  <c:v>1881.5</c:v>
                </c:pt>
                <c:pt idx="5">
                  <c:v>3389.7</c:v>
                </c:pt>
                <c:pt idx="6">
                  <c:v>5588.8</c:v>
                </c:pt>
                <c:pt idx="7">
                  <c:v>4785.9000000000005</c:v>
                </c:pt>
                <c:pt idx="8">
                  <c:v>6643</c:v>
                </c:pt>
                <c:pt idx="9">
                  <c:v>7840.3</c:v>
                </c:pt>
                <c:pt idx="10" formatCode="0.0">
                  <c:v>6276.5</c:v>
                </c:pt>
                <c:pt idx="11">
                  <c:v>4779.8</c:v>
                </c:pt>
                <c:pt idx="12" formatCode="0.0">
                  <c:v>5522.5</c:v>
                </c:pt>
              </c:numCache>
            </c:numRef>
          </c:val>
        </c:ser>
        <c:dLbls>
          <c:showLegendKey val="0"/>
          <c:showVal val="0"/>
          <c:showCatName val="0"/>
          <c:showSerName val="0"/>
          <c:showPercent val="0"/>
          <c:showBubbleSize val="0"/>
        </c:dLbls>
        <c:gapWidth val="80"/>
        <c:overlap val="100"/>
        <c:axId val="415521536"/>
        <c:axId val="415522096"/>
      </c:barChart>
      <c:catAx>
        <c:axId val="415521536"/>
        <c:scaling>
          <c:orientation val="minMax"/>
        </c:scaling>
        <c:delete val="0"/>
        <c:axPos val="b"/>
        <c:numFmt formatCode="@" sourceLinked="0"/>
        <c:majorTickMark val="out"/>
        <c:minorTickMark val="none"/>
        <c:tickLblPos val="low"/>
        <c:spPr>
          <a:ln w="3174">
            <a:solidFill>
              <a:schemeClr val="tx1"/>
            </a:solidFill>
            <a:prstDash val="solid"/>
          </a:ln>
        </c:spPr>
        <c:txPr>
          <a:bodyPr rot="0" vert="horz"/>
          <a:lstStyle/>
          <a:p>
            <a:pPr>
              <a:defRPr/>
            </a:pPr>
            <a:endParaRPr lang="en-US"/>
          </a:p>
        </c:txPr>
        <c:crossAx val="415522096"/>
        <c:crosses val="autoZero"/>
        <c:auto val="0"/>
        <c:lblAlgn val="ctr"/>
        <c:lblOffset val="100"/>
        <c:tickLblSkip val="2"/>
        <c:tickMarkSkip val="1"/>
        <c:noMultiLvlLbl val="0"/>
      </c:catAx>
      <c:valAx>
        <c:axId val="415522096"/>
        <c:scaling>
          <c:orientation val="minMax"/>
          <c:max val="18000"/>
        </c:scaling>
        <c:delete val="0"/>
        <c:axPos val="l"/>
        <c:majorGridlines>
          <c:spPr>
            <a:ln w="3174">
              <a:solidFill>
                <a:schemeClr val="tx1"/>
              </a:solidFill>
              <a:prstDash val="solid"/>
            </a:ln>
          </c:spPr>
        </c:majorGridlines>
        <c:title>
          <c:tx>
            <c:rich>
              <a:bodyPr rot="-5400000" vert="horz"/>
              <a:lstStyle/>
              <a:p>
                <a:pPr>
                  <a:defRPr b="1"/>
                </a:pPr>
                <a:r>
                  <a:rPr lang="en-US" b="1" dirty="0" smtClean="0"/>
                  <a:t>Trillions</a:t>
                </a:r>
                <a:r>
                  <a:rPr lang="en-US" b="1" baseline="0" dirty="0" smtClean="0"/>
                  <a:t> of </a:t>
                </a:r>
                <a:r>
                  <a:rPr lang="en-US" b="1" baseline="0" dirty="0" err="1" smtClean="0"/>
                  <a:t>renminbi</a:t>
                </a:r>
                <a:endParaRPr lang="en-US" b="1" dirty="0"/>
              </a:p>
            </c:rich>
          </c:tx>
          <c:layout/>
          <c:overlay val="0"/>
        </c:title>
        <c:numFmt formatCode="0" sourceLinked="0"/>
        <c:majorTickMark val="none"/>
        <c:minorTickMark val="none"/>
        <c:tickLblPos val="low"/>
        <c:spPr>
          <a:ln w="3174">
            <a:noFill/>
            <a:prstDash val="solid"/>
          </a:ln>
        </c:spPr>
        <c:txPr>
          <a:bodyPr rot="0" vert="horz"/>
          <a:lstStyle/>
          <a:p>
            <a:pPr>
              <a:defRPr/>
            </a:pPr>
            <a:endParaRPr lang="en-US"/>
          </a:p>
        </c:txPr>
        <c:crossAx val="415521536"/>
        <c:crossesAt val="32"/>
        <c:crossBetween val="between"/>
        <c:majorUnit val="3000"/>
        <c:dispUnits>
          <c:builtInUnit val="thousands"/>
        </c:dispUnits>
      </c:valAx>
      <c:spPr>
        <a:noFill/>
        <a:ln w="25395">
          <a:noFill/>
          <a:prstDash val="solid"/>
        </a:ln>
      </c:spPr>
    </c:plotArea>
    <c:legend>
      <c:legendPos val="b"/>
      <c:layout>
        <c:manualLayout>
          <c:xMode val="edge"/>
          <c:yMode val="edge"/>
          <c:x val="3.32088230835448E-4"/>
          <c:y val="0.80229083405290769"/>
          <c:w val="0.99966791176916459"/>
          <c:h val="0.17962288441536944"/>
        </c:manualLayout>
      </c:layout>
      <c:overlay val="0"/>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18753592899442"/>
          <c:y val="0.1199768438631728"/>
          <c:w val="0.41421031199975789"/>
          <c:h val="0.78926325223621907"/>
        </c:manualLayout>
      </c:layout>
      <c:pieChart>
        <c:varyColors val="1"/>
        <c:ser>
          <c:idx val="0"/>
          <c:order val="0"/>
          <c:tx>
            <c:strRef>
              <c:f>Sheet1!$B$1</c:f>
              <c:strCache>
                <c:ptCount val="1"/>
                <c:pt idx="0">
                  <c:v>% of debt</c:v>
                </c:pt>
              </c:strCache>
            </c:strRef>
          </c:tx>
          <c:spPr>
            <a:ln w="12744">
              <a:noFill/>
              <a:prstDash val="solid"/>
            </a:ln>
          </c:spPr>
          <c:dPt>
            <c:idx val="2"/>
            <c:bubble3D val="0"/>
            <c:spPr>
              <a:solidFill>
                <a:srgbClr val="49A942"/>
              </a:solidFill>
              <a:ln w="12744">
                <a:noFill/>
                <a:prstDash val="solid"/>
              </a:ln>
            </c:spPr>
          </c:dPt>
          <c:dPt>
            <c:idx val="3"/>
            <c:bubble3D val="0"/>
            <c:spPr>
              <a:solidFill>
                <a:srgbClr val="BED259"/>
              </a:solidFill>
              <a:ln w="12744">
                <a:noFill/>
                <a:prstDash val="solid"/>
              </a:ln>
            </c:spPr>
          </c:dPt>
          <c:dPt>
            <c:idx val="5"/>
            <c:bubble3D val="0"/>
            <c:spPr>
              <a:solidFill>
                <a:srgbClr val="F2704A"/>
              </a:solidFill>
              <a:ln w="12744">
                <a:noFill/>
                <a:prstDash val="solid"/>
              </a:ln>
            </c:spPr>
          </c:dPt>
          <c:dPt>
            <c:idx val="6"/>
            <c:bubble3D val="0"/>
            <c:spPr>
              <a:solidFill>
                <a:srgbClr val="FCB94D"/>
              </a:solidFill>
              <a:ln w="12744">
                <a:noFill/>
                <a:prstDash val="solid"/>
              </a:ln>
            </c:spPr>
          </c:dPt>
          <c:dLbls>
            <c:dLbl>
              <c:idx val="3"/>
              <c:layout>
                <c:manualLayout>
                  <c:x val="1.5819656907765295E-2"/>
                  <c:y val="3.6172563063445837E-2"/>
                </c:manualLayout>
              </c:layout>
              <c:tx>
                <c:rich>
                  <a:bodyPr/>
                  <a:lstStyle/>
                  <a:p>
                    <a:r>
                      <a:rPr lang="en-US" smtClean="0"/>
                      <a:t>Nonstate entities</a:t>
                    </a:r>
                    <a:r>
                      <a:rPr lang="en-US" dirty="0"/>
                      <a:t>
23%</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Sheet1!$A$2:$A$5</c:f>
              <c:strCache>
                <c:ptCount val="4"/>
                <c:pt idx="0">
                  <c:v>State-owned enterprises</c:v>
                </c:pt>
                <c:pt idx="1">
                  <c:v>Local governments</c:v>
                </c:pt>
                <c:pt idx="2">
                  <c:v>Central government</c:v>
                </c:pt>
                <c:pt idx="3">
                  <c:v>Non-state entitites</c:v>
                </c:pt>
              </c:strCache>
            </c:strRef>
          </c:cat>
          <c:val>
            <c:numRef>
              <c:f>Sheet1!$B$2:$B$5</c:f>
              <c:numCache>
                <c:formatCode>0</c:formatCode>
                <c:ptCount val="4"/>
                <c:pt idx="0">
                  <c:v>52</c:v>
                </c:pt>
                <c:pt idx="1">
                  <c:v>18</c:v>
                </c:pt>
                <c:pt idx="2">
                  <c:v>7</c:v>
                </c:pt>
                <c:pt idx="3">
                  <c:v>23</c:v>
                </c:pt>
              </c:numCache>
            </c:numRef>
          </c:val>
        </c:ser>
        <c:dLbls>
          <c:showLegendKey val="0"/>
          <c:showVal val="0"/>
          <c:showCatName val="1"/>
          <c:showSerName val="0"/>
          <c:showPercent val="1"/>
          <c:showBubbleSize val="0"/>
          <c:showLeaderLines val="0"/>
        </c:dLbls>
        <c:firstSliceAng val="0"/>
      </c:pieChart>
      <c:spPr>
        <a:noFill/>
        <a:ln w="25488">
          <a:noFill/>
        </a:ln>
      </c:spPr>
    </c:plotArea>
    <c:plotVisOnly val="1"/>
    <c:dispBlanksAs val="zero"/>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06598005203842E-2"/>
          <c:y val="4.3196067801579523E-2"/>
          <c:w val="0.87244261855431682"/>
          <c:h val="0.73946740353108065"/>
        </c:manualLayout>
      </c:layout>
      <c:lineChart>
        <c:grouping val="standard"/>
        <c:varyColors val="0"/>
        <c:ser>
          <c:idx val="0"/>
          <c:order val="0"/>
          <c:tx>
            <c:strRef>
              <c:f>Sheet1!$B$1</c:f>
              <c:strCache>
                <c:ptCount val="1"/>
                <c:pt idx="0">
                  <c:v>Real GDP</c:v>
                </c:pt>
              </c:strCache>
            </c:strRef>
          </c:tx>
          <c:spPr>
            <a:ln>
              <a:solidFill>
                <a:srgbClr val="103C68"/>
              </a:solidFill>
            </a:ln>
          </c:spPr>
          <c:marker>
            <c:symbol val="none"/>
          </c:marker>
          <c:cat>
            <c:numRef>
              <c:f>Sheet1!$A$2:$A$52</c:f>
              <c:numCache>
                <c:formatCode>m/d/yyyy</c:formatCode>
                <c:ptCount val="51"/>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pt idx="38">
                  <c:v>43101</c:v>
                </c:pt>
                <c:pt idx="39">
                  <c:v>43466</c:v>
                </c:pt>
                <c:pt idx="40">
                  <c:v>43831</c:v>
                </c:pt>
                <c:pt idx="41">
                  <c:v>44197</c:v>
                </c:pt>
                <c:pt idx="42">
                  <c:v>44562</c:v>
                </c:pt>
                <c:pt idx="43">
                  <c:v>44927</c:v>
                </c:pt>
                <c:pt idx="44">
                  <c:v>45292</c:v>
                </c:pt>
                <c:pt idx="45">
                  <c:v>45658</c:v>
                </c:pt>
                <c:pt idx="46">
                  <c:v>46023</c:v>
                </c:pt>
                <c:pt idx="47">
                  <c:v>46388</c:v>
                </c:pt>
                <c:pt idx="48">
                  <c:v>46753</c:v>
                </c:pt>
                <c:pt idx="49">
                  <c:v>47119</c:v>
                </c:pt>
                <c:pt idx="50">
                  <c:v>47484</c:v>
                </c:pt>
              </c:numCache>
            </c:numRef>
          </c:cat>
          <c:val>
            <c:numRef>
              <c:f>Sheet1!$B$2:$B$52</c:f>
              <c:numCache>
                <c:formatCode>0.0</c:formatCode>
                <c:ptCount val="51"/>
                <c:pt idx="0">
                  <c:v>7.8066910491671138</c:v>
                </c:pt>
                <c:pt idx="1">
                  <c:v>5.1724139796419415</c:v>
                </c:pt>
                <c:pt idx="2">
                  <c:v>9.0163936146374191</c:v>
                </c:pt>
                <c:pt idx="3">
                  <c:v>10.751879623189954</c:v>
                </c:pt>
                <c:pt idx="4">
                  <c:v>15.207060338078881</c:v>
                </c:pt>
                <c:pt idx="5">
                  <c:v>13.553329472817421</c:v>
                </c:pt>
                <c:pt idx="6">
                  <c:v>8.9257911984676834</c:v>
                </c:pt>
                <c:pt idx="7">
                  <c:v>11.719866633453325</c:v>
                </c:pt>
                <c:pt idx="8">
                  <c:v>11.300639697190887</c:v>
                </c:pt>
                <c:pt idx="9">
                  <c:v>4.2145594687737589</c:v>
                </c:pt>
                <c:pt idx="10">
                  <c:v>2.9609899420575796</c:v>
                </c:pt>
                <c:pt idx="11">
                  <c:v>9.2848065184724131</c:v>
                </c:pt>
                <c:pt idx="12">
                  <c:v>14.253480478403825</c:v>
                </c:pt>
                <c:pt idx="13">
                  <c:v>13.929079412145342</c:v>
                </c:pt>
                <c:pt idx="14">
                  <c:v>13.080606262151397</c:v>
                </c:pt>
                <c:pt idx="15">
                  <c:v>10.987308899332325</c:v>
                </c:pt>
                <c:pt idx="16">
                  <c:v>9.9309143710260663</c:v>
                </c:pt>
                <c:pt idx="17">
                  <c:v>9.250369209101672</c:v>
                </c:pt>
                <c:pt idx="18">
                  <c:v>7.862252806492819</c:v>
                </c:pt>
                <c:pt idx="19">
                  <c:v>7.6319114970730961</c:v>
                </c:pt>
                <c:pt idx="20">
                  <c:v>8.428447765377701</c:v>
                </c:pt>
                <c:pt idx="21">
                  <c:v>8.2910022744286298</c:v>
                </c:pt>
                <c:pt idx="22">
                  <c:v>9.0942473402284136</c:v>
                </c:pt>
                <c:pt idx="23">
                  <c:v>10.027795464453712</c:v>
                </c:pt>
                <c:pt idx="24">
                  <c:v>10.093979053576472</c:v>
                </c:pt>
                <c:pt idx="25">
                  <c:v>11.330713267335215</c:v>
                </c:pt>
                <c:pt idx="26">
                  <c:v>12.676103870237764</c:v>
                </c:pt>
                <c:pt idx="27">
                  <c:v>14.176640936239673</c:v>
                </c:pt>
                <c:pt idx="28">
                  <c:v>9.6259789243252172</c:v>
                </c:pt>
                <c:pt idx="29">
                  <c:v>9.2410280484419971</c:v>
                </c:pt>
                <c:pt idx="30">
                  <c:v>10.677678500241662</c:v>
                </c:pt>
                <c:pt idx="31">
                  <c:v>9.5796648064905057</c:v>
                </c:pt>
                <c:pt idx="32">
                  <c:v>7.8185994705771478</c:v>
                </c:pt>
                <c:pt idx="33">
                  <c:v>7.7709864378560756</c:v>
                </c:pt>
                <c:pt idx="34">
                  <c:v>7.2996312131682339</c:v>
                </c:pt>
                <c:pt idx="35">
                  <c:v>6.9275209994756448</c:v>
                </c:pt>
                <c:pt idx="36">
                  <c:v>6.6031187176397212</c:v>
                </c:pt>
                <c:pt idx="37">
                  <c:v>6.2075077170755879</c:v>
                </c:pt>
                <c:pt idx="38">
                  <c:v>6.3798453232885697</c:v>
                </c:pt>
                <c:pt idx="39">
                  <c:v>6.4053857358637334</c:v>
                </c:pt>
                <c:pt idx="40">
                  <c:v>6.4340403873827334</c:v>
                </c:pt>
                <c:pt idx="41">
                  <c:v>6.3481103311604272</c:v>
                </c:pt>
                <c:pt idx="42">
                  <c:v>6.3465577655491554</c:v>
                </c:pt>
                <c:pt idx="43">
                  <c:v>6.206385972745009</c:v>
                </c:pt>
                <c:pt idx="44">
                  <c:v>5.8804247495296336</c:v>
                </c:pt>
                <c:pt idx="45">
                  <c:v>5.55287343904034</c:v>
                </c:pt>
                <c:pt idx="46">
                  <c:v>5.3508792972476016</c:v>
                </c:pt>
                <c:pt idx="47">
                  <c:v>5.1350956902053602</c:v>
                </c:pt>
                <c:pt idx="48">
                  <c:v>4.8133890502242149</c:v>
                </c:pt>
                <c:pt idx="49">
                  <c:v>4.5482400847948883</c:v>
                </c:pt>
                <c:pt idx="50">
                  <c:v>4.2812364824903275</c:v>
                </c:pt>
              </c:numCache>
            </c:numRef>
          </c:val>
          <c:smooth val="0"/>
        </c:ser>
        <c:ser>
          <c:idx val="1"/>
          <c:order val="1"/>
          <c:tx>
            <c:strRef>
              <c:f>Sheet1!$C$1</c:f>
              <c:strCache>
                <c:ptCount val="1"/>
                <c:pt idx="0">
                  <c:v>Industrial production</c:v>
                </c:pt>
              </c:strCache>
            </c:strRef>
          </c:tx>
          <c:spPr>
            <a:ln>
              <a:solidFill>
                <a:srgbClr val="96BC33"/>
              </a:solidFill>
            </a:ln>
          </c:spPr>
          <c:marker>
            <c:symbol val="none"/>
          </c:marker>
          <c:cat>
            <c:numRef>
              <c:f>Sheet1!$A$2:$A$52</c:f>
              <c:numCache>
                <c:formatCode>m/d/yyyy</c:formatCode>
                <c:ptCount val="51"/>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pt idx="38">
                  <c:v>43101</c:v>
                </c:pt>
                <c:pt idx="39">
                  <c:v>43466</c:v>
                </c:pt>
                <c:pt idx="40">
                  <c:v>43831</c:v>
                </c:pt>
                <c:pt idx="41">
                  <c:v>44197</c:v>
                </c:pt>
                <c:pt idx="42">
                  <c:v>44562</c:v>
                </c:pt>
                <c:pt idx="43">
                  <c:v>44927</c:v>
                </c:pt>
                <c:pt idx="44">
                  <c:v>45292</c:v>
                </c:pt>
                <c:pt idx="45">
                  <c:v>45658</c:v>
                </c:pt>
                <c:pt idx="46">
                  <c:v>46023</c:v>
                </c:pt>
                <c:pt idx="47">
                  <c:v>46388</c:v>
                </c:pt>
                <c:pt idx="48">
                  <c:v>46753</c:v>
                </c:pt>
                <c:pt idx="49">
                  <c:v>47119</c:v>
                </c:pt>
                <c:pt idx="50">
                  <c:v>47484</c:v>
                </c:pt>
              </c:numCache>
            </c:numRef>
          </c:cat>
          <c:val>
            <c:numRef>
              <c:f>Sheet1!$C$2:$C$52</c:f>
              <c:numCache>
                <c:formatCode>0.0</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13.584641029770705</c:v>
                </c:pt>
                <c:pt idx="14">
                  <c:v>18.791123176601051</c:v>
                </c:pt>
                <c:pt idx="15">
                  <c:v>13.442411135895371</c:v>
                </c:pt>
                <c:pt idx="16">
                  <c:v>13.167309732406562</c:v>
                </c:pt>
                <c:pt idx="17">
                  <c:v>11.080238344320303</c:v>
                </c:pt>
                <c:pt idx="18">
                  <c:v>8.5842218925213025</c:v>
                </c:pt>
                <c:pt idx="19">
                  <c:v>8.714929115484102</c:v>
                </c:pt>
                <c:pt idx="20">
                  <c:v>11.544619870325469</c:v>
                </c:pt>
                <c:pt idx="21">
                  <c:v>9.6856981099625585</c:v>
                </c:pt>
                <c:pt idx="22">
                  <c:v>12.666008557212985</c:v>
                </c:pt>
                <c:pt idx="23">
                  <c:v>16.697551762932623</c:v>
                </c:pt>
                <c:pt idx="24">
                  <c:v>16.279398801381781</c:v>
                </c:pt>
                <c:pt idx="25">
                  <c:v>15.878705553654537</c:v>
                </c:pt>
                <c:pt idx="26">
                  <c:v>16.468175529383153</c:v>
                </c:pt>
                <c:pt idx="27">
                  <c:v>18.011046423038284</c:v>
                </c:pt>
                <c:pt idx="28">
                  <c:v>12.290834946897645</c:v>
                </c:pt>
                <c:pt idx="29">
                  <c:v>11.893401909318092</c:v>
                </c:pt>
                <c:pt idx="30">
                  <c:v>15.177237515058772</c:v>
                </c:pt>
                <c:pt idx="31">
                  <c:v>13.612070464349046</c:v>
                </c:pt>
                <c:pt idx="32">
                  <c:v>9.9298150355467971</c:v>
                </c:pt>
                <c:pt idx="33">
                  <c:v>9.662655749945559</c:v>
                </c:pt>
                <c:pt idx="34">
                  <c:v>8.261081383392451</c:v>
                </c:pt>
                <c:pt idx="35">
                  <c:v>6.1241735168202398</c:v>
                </c:pt>
                <c:pt idx="36">
                  <c:v>5.9629734036830149</c:v>
                </c:pt>
                <c:pt idx="37">
                  <c:v>5.6256626594308301</c:v>
                </c:pt>
                <c:pt idx="38">
                  <c:v>5.8452029671276495</c:v>
                </c:pt>
                <c:pt idx="39">
                  <c:v>5.8947524144864261</c:v>
                </c:pt>
                <c:pt idx="40">
                  <c:v>5.9043634043605815</c:v>
                </c:pt>
                <c:pt idx="41">
                  <c:v>5.8176504762912353</c:v>
                </c:pt>
                <c:pt idx="42">
                  <c:v>5.6887106307599504</c:v>
                </c:pt>
                <c:pt idx="43">
                  <c:v>5.5456101336798467</c:v>
                </c:pt>
                <c:pt idx="44">
                  <c:v>5.4438794878590286</c:v>
                </c:pt>
                <c:pt idx="45">
                  <c:v>5.1769465655438829</c:v>
                </c:pt>
                <c:pt idx="46">
                  <c:v>4.8222647503788796</c:v>
                </c:pt>
                <c:pt idx="47">
                  <c:v>4.5038971703989406</c:v>
                </c:pt>
                <c:pt idx="48">
                  <c:v>4.2626048931448288</c:v>
                </c:pt>
                <c:pt idx="49">
                  <c:v>3.9736547388818932</c:v>
                </c:pt>
                <c:pt idx="50">
                  <c:v>3.7052239659089992</c:v>
                </c:pt>
              </c:numCache>
            </c:numRef>
          </c:val>
          <c:smooth val="0"/>
        </c:ser>
        <c:dLbls>
          <c:showLegendKey val="0"/>
          <c:showVal val="0"/>
          <c:showCatName val="0"/>
          <c:showSerName val="0"/>
          <c:showPercent val="0"/>
          <c:showBubbleSize val="0"/>
        </c:dLbls>
        <c:smooth val="0"/>
        <c:axId val="416247264"/>
        <c:axId val="416246704"/>
      </c:lineChart>
      <c:dateAx>
        <c:axId val="416247264"/>
        <c:scaling>
          <c:orientation val="minMax"/>
        </c:scaling>
        <c:delete val="0"/>
        <c:axPos val="b"/>
        <c:numFmt formatCode="yyyy" sourceLinked="0"/>
        <c:majorTickMark val="out"/>
        <c:minorTickMark val="in"/>
        <c:tickLblPos val="low"/>
        <c:spPr>
          <a:ln w="3177">
            <a:solidFill>
              <a:schemeClr val="tx1"/>
            </a:solidFill>
            <a:prstDash val="solid"/>
          </a:ln>
        </c:spPr>
        <c:txPr>
          <a:bodyPr rot="0" vert="horz"/>
          <a:lstStyle/>
          <a:p>
            <a:pPr>
              <a:defRPr/>
            </a:pPr>
            <a:endParaRPr lang="en-US"/>
          </a:p>
        </c:txPr>
        <c:crossAx val="416246704"/>
        <c:crosses val="autoZero"/>
        <c:auto val="1"/>
        <c:lblOffset val="100"/>
        <c:baseTimeUnit val="years"/>
        <c:majorUnit val="5"/>
        <c:minorUnit val="1"/>
        <c:minorTimeUnit val="days"/>
      </c:dateAx>
      <c:valAx>
        <c:axId val="416246704"/>
        <c:scaling>
          <c:orientation val="minMax"/>
          <c:max val="20"/>
          <c:min val="0"/>
        </c:scaling>
        <c:delete val="0"/>
        <c:axPos val="l"/>
        <c:majorGridlines>
          <c:spPr>
            <a:ln w="3177">
              <a:solidFill>
                <a:schemeClr val="tx1"/>
              </a:solidFill>
              <a:prstDash val="solid"/>
            </a:ln>
          </c:spPr>
        </c:majorGridlines>
        <c:title>
          <c:tx>
            <c:rich>
              <a:bodyPr rot="-5400000" vert="horz"/>
              <a:lstStyle/>
              <a:p>
                <a:pPr>
                  <a:defRPr b="1"/>
                </a:pPr>
                <a:r>
                  <a:rPr lang="en-US" b="1" dirty="0"/>
                  <a:t>Percent change</a:t>
                </a:r>
              </a:p>
            </c:rich>
          </c:tx>
          <c:layout/>
          <c:overlay val="0"/>
        </c:title>
        <c:numFmt formatCode="0" sourceLinked="0"/>
        <c:majorTickMark val="out"/>
        <c:minorTickMark val="none"/>
        <c:tickLblPos val="low"/>
        <c:spPr>
          <a:ln w="3177">
            <a:solidFill>
              <a:schemeClr val="tx1"/>
            </a:solidFill>
            <a:prstDash val="solid"/>
          </a:ln>
        </c:spPr>
        <c:txPr>
          <a:bodyPr rot="0" vert="horz"/>
          <a:lstStyle/>
          <a:p>
            <a:pPr>
              <a:defRPr/>
            </a:pPr>
            <a:endParaRPr lang="en-US"/>
          </a:p>
        </c:txPr>
        <c:crossAx val="416247264"/>
        <c:crossesAt val="42370"/>
        <c:crossBetween val="midCat"/>
        <c:majorUnit val="5"/>
      </c:valAx>
      <c:spPr>
        <a:solidFill>
          <a:srgbClr val="FFFFFF"/>
        </a:solidFill>
        <a:ln w="25418">
          <a:noFill/>
          <a:prstDash val="solid"/>
        </a:ln>
      </c:spPr>
    </c:plotArea>
    <c:legend>
      <c:legendPos val="b"/>
      <c:layout>
        <c:manualLayout>
          <c:xMode val="edge"/>
          <c:yMode val="edge"/>
          <c:x val="0.1912366076327727"/>
          <c:y val="0.90548943795820003"/>
          <c:w val="0.61904360333419195"/>
          <c:h val="8.0717488789237762E-2"/>
        </c:manualLayout>
      </c:layout>
      <c:overlay val="0"/>
      <c:spPr>
        <a:noFill/>
        <a:ln w="25418">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94108187173172"/>
          <c:y val="9.576773708606505E-2"/>
          <c:w val="0.81749451816741481"/>
          <c:h val="0.71088915104188677"/>
        </c:manualLayout>
      </c:layout>
      <c:barChart>
        <c:barDir val="col"/>
        <c:grouping val="clustered"/>
        <c:varyColors val="0"/>
        <c:ser>
          <c:idx val="0"/>
          <c:order val="0"/>
          <c:tx>
            <c:strRef>
              <c:f>Sheet1!$A$2</c:f>
              <c:strCache>
                <c:ptCount val="1"/>
              </c:strCache>
            </c:strRef>
          </c:tx>
          <c:spPr>
            <a:solidFill>
              <a:srgbClr val="0066B3"/>
            </a:solidFill>
            <a:ln w="12446">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-53.725035000000013</c:v>
                </c:pt>
                <c:pt idx="1">
                  <c:v>-62.435407500000004</c:v>
                </c:pt>
                <c:pt idx="2">
                  <c:v>-91.655759999999987</c:v>
                </c:pt>
                <c:pt idx="3">
                  <c:v>-49.519374200000001</c:v>
                </c:pt>
                <c:pt idx="4">
                  <c:v>-26.980537499999993</c:v>
                </c:pt>
                <c:pt idx="5">
                  <c:v>-23.255787499999997</c:v>
                </c:pt>
                <c:pt idx="6">
                  <c:v>-29.262009999999989</c:v>
                </c:pt>
                <c:pt idx="7">
                  <c:v>-44.445915000000007</c:v>
                </c:pt>
                <c:pt idx="8">
                  <c:v>-71.837597500000001</c:v>
                </c:pt>
                <c:pt idx="9">
                  <c:v>-79.221827500000003</c:v>
                </c:pt>
                <c:pt idx="10">
                  <c:v>-71.231445000000022</c:v>
                </c:pt>
              </c:numCache>
            </c:numRef>
          </c:val>
        </c:ser>
        <c:dLbls>
          <c:showLegendKey val="0"/>
          <c:showVal val="0"/>
          <c:showCatName val="0"/>
          <c:showSerName val="0"/>
          <c:showPercent val="0"/>
          <c:showBubbleSize val="0"/>
        </c:dLbls>
        <c:gapWidth val="80"/>
        <c:axId val="337893616"/>
        <c:axId val="412862032"/>
      </c:barChart>
      <c:dateAx>
        <c:axId val="337893616"/>
        <c:scaling>
          <c:orientation val="minMax"/>
        </c:scaling>
        <c:delete val="0"/>
        <c:axPos val="b"/>
        <c:numFmt formatCode="yyyy" sourceLinked="0"/>
        <c:majorTickMark val="out"/>
        <c:minorTickMark val="out"/>
        <c:tickLblPos val="low"/>
        <c:spPr>
          <a:ln w="3112">
            <a:solidFill>
              <a:schemeClr val="tx1"/>
            </a:solidFill>
            <a:prstDash val="solid"/>
          </a:ln>
        </c:spPr>
        <c:txPr>
          <a:bodyPr rot="0" vert="horz"/>
          <a:lstStyle/>
          <a:p>
            <a:pPr>
              <a:defRPr/>
            </a:pPr>
            <a:endParaRPr lang="en-US"/>
          </a:p>
        </c:txPr>
        <c:crossAx val="412862032"/>
        <c:crosses val="autoZero"/>
        <c:auto val="1"/>
        <c:lblOffset val="100"/>
        <c:baseTimeUnit val="years"/>
        <c:majorUnit val="2"/>
        <c:majorTimeUnit val="years"/>
        <c:minorUnit val="1"/>
        <c:minorTimeUnit val="years"/>
      </c:dateAx>
      <c:valAx>
        <c:axId val="412862032"/>
        <c:scaling>
          <c:orientation val="minMax"/>
        </c:scaling>
        <c:delete val="0"/>
        <c:axPos val="l"/>
        <c:majorGridlines>
          <c:spPr>
            <a:ln w="3112">
              <a:solidFill>
                <a:schemeClr val="tx1"/>
              </a:solidFill>
              <a:prstDash val="solid"/>
            </a:ln>
          </c:spPr>
        </c:majorGridlines>
        <c:numFmt formatCode="#,##0" sourceLinked="0"/>
        <c:majorTickMark val="out"/>
        <c:minorTickMark val="none"/>
        <c:tickLblPos val="low"/>
        <c:spPr>
          <a:ln w="3112">
            <a:solidFill>
              <a:schemeClr val="tx1"/>
            </a:solidFill>
            <a:prstDash val="solid"/>
          </a:ln>
        </c:spPr>
        <c:txPr>
          <a:bodyPr rot="0" vert="horz"/>
          <a:lstStyle/>
          <a:p>
            <a:pPr>
              <a:defRPr/>
            </a:pPr>
            <a:endParaRPr lang="en-US"/>
          </a:p>
        </c:txPr>
        <c:crossAx val="337893616"/>
        <c:crossesAt val="42370"/>
        <c:crossBetween val="between"/>
      </c:valAx>
      <c:spPr>
        <a:solidFill>
          <a:schemeClr val="bg1"/>
        </a:solidFill>
        <a:ln w="2489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6007267941819"/>
          <c:y val="5.5617905623541034E-2"/>
          <c:w val="0.82731454677909688"/>
          <c:h val="0.76043496757481011"/>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General</c:formatCode>
                <c:ptCount val="11"/>
                <c:pt idx="0">
                  <c:v>45.725808333333333</c:v>
                </c:pt>
                <c:pt idx="1">
                  <c:v>46.661732733333338</c:v>
                </c:pt>
                <c:pt idx="2">
                  <c:v>53.431398225000009</c:v>
                </c:pt>
                <c:pt idx="3">
                  <c:v>58.591800174999996</c:v>
                </c:pt>
                <c:pt idx="4">
                  <c:v>61.032634900000012</c:v>
                </c:pt>
                <c:pt idx="5">
                  <c:v>64.148297391666659</c:v>
                </c:pt>
                <c:pt idx="6">
                  <c:v>67.612661366666657</c:v>
                </c:pt>
                <c:pt idx="7">
                  <c:v>69.574999991666672</c:v>
                </c:pt>
                <c:pt idx="8">
                  <c:v>70.143133316666635</c:v>
                </c:pt>
                <c:pt idx="9">
                  <c:v>68.613074099999992</c:v>
                </c:pt>
                <c:pt idx="10">
                  <c:v>67.940944300000012</c:v>
                </c:pt>
              </c:numCache>
            </c:numRef>
          </c:val>
          <c:smooth val="0"/>
        </c:ser>
        <c:dLbls>
          <c:showLegendKey val="0"/>
          <c:showVal val="0"/>
          <c:showCatName val="0"/>
          <c:showSerName val="0"/>
          <c:showPercent val="0"/>
          <c:showBubbleSize val="0"/>
        </c:dLbls>
        <c:smooth val="0"/>
        <c:axId val="415231248"/>
        <c:axId val="415231808"/>
      </c:lineChart>
      <c:dateAx>
        <c:axId val="415231248"/>
        <c:scaling>
          <c:orientation val="minMax"/>
        </c:scaling>
        <c:delete val="0"/>
        <c:axPos val="b"/>
        <c:numFmt formatCode="yyyy" sourceLinked="0"/>
        <c:majorTickMark val="out"/>
        <c:minorTickMark val="out"/>
        <c:tickLblPos val="low"/>
        <c:spPr>
          <a:ln w="3166">
            <a:solidFill>
              <a:schemeClr val="tx1"/>
            </a:solidFill>
            <a:prstDash val="solid"/>
          </a:ln>
        </c:spPr>
        <c:txPr>
          <a:bodyPr rot="0" vert="horz"/>
          <a:lstStyle/>
          <a:p>
            <a:pPr>
              <a:defRPr/>
            </a:pPr>
            <a:endParaRPr lang="en-US"/>
          </a:p>
        </c:txPr>
        <c:crossAx val="415231808"/>
        <c:crosses val="autoZero"/>
        <c:auto val="1"/>
        <c:lblOffset val="100"/>
        <c:baseTimeUnit val="years"/>
        <c:majorUnit val="2"/>
        <c:majorTimeUnit val="years"/>
        <c:minorUnit val="1"/>
        <c:minorTimeUnit val="years"/>
      </c:dateAx>
      <c:valAx>
        <c:axId val="415231808"/>
        <c:scaling>
          <c:orientation val="minMax"/>
          <c:min val="40"/>
        </c:scaling>
        <c:delete val="0"/>
        <c:axPos val="l"/>
        <c:majorGridlines>
          <c:spPr>
            <a:ln w="3166">
              <a:solidFill>
                <a:schemeClr val="tx1"/>
              </a:solidFill>
              <a:prstDash val="solid"/>
            </a:ln>
          </c:spPr>
        </c:majorGridlines>
        <c:numFmt formatCode="0" sourceLinked="0"/>
        <c:majorTickMark val="out"/>
        <c:minorTickMark val="none"/>
        <c:tickLblPos val="low"/>
        <c:spPr>
          <a:ln w="3166">
            <a:solidFill>
              <a:schemeClr val="tx1"/>
            </a:solidFill>
            <a:prstDash val="solid"/>
          </a:ln>
        </c:spPr>
        <c:txPr>
          <a:bodyPr rot="0" vert="horz"/>
          <a:lstStyle/>
          <a:p>
            <a:pPr>
              <a:defRPr/>
            </a:pPr>
            <a:endParaRPr lang="en-US"/>
          </a:p>
        </c:txPr>
        <c:crossAx val="415231248"/>
        <c:crossesAt val="42370"/>
        <c:crossBetween val="midCat"/>
        <c:majorUnit val="10"/>
      </c:valAx>
      <c:spPr>
        <a:solidFill>
          <a:schemeClr val="bg1"/>
        </a:solidFill>
        <a:ln w="25326">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238389617923"/>
          <c:y val="5.6325502617109606E-2"/>
          <c:w val="0.81811468237888496"/>
          <c:h val="0.71527953917070064"/>
        </c:manualLayout>
      </c:layout>
      <c:barChart>
        <c:barDir val="col"/>
        <c:grouping val="clustered"/>
        <c:varyColors val="0"/>
        <c:ser>
          <c:idx val="0"/>
          <c:order val="0"/>
          <c:tx>
            <c:strRef>
              <c:f>Sheet1!$A$2</c:f>
              <c:strCache>
                <c:ptCount val="1"/>
              </c:strCache>
            </c:strRef>
          </c:tx>
          <c:spPr>
            <a:solidFill>
              <a:srgbClr val="96BC33"/>
            </a:solidFill>
            <a:ln w="12632">
              <a:noFill/>
              <a:prstDash val="solid"/>
            </a:ln>
          </c:spPr>
          <c:invertIfNegative val="0"/>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10.26776184600584</c:v>
                </c:pt>
                <c:pt idx="1">
                  <c:v>5.5711941191632262</c:v>
                </c:pt>
                <c:pt idx="2">
                  <c:v>5.6695684231817589</c:v>
                </c:pt>
                <c:pt idx="3">
                  <c:v>6.6253261057058523</c:v>
                </c:pt>
                <c:pt idx="4">
                  <c:v>7.2027622287990312</c:v>
                </c:pt>
                <c:pt idx="5">
                  <c:v>7.5493807921956924</c:v>
                </c:pt>
                <c:pt idx="6">
                  <c:v>7.5106842500237683</c:v>
                </c:pt>
                <c:pt idx="7">
                  <c:v>7.4076713971813488</c:v>
                </c:pt>
                <c:pt idx="8">
                  <c:v>7.7273850631921048</c:v>
                </c:pt>
                <c:pt idx="9">
                  <c:v>7.8451302361717037</c:v>
                </c:pt>
                <c:pt idx="10">
                  <c:v>7.6553892233751855</c:v>
                </c:pt>
              </c:numCache>
            </c:numRef>
          </c:val>
        </c:ser>
        <c:dLbls>
          <c:showLegendKey val="0"/>
          <c:showVal val="0"/>
          <c:showCatName val="0"/>
          <c:showSerName val="0"/>
          <c:showPercent val="0"/>
          <c:showBubbleSize val="0"/>
        </c:dLbls>
        <c:gapWidth val="80"/>
        <c:axId val="415234048"/>
        <c:axId val="415234608"/>
      </c:barChart>
      <c:dateAx>
        <c:axId val="415234048"/>
        <c:scaling>
          <c:orientation val="minMax"/>
        </c:scaling>
        <c:delete val="0"/>
        <c:axPos val="b"/>
        <c:numFmt formatCode="yyyy" sourceLinked="0"/>
        <c:majorTickMark val="out"/>
        <c:minorTickMark val="out"/>
        <c:tickLblPos val="low"/>
        <c:spPr>
          <a:ln w="3158">
            <a:solidFill>
              <a:schemeClr val="tx1"/>
            </a:solidFill>
            <a:prstDash val="solid"/>
          </a:ln>
        </c:spPr>
        <c:txPr>
          <a:bodyPr rot="0" vert="horz"/>
          <a:lstStyle/>
          <a:p>
            <a:pPr>
              <a:defRPr/>
            </a:pPr>
            <a:endParaRPr lang="en-US"/>
          </a:p>
        </c:txPr>
        <c:crossAx val="415234608"/>
        <c:crosses val="autoZero"/>
        <c:auto val="1"/>
        <c:lblOffset val="100"/>
        <c:baseTimeUnit val="years"/>
        <c:majorUnit val="2"/>
        <c:majorTimeUnit val="years"/>
        <c:minorUnit val="1"/>
        <c:minorTimeUnit val="years"/>
      </c:dateAx>
      <c:valAx>
        <c:axId val="415234608"/>
        <c:scaling>
          <c:orientation val="minMax"/>
        </c:scaling>
        <c:delete val="0"/>
        <c:axPos val="l"/>
        <c:majorGridlines>
          <c:spPr>
            <a:ln w="3158">
              <a:solidFill>
                <a:schemeClr val="tx1"/>
              </a:solidFill>
              <a:prstDash val="solid"/>
            </a:ln>
          </c:spPr>
        </c:majorGridlines>
        <c:numFmt formatCode="0" sourceLinked="0"/>
        <c:majorTickMark val="out"/>
        <c:minorTickMark val="none"/>
        <c:tickLblPos val="low"/>
        <c:spPr>
          <a:ln w="3158">
            <a:solidFill>
              <a:schemeClr val="tx1"/>
            </a:solidFill>
            <a:prstDash val="solid"/>
          </a:ln>
        </c:spPr>
        <c:txPr>
          <a:bodyPr rot="0" vert="horz"/>
          <a:lstStyle/>
          <a:p>
            <a:pPr>
              <a:defRPr/>
            </a:pPr>
            <a:endParaRPr lang="en-US"/>
          </a:p>
        </c:txPr>
        <c:crossAx val="415234048"/>
        <c:crossesAt val="42370"/>
        <c:crossBetween val="between"/>
        <c:majorUnit val="3"/>
      </c:valAx>
      <c:spPr>
        <a:solidFill>
          <a:schemeClr val="bg1"/>
        </a:solidFill>
        <a:ln w="25263">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9973580146709"/>
          <c:y val="6.106846019247595E-2"/>
          <c:w val="0.80606565116588291"/>
          <c:h val="0.74762357830271264"/>
        </c:manualLayout>
      </c:layout>
      <c:lineChart>
        <c:grouping val="standard"/>
        <c:varyColors val="0"/>
        <c:ser>
          <c:idx val="0"/>
          <c:order val="0"/>
          <c:tx>
            <c:strRef>
              <c:f>Sheet1!$A$2</c:f>
              <c:strCache>
                <c:ptCount val="1"/>
              </c:strCache>
            </c:strRef>
          </c:tx>
          <c:spPr>
            <a:ln>
              <a:solidFill>
                <a:srgbClr val="103C68"/>
              </a:solidFill>
            </a:ln>
          </c:spPr>
          <c:marker>
            <c:symbol val="none"/>
          </c:marker>
          <c:cat>
            <c:numRef>
              <c:f>Sheet1!$B$1:$L$1</c:f>
              <c:numCache>
                <c:formatCode>m/d/yyyy</c:formatCode>
                <c:ptCount val="11"/>
                <c:pt idx="0">
                  <c:v>40179</c:v>
                </c:pt>
                <c:pt idx="1">
                  <c:v>40544</c:v>
                </c:pt>
                <c:pt idx="2">
                  <c:v>40909</c:v>
                </c:pt>
                <c:pt idx="3">
                  <c:v>41275</c:v>
                </c:pt>
                <c:pt idx="4">
                  <c:v>41640</c:v>
                </c:pt>
                <c:pt idx="5">
                  <c:v>42005</c:v>
                </c:pt>
                <c:pt idx="6">
                  <c:v>42370</c:v>
                </c:pt>
                <c:pt idx="7">
                  <c:v>42736</c:v>
                </c:pt>
                <c:pt idx="8">
                  <c:v>43101</c:v>
                </c:pt>
                <c:pt idx="9">
                  <c:v>43466</c:v>
                </c:pt>
                <c:pt idx="10">
                  <c:v>43831</c:v>
                </c:pt>
              </c:numCache>
            </c:numRef>
          </c:cat>
          <c:val>
            <c:numRef>
              <c:f>Sheet1!$B$2:$L$2</c:f>
              <c:numCache>
                <c:formatCode>0.0</c:formatCode>
                <c:ptCount val="11"/>
                <c:pt idx="0">
                  <c:v>12.002750490524594</c:v>
                </c:pt>
                <c:pt idx="1">
                  <c:v>10.897570843316997</c:v>
                </c:pt>
                <c:pt idx="2">
                  <c:v>8.8329863892102853</c:v>
                </c:pt>
                <c:pt idx="3">
                  <c:v>9.6317747211394042</c:v>
                </c:pt>
                <c:pt idx="4">
                  <c:v>6.6641592446014402</c:v>
                </c:pt>
                <c:pt idx="5">
                  <c:v>4.9149378734846261</c:v>
                </c:pt>
                <c:pt idx="6">
                  <c:v>5.3432422778993072</c:v>
                </c:pt>
                <c:pt idx="7">
                  <c:v>5.3980507746584907</c:v>
                </c:pt>
                <c:pt idx="8">
                  <c:v>5.4471849601157567</c:v>
                </c:pt>
                <c:pt idx="9">
                  <c:v>5.2233233699964012</c:v>
                </c:pt>
                <c:pt idx="10">
                  <c:v>4.7697555184551979</c:v>
                </c:pt>
              </c:numCache>
            </c:numRef>
          </c:val>
          <c:smooth val="0"/>
        </c:ser>
        <c:dLbls>
          <c:showLegendKey val="0"/>
          <c:showVal val="0"/>
          <c:showCatName val="0"/>
          <c:showSerName val="0"/>
          <c:showPercent val="0"/>
          <c:showBubbleSize val="0"/>
        </c:dLbls>
        <c:smooth val="0"/>
        <c:axId val="415236848"/>
        <c:axId val="417292160"/>
      </c:lineChart>
      <c:dateAx>
        <c:axId val="415236848"/>
        <c:scaling>
          <c:orientation val="minMax"/>
        </c:scaling>
        <c:delete val="0"/>
        <c:axPos val="b"/>
        <c:numFmt formatCode="yyyy" sourceLinked="0"/>
        <c:majorTickMark val="out"/>
        <c:minorTickMark val="out"/>
        <c:tickLblPos val="low"/>
        <c:spPr>
          <a:ln w="3060">
            <a:solidFill>
              <a:schemeClr val="tx1"/>
            </a:solidFill>
            <a:prstDash val="solid"/>
          </a:ln>
        </c:spPr>
        <c:txPr>
          <a:bodyPr rot="0" vert="horz"/>
          <a:lstStyle/>
          <a:p>
            <a:pPr>
              <a:defRPr/>
            </a:pPr>
            <a:endParaRPr lang="en-US"/>
          </a:p>
        </c:txPr>
        <c:crossAx val="417292160"/>
        <c:crosses val="autoZero"/>
        <c:auto val="1"/>
        <c:lblOffset val="100"/>
        <c:baseTimeUnit val="years"/>
        <c:majorUnit val="2"/>
        <c:majorTimeUnit val="years"/>
        <c:minorUnit val="1"/>
        <c:minorTimeUnit val="years"/>
      </c:dateAx>
      <c:valAx>
        <c:axId val="417292160"/>
        <c:scaling>
          <c:orientation val="minMax"/>
          <c:max val="12"/>
          <c:min val="4"/>
        </c:scaling>
        <c:delete val="0"/>
        <c:axPos val="l"/>
        <c:majorGridlines>
          <c:spPr>
            <a:ln w="3060">
              <a:solidFill>
                <a:schemeClr val="tx1"/>
              </a:solidFill>
              <a:prstDash val="solid"/>
            </a:ln>
          </c:spPr>
        </c:majorGridlines>
        <c:numFmt formatCode="0" sourceLinked="0"/>
        <c:majorTickMark val="out"/>
        <c:minorTickMark val="none"/>
        <c:tickLblPos val="low"/>
        <c:spPr>
          <a:ln w="3060">
            <a:solidFill>
              <a:schemeClr val="tx1"/>
            </a:solidFill>
            <a:prstDash val="solid"/>
          </a:ln>
        </c:spPr>
        <c:txPr>
          <a:bodyPr rot="0" vert="horz"/>
          <a:lstStyle/>
          <a:p>
            <a:pPr>
              <a:defRPr/>
            </a:pPr>
            <a:endParaRPr lang="en-US"/>
          </a:p>
        </c:txPr>
        <c:crossAx val="415236848"/>
        <c:crossesAt val="42370"/>
        <c:crossBetween val="midCat"/>
        <c:majorUnit val="2"/>
      </c:valAx>
      <c:spPr>
        <a:solidFill>
          <a:schemeClr val="bg1"/>
        </a:solidFill>
        <a:ln w="24479">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159078359245422E-2"/>
          <c:y val="4.1826543540705294E-2"/>
          <c:w val="0.89640080383787379"/>
          <c:h val="0.7384394924341191"/>
        </c:manualLayout>
      </c:layout>
      <c:barChart>
        <c:barDir val="col"/>
        <c:grouping val="clustered"/>
        <c:varyColors val="0"/>
        <c:ser>
          <c:idx val="0"/>
          <c:order val="0"/>
          <c:tx>
            <c:strRef>
              <c:f>Sheet1!$B$1</c:f>
              <c:strCache>
                <c:ptCount val="1"/>
                <c:pt idx="0">
                  <c:v>2015</c:v>
                </c:pt>
              </c:strCache>
            </c:strRef>
          </c:tx>
          <c:spPr>
            <a:solidFill>
              <a:srgbClr val="103C68"/>
            </a:solidFill>
            <a:ln w="12695">
              <a:noFill/>
              <a:prstDash val="solid"/>
            </a:ln>
          </c:spPr>
          <c:invertIfNegative val="0"/>
          <c:cat>
            <c:strRef>
              <c:f>Sheet1!$A$2:$A$7</c:f>
              <c:strCache>
                <c:ptCount val="6"/>
                <c:pt idx="0">
                  <c:v>Saudi Arabia</c:v>
                </c:pt>
                <c:pt idx="1">
                  <c:v>UAE</c:v>
                </c:pt>
                <c:pt idx="2">
                  <c:v>Iran</c:v>
                </c:pt>
                <c:pt idx="3">
                  <c:v>Egypt</c:v>
                </c:pt>
                <c:pt idx="4">
                  <c:v>Israel</c:v>
                </c:pt>
                <c:pt idx="5">
                  <c:v>Iraq</c:v>
                </c:pt>
              </c:strCache>
            </c:strRef>
          </c:cat>
          <c:val>
            <c:numRef>
              <c:f>Sheet1!$B$2:$B$7</c:f>
              <c:numCache>
                <c:formatCode>0.0</c:formatCode>
                <c:ptCount val="6"/>
                <c:pt idx="0">
                  <c:v>3.485638920577383</c:v>
                </c:pt>
                <c:pt idx="1">
                  <c:v>3.418430463371291</c:v>
                </c:pt>
                <c:pt idx="2">
                  <c:v>1.5404523892481594</c:v>
                </c:pt>
                <c:pt idx="3">
                  <c:v>4.2000000000000703</c:v>
                </c:pt>
                <c:pt idx="4">
                  <c:v>2.4879779930291996</c:v>
                </c:pt>
                <c:pt idx="5">
                  <c:v>-2.0165529043976944</c:v>
                </c:pt>
              </c:numCache>
            </c:numRef>
          </c:val>
        </c:ser>
        <c:ser>
          <c:idx val="1"/>
          <c:order val="1"/>
          <c:tx>
            <c:strRef>
              <c:f>Sheet1!$C$1</c:f>
              <c:strCache>
                <c:ptCount val="1"/>
                <c:pt idx="0">
                  <c:v>2016</c:v>
                </c:pt>
              </c:strCache>
            </c:strRef>
          </c:tx>
          <c:spPr>
            <a:solidFill>
              <a:srgbClr val="96BC33"/>
            </a:solidFill>
            <a:ln w="12695">
              <a:noFill/>
              <a:prstDash val="solid"/>
            </a:ln>
          </c:spPr>
          <c:invertIfNegative val="0"/>
          <c:cat>
            <c:strRef>
              <c:f>Sheet1!$A$2:$A$7</c:f>
              <c:strCache>
                <c:ptCount val="6"/>
                <c:pt idx="0">
                  <c:v>Saudi Arabia</c:v>
                </c:pt>
                <c:pt idx="1">
                  <c:v>UAE</c:v>
                </c:pt>
                <c:pt idx="2">
                  <c:v>Iran</c:v>
                </c:pt>
                <c:pt idx="3">
                  <c:v>Egypt</c:v>
                </c:pt>
                <c:pt idx="4">
                  <c:v>Israel</c:v>
                </c:pt>
                <c:pt idx="5">
                  <c:v>Iraq</c:v>
                </c:pt>
              </c:strCache>
            </c:strRef>
          </c:cat>
          <c:val>
            <c:numRef>
              <c:f>Sheet1!$C$2:$C$7</c:f>
              <c:numCache>
                <c:formatCode>0.0</c:formatCode>
                <c:ptCount val="6"/>
                <c:pt idx="0">
                  <c:v>1.3521284718174931</c:v>
                </c:pt>
                <c:pt idx="1">
                  <c:v>2.1733160828503193</c:v>
                </c:pt>
                <c:pt idx="2">
                  <c:v>4.3430362347313567</c:v>
                </c:pt>
                <c:pt idx="3">
                  <c:v>3.1000000000001249</c:v>
                </c:pt>
                <c:pt idx="4">
                  <c:v>2.5632493555134417</c:v>
                </c:pt>
                <c:pt idx="5">
                  <c:v>3.4146250740664463</c:v>
                </c:pt>
              </c:numCache>
            </c:numRef>
          </c:val>
        </c:ser>
        <c:ser>
          <c:idx val="2"/>
          <c:order val="2"/>
          <c:tx>
            <c:strRef>
              <c:f>Sheet1!$D$1</c:f>
              <c:strCache>
                <c:ptCount val="1"/>
                <c:pt idx="0">
                  <c:v>2017</c:v>
                </c:pt>
              </c:strCache>
            </c:strRef>
          </c:tx>
          <c:spPr>
            <a:solidFill>
              <a:srgbClr val="FDBA4D"/>
            </a:solidFill>
            <a:ln w="12695">
              <a:noFill/>
              <a:prstDash val="solid"/>
            </a:ln>
          </c:spPr>
          <c:invertIfNegative val="0"/>
          <c:cat>
            <c:strRef>
              <c:f>Sheet1!$A$2:$A$7</c:f>
              <c:strCache>
                <c:ptCount val="6"/>
                <c:pt idx="0">
                  <c:v>Saudi Arabia</c:v>
                </c:pt>
                <c:pt idx="1">
                  <c:v>UAE</c:v>
                </c:pt>
                <c:pt idx="2">
                  <c:v>Iran</c:v>
                </c:pt>
                <c:pt idx="3">
                  <c:v>Egypt</c:v>
                </c:pt>
                <c:pt idx="4">
                  <c:v>Israel</c:v>
                </c:pt>
                <c:pt idx="5">
                  <c:v>Iraq</c:v>
                </c:pt>
              </c:strCache>
            </c:strRef>
          </c:cat>
          <c:val>
            <c:numRef>
              <c:f>Sheet1!$D$2:$D$7</c:f>
              <c:numCache>
                <c:formatCode>0.0</c:formatCode>
                <c:ptCount val="6"/>
                <c:pt idx="0">
                  <c:v>2.4973620439538542</c:v>
                </c:pt>
                <c:pt idx="1">
                  <c:v>2.966576395813258</c:v>
                </c:pt>
                <c:pt idx="2">
                  <c:v>4.4639355260966287</c:v>
                </c:pt>
                <c:pt idx="3">
                  <c:v>4.6329607938959461</c:v>
                </c:pt>
                <c:pt idx="4">
                  <c:v>2.9000000000006354</c:v>
                </c:pt>
                <c:pt idx="5">
                  <c:v>2.7657007122140702</c:v>
                </c:pt>
              </c:numCache>
            </c:numRef>
          </c:val>
        </c:ser>
        <c:ser>
          <c:idx val="3"/>
          <c:order val="3"/>
          <c:tx>
            <c:strRef>
              <c:f>Sheet1!$E$1</c:f>
              <c:strCache>
                <c:ptCount val="1"/>
                <c:pt idx="0">
                  <c:v>2018</c:v>
                </c:pt>
              </c:strCache>
            </c:strRef>
          </c:tx>
          <c:spPr>
            <a:solidFill>
              <a:srgbClr val="00A9CB"/>
            </a:solidFill>
            <a:ln w="12695">
              <a:noFill/>
              <a:prstDash val="solid"/>
            </a:ln>
          </c:spPr>
          <c:invertIfNegative val="0"/>
          <c:cat>
            <c:strRef>
              <c:f>Sheet1!$A$2:$A$7</c:f>
              <c:strCache>
                <c:ptCount val="6"/>
                <c:pt idx="0">
                  <c:v>Saudi Arabia</c:v>
                </c:pt>
                <c:pt idx="1">
                  <c:v>UAE</c:v>
                </c:pt>
                <c:pt idx="2">
                  <c:v>Iran</c:v>
                </c:pt>
                <c:pt idx="3">
                  <c:v>Egypt</c:v>
                </c:pt>
                <c:pt idx="4">
                  <c:v>Israel</c:v>
                </c:pt>
                <c:pt idx="5">
                  <c:v>Iraq</c:v>
                </c:pt>
              </c:strCache>
            </c:strRef>
          </c:cat>
          <c:val>
            <c:numRef>
              <c:f>Sheet1!$E$2:$E$7</c:f>
              <c:numCache>
                <c:formatCode>0.0</c:formatCode>
                <c:ptCount val="6"/>
                <c:pt idx="0">
                  <c:v>3.074513770883569</c:v>
                </c:pt>
                <c:pt idx="1">
                  <c:v>3.7785431856909746</c:v>
                </c:pt>
                <c:pt idx="2">
                  <c:v>4.7465055595744312</c:v>
                </c:pt>
                <c:pt idx="3">
                  <c:v>4.3453214706653087</c:v>
                </c:pt>
                <c:pt idx="4">
                  <c:v>3.2999999999991703</c:v>
                </c:pt>
                <c:pt idx="5">
                  <c:v>4.3764042776498258</c:v>
                </c:pt>
              </c:numCache>
            </c:numRef>
          </c:val>
        </c:ser>
        <c:ser>
          <c:idx val="4"/>
          <c:order val="4"/>
          <c:tx>
            <c:strRef>
              <c:f>Sheet1!$F$1</c:f>
              <c:strCache>
                <c:ptCount val="1"/>
                <c:pt idx="0">
                  <c:v>2019–23</c:v>
                </c:pt>
              </c:strCache>
            </c:strRef>
          </c:tx>
          <c:spPr>
            <a:solidFill>
              <a:srgbClr val="F04E23"/>
            </a:solidFill>
            <a:ln w="12709">
              <a:noFill/>
              <a:prstDash val="solid"/>
            </a:ln>
          </c:spPr>
          <c:invertIfNegative val="0"/>
          <c:cat>
            <c:strRef>
              <c:f>Sheet1!$A$2:$A$7</c:f>
              <c:strCache>
                <c:ptCount val="6"/>
                <c:pt idx="0">
                  <c:v>Saudi Arabia</c:v>
                </c:pt>
                <c:pt idx="1">
                  <c:v>UAE</c:v>
                </c:pt>
                <c:pt idx="2">
                  <c:v>Iran</c:v>
                </c:pt>
                <c:pt idx="3">
                  <c:v>Egypt</c:v>
                </c:pt>
                <c:pt idx="4">
                  <c:v>Israel</c:v>
                </c:pt>
                <c:pt idx="5">
                  <c:v>Iraq</c:v>
                </c:pt>
              </c:strCache>
            </c:strRef>
          </c:cat>
          <c:val>
            <c:numRef>
              <c:f>Sheet1!$F$2:$F$7</c:f>
              <c:numCache>
                <c:formatCode>0.0</c:formatCode>
                <c:ptCount val="6"/>
                <c:pt idx="0">
                  <c:v>3.9748309032180402</c:v>
                </c:pt>
                <c:pt idx="1">
                  <c:v>3.9439357926722938</c:v>
                </c:pt>
                <c:pt idx="2">
                  <c:v>4.7596080117787283</c:v>
                </c:pt>
                <c:pt idx="3">
                  <c:v>4.7540881626187517</c:v>
                </c:pt>
                <c:pt idx="4">
                  <c:v>3.9325526177160337</c:v>
                </c:pt>
                <c:pt idx="5">
                  <c:v>5.5358031491909543</c:v>
                </c:pt>
              </c:numCache>
            </c:numRef>
          </c:val>
        </c:ser>
        <c:dLbls>
          <c:showLegendKey val="0"/>
          <c:showVal val="0"/>
          <c:showCatName val="0"/>
          <c:showSerName val="0"/>
          <c:showPercent val="0"/>
          <c:showBubbleSize val="0"/>
        </c:dLbls>
        <c:gapWidth val="80"/>
        <c:axId val="417300000"/>
        <c:axId val="417300560"/>
      </c:barChart>
      <c:catAx>
        <c:axId val="417300000"/>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417300560"/>
        <c:crosses val="autoZero"/>
        <c:auto val="1"/>
        <c:lblAlgn val="ctr"/>
        <c:lblOffset val="100"/>
        <c:tickLblSkip val="1"/>
        <c:tickMarkSkip val="1"/>
        <c:noMultiLvlLbl val="0"/>
      </c:catAx>
      <c:valAx>
        <c:axId val="417300560"/>
        <c:scaling>
          <c:orientation val="minMax"/>
          <c:min val="0"/>
        </c:scaling>
        <c:delete val="0"/>
        <c:axPos val="l"/>
        <c:majorGridlines>
          <c:spPr>
            <a:ln w="12695">
              <a:solidFill>
                <a:schemeClr val="tx1"/>
              </a:solidFill>
              <a:prstDash val="solid"/>
            </a:ln>
          </c:spPr>
        </c:majorGridlines>
        <c:title>
          <c:tx>
            <c:rich>
              <a:bodyPr rot="-5400000" vert="horz"/>
              <a:lstStyle/>
              <a:p>
                <a:pPr>
                  <a:defRPr b="1"/>
                </a:pPr>
                <a:r>
                  <a:rPr lang="en-US" b="1" dirty="0"/>
                  <a:t>Annual percent change</a:t>
                </a:r>
              </a:p>
            </c:rich>
          </c:tx>
          <c:layout/>
          <c:overlay val="0"/>
        </c:title>
        <c:numFmt formatCode="0" sourceLinked="0"/>
        <c:majorTickMark val="out"/>
        <c:minorTickMark val="none"/>
        <c:tickLblPos val="nextTo"/>
        <c:spPr>
          <a:ln w="3174">
            <a:noFill/>
            <a:prstDash val="solid"/>
          </a:ln>
        </c:spPr>
        <c:txPr>
          <a:bodyPr rot="0" vert="horz"/>
          <a:lstStyle/>
          <a:p>
            <a:pPr>
              <a:defRPr/>
            </a:pPr>
            <a:endParaRPr lang="en-US"/>
          </a:p>
        </c:txPr>
        <c:crossAx val="417300000"/>
        <c:crosses val="autoZero"/>
        <c:crossBetween val="between"/>
      </c:valAx>
      <c:spPr>
        <a:noFill/>
        <a:ln w="25390">
          <a:noFill/>
          <a:prstDash val="solid"/>
        </a:ln>
      </c:spPr>
    </c:plotArea>
    <c:legend>
      <c:legendPos val="b"/>
      <c:layout>
        <c:manualLayout>
          <c:xMode val="edge"/>
          <c:yMode val="edge"/>
          <c:x val="0.18298118673546093"/>
          <c:y val="0.91946319114717556"/>
          <c:w val="0.63713900257559652"/>
          <c:h val="8.0536912751693238E-2"/>
        </c:manualLayout>
      </c:layout>
      <c:overlay val="0"/>
      <c:spPr>
        <a:noFill/>
        <a:ln w="2539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904975431574564E-2"/>
          <c:y val="4.1826543540705294E-2"/>
          <c:w val="0.90639459181984239"/>
          <c:h val="0.73900893351854979"/>
        </c:manualLayout>
      </c:layout>
      <c:barChart>
        <c:barDir val="col"/>
        <c:grouping val="clustered"/>
        <c:varyColors val="0"/>
        <c:ser>
          <c:idx val="0"/>
          <c:order val="0"/>
          <c:tx>
            <c:strRef>
              <c:f>Sheet1!$B$1</c:f>
              <c:strCache>
                <c:ptCount val="1"/>
                <c:pt idx="0">
                  <c:v>2015</c:v>
                </c:pt>
              </c:strCache>
            </c:strRef>
          </c:tx>
          <c:spPr>
            <a:solidFill>
              <a:srgbClr val="103C68"/>
            </a:solidFill>
            <a:ln w="12695">
              <a:noFill/>
              <a:prstDash val="solid"/>
            </a:ln>
          </c:spPr>
          <c:invertIfNegative val="0"/>
          <c:cat>
            <c:strRef>
              <c:f>Sheet1!$A$2:$A$7</c:f>
              <c:strCache>
                <c:ptCount val="6"/>
                <c:pt idx="0">
                  <c:v>Nigeria</c:v>
                </c:pt>
                <c:pt idx="1">
                  <c:v>South Africa</c:v>
                </c:pt>
                <c:pt idx="2">
                  <c:v>Angola</c:v>
                </c:pt>
                <c:pt idx="3">
                  <c:v>Kenya</c:v>
                </c:pt>
                <c:pt idx="4">
                  <c:v>Ethiopia</c:v>
                </c:pt>
                <c:pt idx="5">
                  <c:v>Ghana</c:v>
                </c:pt>
              </c:strCache>
            </c:strRef>
          </c:cat>
          <c:val>
            <c:numRef>
              <c:f>Sheet1!$B$2:$B$7</c:f>
              <c:numCache>
                <c:formatCode>0.0</c:formatCode>
                <c:ptCount val="6"/>
                <c:pt idx="0">
                  <c:v>2.7899999999999814</c:v>
                </c:pt>
                <c:pt idx="1">
                  <c:v>1.2646513781567672</c:v>
                </c:pt>
                <c:pt idx="2">
                  <c:v>3.9999999999999369</c:v>
                </c:pt>
                <c:pt idx="3">
                  <c:v>5.6499999999999329</c:v>
                </c:pt>
                <c:pt idx="4">
                  <c:v>7.7999999999998302</c:v>
                </c:pt>
                <c:pt idx="5">
                  <c:v>3.875000000000139</c:v>
                </c:pt>
              </c:numCache>
            </c:numRef>
          </c:val>
        </c:ser>
        <c:ser>
          <c:idx val="1"/>
          <c:order val="1"/>
          <c:tx>
            <c:strRef>
              <c:f>Sheet1!$C$1</c:f>
              <c:strCache>
                <c:ptCount val="1"/>
                <c:pt idx="0">
                  <c:v>2016</c:v>
                </c:pt>
              </c:strCache>
            </c:strRef>
          </c:tx>
          <c:spPr>
            <a:solidFill>
              <a:srgbClr val="96BC33"/>
            </a:solidFill>
            <a:ln w="12695">
              <a:noFill/>
              <a:prstDash val="solid"/>
            </a:ln>
          </c:spPr>
          <c:invertIfNegative val="0"/>
          <c:cat>
            <c:strRef>
              <c:f>Sheet1!$A$2:$A$7</c:f>
              <c:strCache>
                <c:ptCount val="6"/>
                <c:pt idx="0">
                  <c:v>Nigeria</c:v>
                </c:pt>
                <c:pt idx="1">
                  <c:v>South Africa</c:v>
                </c:pt>
                <c:pt idx="2">
                  <c:v>Angola</c:v>
                </c:pt>
                <c:pt idx="3">
                  <c:v>Kenya</c:v>
                </c:pt>
                <c:pt idx="4">
                  <c:v>Ethiopia</c:v>
                </c:pt>
                <c:pt idx="5">
                  <c:v>Ghana</c:v>
                </c:pt>
              </c:strCache>
            </c:strRef>
          </c:cat>
          <c:val>
            <c:numRef>
              <c:f>Sheet1!$C$2:$C$7</c:f>
              <c:numCache>
                <c:formatCode>0.0</c:formatCode>
                <c:ptCount val="6"/>
                <c:pt idx="0">
                  <c:v>-1.1000000000000121</c:v>
                </c:pt>
                <c:pt idx="1">
                  <c:v>0.13488513978827668</c:v>
                </c:pt>
                <c:pt idx="2">
                  <c:v>1.3000000000000123</c:v>
                </c:pt>
                <c:pt idx="3">
                  <c:v>5.8085010000001436</c:v>
                </c:pt>
                <c:pt idx="4">
                  <c:v>7.4100000000001831</c:v>
                </c:pt>
                <c:pt idx="5">
                  <c:v>3.9999999999999369</c:v>
                </c:pt>
              </c:numCache>
            </c:numRef>
          </c:val>
        </c:ser>
        <c:ser>
          <c:idx val="2"/>
          <c:order val="2"/>
          <c:tx>
            <c:strRef>
              <c:f>Sheet1!$D$1</c:f>
              <c:strCache>
                <c:ptCount val="1"/>
                <c:pt idx="0">
                  <c:v>2017</c:v>
                </c:pt>
              </c:strCache>
            </c:strRef>
          </c:tx>
          <c:spPr>
            <a:solidFill>
              <a:srgbClr val="FDBA4D"/>
            </a:solidFill>
            <a:ln w="12695">
              <a:noFill/>
              <a:prstDash val="solid"/>
            </a:ln>
          </c:spPr>
          <c:invertIfNegative val="0"/>
          <c:cat>
            <c:strRef>
              <c:f>Sheet1!$A$2:$A$7</c:f>
              <c:strCache>
                <c:ptCount val="6"/>
                <c:pt idx="0">
                  <c:v>Nigeria</c:v>
                </c:pt>
                <c:pt idx="1">
                  <c:v>South Africa</c:v>
                </c:pt>
                <c:pt idx="2">
                  <c:v>Angola</c:v>
                </c:pt>
                <c:pt idx="3">
                  <c:v>Kenya</c:v>
                </c:pt>
                <c:pt idx="4">
                  <c:v>Ethiopia</c:v>
                </c:pt>
                <c:pt idx="5">
                  <c:v>Ghana</c:v>
                </c:pt>
              </c:strCache>
            </c:strRef>
          </c:cat>
          <c:val>
            <c:numRef>
              <c:f>Sheet1!$D$2:$D$7</c:f>
              <c:numCache>
                <c:formatCode>0.0</c:formatCode>
                <c:ptCount val="6"/>
                <c:pt idx="0">
                  <c:v>1.3399999999999854</c:v>
                </c:pt>
                <c:pt idx="1">
                  <c:v>0.82213719223891424</c:v>
                </c:pt>
                <c:pt idx="2">
                  <c:v>2.5000000000000138</c:v>
                </c:pt>
                <c:pt idx="3">
                  <c:v>6.0194199999997764</c:v>
                </c:pt>
                <c:pt idx="4">
                  <c:v>7.7805000000001687</c:v>
                </c:pt>
                <c:pt idx="5">
                  <c:v>5.5299999999999683</c:v>
                </c:pt>
              </c:numCache>
            </c:numRef>
          </c:val>
        </c:ser>
        <c:ser>
          <c:idx val="3"/>
          <c:order val="3"/>
          <c:tx>
            <c:strRef>
              <c:f>Sheet1!$E$1</c:f>
              <c:strCache>
                <c:ptCount val="1"/>
                <c:pt idx="0">
                  <c:v>2018</c:v>
                </c:pt>
              </c:strCache>
            </c:strRef>
          </c:tx>
          <c:spPr>
            <a:solidFill>
              <a:srgbClr val="00A9CB"/>
            </a:solidFill>
            <a:ln>
              <a:noFill/>
            </a:ln>
          </c:spPr>
          <c:invertIfNegative val="0"/>
          <c:cat>
            <c:strRef>
              <c:f>Sheet1!$A$2:$A$7</c:f>
              <c:strCache>
                <c:ptCount val="6"/>
                <c:pt idx="0">
                  <c:v>Nigeria</c:v>
                </c:pt>
                <c:pt idx="1">
                  <c:v>South Africa</c:v>
                </c:pt>
                <c:pt idx="2">
                  <c:v>Angola</c:v>
                </c:pt>
                <c:pt idx="3">
                  <c:v>Kenya</c:v>
                </c:pt>
                <c:pt idx="4">
                  <c:v>Ethiopia</c:v>
                </c:pt>
                <c:pt idx="5">
                  <c:v>Ghana</c:v>
                </c:pt>
              </c:strCache>
            </c:strRef>
          </c:cat>
          <c:val>
            <c:numRef>
              <c:f>Sheet1!$E$2:$E$7</c:f>
              <c:numCache>
                <c:formatCode>0.0</c:formatCode>
                <c:ptCount val="6"/>
                <c:pt idx="0">
                  <c:v>2.5000000000000355</c:v>
                </c:pt>
                <c:pt idx="1">
                  <c:v>2.8203110442419415</c:v>
                </c:pt>
                <c:pt idx="2">
                  <c:v>3.1999999999999584</c:v>
                </c:pt>
                <c:pt idx="3">
                  <c:v>5.7417300000001346</c:v>
                </c:pt>
                <c:pt idx="4">
                  <c:v>8.1695249999998776</c:v>
                </c:pt>
                <c:pt idx="5">
                  <c:v>6.0000000000001164</c:v>
                </c:pt>
              </c:numCache>
            </c:numRef>
          </c:val>
        </c:ser>
        <c:ser>
          <c:idx val="4"/>
          <c:order val="4"/>
          <c:tx>
            <c:strRef>
              <c:f>Sheet1!$F$1</c:f>
              <c:strCache>
                <c:ptCount val="1"/>
                <c:pt idx="0">
                  <c:v>2019–23</c:v>
                </c:pt>
              </c:strCache>
            </c:strRef>
          </c:tx>
          <c:spPr>
            <a:solidFill>
              <a:srgbClr val="EF4E23"/>
            </a:solidFill>
            <a:ln w="12709">
              <a:noFill/>
              <a:prstDash val="solid"/>
            </a:ln>
          </c:spPr>
          <c:invertIfNegative val="0"/>
          <c:cat>
            <c:strRef>
              <c:f>Sheet1!$A$2:$A$7</c:f>
              <c:strCache>
                <c:ptCount val="6"/>
                <c:pt idx="0">
                  <c:v>Nigeria</c:v>
                </c:pt>
                <c:pt idx="1">
                  <c:v>South Africa</c:v>
                </c:pt>
                <c:pt idx="2">
                  <c:v>Angola</c:v>
                </c:pt>
                <c:pt idx="3">
                  <c:v>Kenya</c:v>
                </c:pt>
                <c:pt idx="4">
                  <c:v>Ethiopia</c:v>
                </c:pt>
                <c:pt idx="5">
                  <c:v>Ghana</c:v>
                </c:pt>
              </c:strCache>
            </c:strRef>
          </c:cat>
          <c:val>
            <c:numRef>
              <c:f>Sheet1!$F$2:$F$7</c:f>
              <c:numCache>
                <c:formatCode>0.0</c:formatCode>
                <c:ptCount val="6"/>
                <c:pt idx="0">
                  <c:v>3.953147596322748</c:v>
                </c:pt>
                <c:pt idx="1">
                  <c:v>2.84527619087822</c:v>
                </c:pt>
                <c:pt idx="2">
                  <c:v>4.0000000000000266</c:v>
                </c:pt>
                <c:pt idx="3">
                  <c:v>4.670737742158737</c:v>
                </c:pt>
                <c:pt idx="4">
                  <c:v>8.8041492048967847</c:v>
                </c:pt>
                <c:pt idx="5">
                  <c:v>4.8487856233291549</c:v>
                </c:pt>
              </c:numCache>
            </c:numRef>
          </c:val>
        </c:ser>
        <c:dLbls>
          <c:showLegendKey val="0"/>
          <c:showVal val="0"/>
          <c:showCatName val="0"/>
          <c:showSerName val="0"/>
          <c:showPercent val="0"/>
          <c:showBubbleSize val="0"/>
        </c:dLbls>
        <c:gapWidth val="80"/>
        <c:axId val="417305040"/>
        <c:axId val="417305600"/>
      </c:barChart>
      <c:catAx>
        <c:axId val="417305040"/>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417305600"/>
        <c:crosses val="autoZero"/>
        <c:auto val="1"/>
        <c:lblAlgn val="ctr"/>
        <c:lblOffset val="100"/>
        <c:tickLblSkip val="1"/>
        <c:tickMarkSkip val="1"/>
        <c:noMultiLvlLbl val="0"/>
      </c:catAx>
      <c:valAx>
        <c:axId val="417305600"/>
        <c:scaling>
          <c:orientation val="minMax"/>
        </c:scaling>
        <c:delete val="0"/>
        <c:axPos val="l"/>
        <c:majorGridlines>
          <c:spPr>
            <a:ln w="12695">
              <a:solidFill>
                <a:schemeClr val="tx1"/>
              </a:solidFill>
              <a:prstDash val="solid"/>
            </a:ln>
          </c:spPr>
        </c:majorGridlines>
        <c:title>
          <c:tx>
            <c:rich>
              <a:bodyPr rot="-5400000" vert="horz"/>
              <a:lstStyle/>
              <a:p>
                <a:pPr>
                  <a:defRPr b="1"/>
                </a:pPr>
                <a:r>
                  <a:rPr lang="en-US" b="1" dirty="0"/>
                  <a:t>Annual percent change</a:t>
                </a:r>
              </a:p>
            </c:rich>
          </c:tx>
          <c:overlay val="0"/>
        </c:title>
        <c:numFmt formatCode="0" sourceLinked="0"/>
        <c:majorTickMark val="out"/>
        <c:minorTickMark val="none"/>
        <c:tickLblPos val="nextTo"/>
        <c:spPr>
          <a:ln w="3174">
            <a:noFill/>
            <a:prstDash val="solid"/>
          </a:ln>
        </c:spPr>
        <c:txPr>
          <a:bodyPr rot="0" vert="horz"/>
          <a:lstStyle/>
          <a:p>
            <a:pPr>
              <a:defRPr/>
            </a:pPr>
            <a:endParaRPr lang="en-US"/>
          </a:p>
        </c:txPr>
        <c:crossAx val="417305040"/>
        <c:crosses val="autoZero"/>
        <c:crossBetween val="between"/>
      </c:valAx>
      <c:spPr>
        <a:noFill/>
        <a:ln w="25390">
          <a:noFill/>
          <a:prstDash val="solid"/>
        </a:ln>
      </c:spPr>
    </c:plotArea>
    <c:legend>
      <c:legendPos val="b"/>
      <c:layout>
        <c:manualLayout>
          <c:xMode val="edge"/>
          <c:yMode val="edge"/>
          <c:x val="0.16902499452680494"/>
          <c:y val="0.9194631367126419"/>
          <c:w val="0.66505138699275568"/>
          <c:h val="8.0536912751693196E-2"/>
        </c:manualLayout>
      </c:layout>
      <c:overlay val="0"/>
      <c:spPr>
        <a:noFill/>
        <a:ln w="2539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431979220696598E-2"/>
          <c:y val="4.3595771133060464E-2"/>
          <c:w val="0.88491724202876243"/>
          <c:h val="0.73949326328029363"/>
        </c:manualLayout>
      </c:layout>
      <c:lineChart>
        <c:grouping val="standard"/>
        <c:varyColors val="0"/>
        <c:ser>
          <c:idx val="0"/>
          <c:order val="0"/>
          <c:tx>
            <c:strRef>
              <c:f>Sheet1!$B$1</c:f>
              <c:strCache>
                <c:ptCount val="1"/>
                <c:pt idx="0">
                  <c:v>United States</c:v>
                </c:pt>
              </c:strCache>
            </c:strRef>
          </c:tx>
          <c:spPr>
            <a:ln>
              <a:solidFill>
                <a:srgbClr val="103C68"/>
              </a:solidFill>
            </a:ln>
          </c:spPr>
          <c:marker>
            <c:symbol val="none"/>
          </c:marker>
          <c:cat>
            <c:numRef>
              <c:f>Sheet1!$A$2:$A$49</c:f>
              <c:numCache>
                <c:formatCode>m/d/yyyy</c:formatCode>
                <c:ptCount val="48"/>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Sheet1!$B$2:$B$49</c:f>
              <c:numCache>
                <c:formatCode>0.00</c:formatCode>
                <c:ptCount val="48"/>
                <c:pt idx="0">
                  <c:v>5.25</c:v>
                </c:pt>
                <c:pt idx="1">
                  <c:v>5.25</c:v>
                </c:pt>
                <c:pt idx="2">
                  <c:v>4.75</c:v>
                </c:pt>
                <c:pt idx="3">
                  <c:v>4.25</c:v>
                </c:pt>
                <c:pt idx="4">
                  <c:v>2.25</c:v>
                </c:pt>
                <c:pt idx="5">
                  <c:v>2</c:v>
                </c:pt>
                <c:pt idx="6">
                  <c:v>2</c:v>
                </c:pt>
                <c:pt idx="7">
                  <c:v>0.125</c:v>
                </c:pt>
                <c:pt idx="8">
                  <c:v>0.125</c:v>
                </c:pt>
                <c:pt idx="9">
                  <c:v>0.125</c:v>
                </c:pt>
                <c:pt idx="10">
                  <c:v>0.12500001851851797</c:v>
                </c:pt>
                <c:pt idx="11">
                  <c:v>0.12500013333333301</c:v>
                </c:pt>
                <c:pt idx="12">
                  <c:v>0.12500025185185201</c:v>
                </c:pt>
                <c:pt idx="13">
                  <c:v>0.12500025185185201</c:v>
                </c:pt>
                <c:pt idx="14">
                  <c:v>0.12500025185185201</c:v>
                </c:pt>
                <c:pt idx="15">
                  <c:v>0.12500025185185201</c:v>
                </c:pt>
                <c:pt idx="16">
                  <c:v>0.125</c:v>
                </c:pt>
                <c:pt idx="17">
                  <c:v>0.125</c:v>
                </c:pt>
                <c:pt idx="18">
                  <c:v>0.125</c:v>
                </c:pt>
                <c:pt idx="19">
                  <c:v>0.125</c:v>
                </c:pt>
                <c:pt idx="20">
                  <c:v>0.125</c:v>
                </c:pt>
                <c:pt idx="21">
                  <c:v>0.125</c:v>
                </c:pt>
                <c:pt idx="22">
                  <c:v>0.125</c:v>
                </c:pt>
                <c:pt idx="23">
                  <c:v>0.125</c:v>
                </c:pt>
                <c:pt idx="24">
                  <c:v>0.125</c:v>
                </c:pt>
                <c:pt idx="25">
                  <c:v>0.125</c:v>
                </c:pt>
                <c:pt idx="26">
                  <c:v>0.125</c:v>
                </c:pt>
                <c:pt idx="27">
                  <c:v>0.125</c:v>
                </c:pt>
                <c:pt idx="28">
                  <c:v>0.125</c:v>
                </c:pt>
                <c:pt idx="29">
                  <c:v>0.125</c:v>
                </c:pt>
                <c:pt idx="30">
                  <c:v>0.125</c:v>
                </c:pt>
                <c:pt idx="31">
                  <c:v>0.125</c:v>
                </c:pt>
                <c:pt idx="32">
                  <c:v>0.125</c:v>
                </c:pt>
                <c:pt idx="33">
                  <c:v>0.125</c:v>
                </c:pt>
                <c:pt idx="34">
                  <c:v>0.125</c:v>
                </c:pt>
                <c:pt idx="35">
                  <c:v>0.23192035361400001</c:v>
                </c:pt>
                <c:pt idx="36">
                  <c:v>0.36130434274673401</c:v>
                </c:pt>
                <c:pt idx="37">
                  <c:v>0.37000000000000005</c:v>
                </c:pt>
                <c:pt idx="38">
                  <c:v>0.45670538341099992</c:v>
                </c:pt>
                <c:pt idx="39">
                  <c:v>0.64000000000000012</c:v>
                </c:pt>
                <c:pt idx="40">
                  <c:v>0.75000000000000011</c:v>
                </c:pt>
                <c:pt idx="41">
                  <c:v>0.8600000000000001</c:v>
                </c:pt>
                <c:pt idx="42">
                  <c:v>1.1100000000000001</c:v>
                </c:pt>
                <c:pt idx="43">
                  <c:v>1.37</c:v>
                </c:pt>
                <c:pt idx="44">
                  <c:v>1.5</c:v>
                </c:pt>
                <c:pt idx="45">
                  <c:v>1.61</c:v>
                </c:pt>
                <c:pt idx="46">
                  <c:v>1.86</c:v>
                </c:pt>
                <c:pt idx="47">
                  <c:v>2.12</c:v>
                </c:pt>
              </c:numCache>
            </c:numRef>
          </c:val>
          <c:smooth val="0"/>
        </c:ser>
        <c:ser>
          <c:idx val="1"/>
          <c:order val="1"/>
          <c:tx>
            <c:strRef>
              <c:f>Sheet1!$C$1</c:f>
              <c:strCache>
                <c:ptCount val="1"/>
                <c:pt idx="0">
                  <c:v>Eurozone</c:v>
                </c:pt>
              </c:strCache>
            </c:strRef>
          </c:tx>
          <c:spPr>
            <a:ln>
              <a:solidFill>
                <a:srgbClr val="00A9CB"/>
              </a:solidFill>
            </a:ln>
          </c:spPr>
          <c:marker>
            <c:symbol val="none"/>
          </c:marker>
          <c:cat>
            <c:numRef>
              <c:f>Sheet1!$A$2:$A$49</c:f>
              <c:numCache>
                <c:formatCode>m/d/yyyy</c:formatCode>
                <c:ptCount val="48"/>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Sheet1!$C$2:$C$49</c:f>
              <c:numCache>
                <c:formatCode>0.00</c:formatCode>
                <c:ptCount val="48"/>
                <c:pt idx="0">
                  <c:v>3.75</c:v>
                </c:pt>
                <c:pt idx="1">
                  <c:v>4</c:v>
                </c:pt>
                <c:pt idx="2">
                  <c:v>4</c:v>
                </c:pt>
                <c:pt idx="3">
                  <c:v>4</c:v>
                </c:pt>
                <c:pt idx="4">
                  <c:v>4</c:v>
                </c:pt>
                <c:pt idx="5">
                  <c:v>4</c:v>
                </c:pt>
                <c:pt idx="6">
                  <c:v>4.25</c:v>
                </c:pt>
                <c:pt idx="7">
                  <c:v>2.5</c:v>
                </c:pt>
                <c:pt idx="8">
                  <c:v>1.5</c:v>
                </c:pt>
                <c:pt idx="9">
                  <c:v>1</c:v>
                </c:pt>
                <c:pt idx="10">
                  <c:v>1</c:v>
                </c:pt>
                <c:pt idx="11">
                  <c:v>1</c:v>
                </c:pt>
                <c:pt idx="12">
                  <c:v>1</c:v>
                </c:pt>
                <c:pt idx="13">
                  <c:v>1</c:v>
                </c:pt>
                <c:pt idx="14">
                  <c:v>1</c:v>
                </c:pt>
                <c:pt idx="15">
                  <c:v>1</c:v>
                </c:pt>
                <c:pt idx="16">
                  <c:v>1</c:v>
                </c:pt>
                <c:pt idx="17">
                  <c:v>1.25</c:v>
                </c:pt>
                <c:pt idx="18">
                  <c:v>1.5</c:v>
                </c:pt>
                <c:pt idx="19">
                  <c:v>1</c:v>
                </c:pt>
                <c:pt idx="20">
                  <c:v>1</c:v>
                </c:pt>
                <c:pt idx="21">
                  <c:v>1</c:v>
                </c:pt>
                <c:pt idx="22">
                  <c:v>0.75000000000000011</c:v>
                </c:pt>
                <c:pt idx="23">
                  <c:v>0.75000000000000011</c:v>
                </c:pt>
                <c:pt idx="24">
                  <c:v>0.75000000000000011</c:v>
                </c:pt>
                <c:pt idx="25">
                  <c:v>0.5</c:v>
                </c:pt>
                <c:pt idx="26">
                  <c:v>0.5</c:v>
                </c:pt>
                <c:pt idx="27">
                  <c:v>0.25</c:v>
                </c:pt>
                <c:pt idx="28">
                  <c:v>0.25</c:v>
                </c:pt>
                <c:pt idx="29">
                  <c:v>0.15000000000000005</c:v>
                </c:pt>
                <c:pt idx="30">
                  <c:v>0.05</c:v>
                </c:pt>
                <c:pt idx="31">
                  <c:v>0.05</c:v>
                </c:pt>
                <c:pt idx="32">
                  <c:v>0.05</c:v>
                </c:pt>
                <c:pt idx="33">
                  <c:v>0.05</c:v>
                </c:pt>
                <c:pt idx="34">
                  <c:v>0.05</c:v>
                </c:pt>
                <c:pt idx="35">
                  <c:v>0.05</c:v>
                </c:pt>
                <c:pt idx="36">
                  <c:v>0</c:v>
                </c:pt>
                <c:pt idx="37">
                  <c:v>0</c:v>
                </c:pt>
                <c:pt idx="38">
                  <c:v>0</c:v>
                </c:pt>
                <c:pt idx="39">
                  <c:v>0</c:v>
                </c:pt>
                <c:pt idx="40">
                  <c:v>0</c:v>
                </c:pt>
                <c:pt idx="41">
                  <c:v>0</c:v>
                </c:pt>
                <c:pt idx="42">
                  <c:v>0</c:v>
                </c:pt>
                <c:pt idx="43">
                  <c:v>0</c:v>
                </c:pt>
                <c:pt idx="44">
                  <c:v>0</c:v>
                </c:pt>
                <c:pt idx="45">
                  <c:v>0</c:v>
                </c:pt>
                <c:pt idx="46">
                  <c:v>0</c:v>
                </c:pt>
                <c:pt idx="47">
                  <c:v>0</c:v>
                </c:pt>
              </c:numCache>
            </c:numRef>
          </c:val>
          <c:smooth val="0"/>
        </c:ser>
        <c:ser>
          <c:idx val="2"/>
          <c:order val="2"/>
          <c:tx>
            <c:strRef>
              <c:f>Sheet1!$D$1</c:f>
              <c:strCache>
                <c:ptCount val="1"/>
                <c:pt idx="0">
                  <c:v>Japan </c:v>
                </c:pt>
              </c:strCache>
            </c:strRef>
          </c:tx>
          <c:spPr>
            <a:ln>
              <a:solidFill>
                <a:srgbClr val="96BC33"/>
              </a:solidFill>
            </a:ln>
          </c:spPr>
          <c:marker>
            <c:symbol val="none"/>
          </c:marker>
          <c:cat>
            <c:numRef>
              <c:f>Sheet1!$A$2:$A$49</c:f>
              <c:numCache>
                <c:formatCode>m/d/yyyy</c:formatCode>
                <c:ptCount val="48"/>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Sheet1!$D$2:$D$49</c:f>
              <c:numCache>
                <c:formatCode>0.00</c:formatCode>
                <c:ptCount val="48"/>
                <c:pt idx="0">
                  <c:v>0.50900000000000001</c:v>
                </c:pt>
                <c:pt idx="1">
                  <c:v>0.51</c:v>
                </c:pt>
                <c:pt idx="2">
                  <c:v>0.51</c:v>
                </c:pt>
                <c:pt idx="3">
                  <c:v>0.49700000000000005</c:v>
                </c:pt>
                <c:pt idx="4">
                  <c:v>0.51100000000000001</c:v>
                </c:pt>
                <c:pt idx="5">
                  <c:v>0.50900000000000001</c:v>
                </c:pt>
                <c:pt idx="6">
                  <c:v>0.49500000000000011</c:v>
                </c:pt>
                <c:pt idx="7">
                  <c:v>0.21100000000000002</c:v>
                </c:pt>
                <c:pt idx="8">
                  <c:v>0.1</c:v>
                </c:pt>
                <c:pt idx="9">
                  <c:v>0.10400000000000002</c:v>
                </c:pt>
                <c:pt idx="10">
                  <c:v>0.10200000000000002</c:v>
                </c:pt>
                <c:pt idx="11">
                  <c:v>0.10100000000000002</c:v>
                </c:pt>
                <c:pt idx="12">
                  <c:v>9.7000000000000045E-2</c:v>
                </c:pt>
                <c:pt idx="13">
                  <c:v>9.5000000000000015E-2</c:v>
                </c:pt>
                <c:pt idx="14">
                  <c:v>9.1000000000000025E-2</c:v>
                </c:pt>
                <c:pt idx="15">
                  <c:v>8.7000000000000022E-2</c:v>
                </c:pt>
                <c:pt idx="16">
                  <c:v>8.5000000000000006E-2</c:v>
                </c:pt>
                <c:pt idx="17">
                  <c:v>6.900000000000002E-2</c:v>
                </c:pt>
                <c:pt idx="18">
                  <c:v>8.0000000000000016E-2</c:v>
                </c:pt>
                <c:pt idx="19">
                  <c:v>7.8000000000000014E-2</c:v>
                </c:pt>
                <c:pt idx="20">
                  <c:v>8.4000000000000019E-2</c:v>
                </c:pt>
                <c:pt idx="21">
                  <c:v>7.5999999999999998E-2</c:v>
                </c:pt>
                <c:pt idx="22">
                  <c:v>8.5000000000000006E-2</c:v>
                </c:pt>
                <c:pt idx="23">
                  <c:v>8.2000000000000017E-2</c:v>
                </c:pt>
                <c:pt idx="24">
                  <c:v>8.0000000000000016E-2</c:v>
                </c:pt>
                <c:pt idx="25">
                  <c:v>7.0000000000000021E-2</c:v>
                </c:pt>
                <c:pt idx="26">
                  <c:v>7.0000000000000021E-2</c:v>
                </c:pt>
                <c:pt idx="27">
                  <c:v>7.0000000000000021E-2</c:v>
                </c:pt>
                <c:pt idx="28">
                  <c:v>7.0000000000000021E-2</c:v>
                </c:pt>
                <c:pt idx="29">
                  <c:v>7.0000000000000021E-2</c:v>
                </c:pt>
                <c:pt idx="30">
                  <c:v>7.0000000000000021E-2</c:v>
                </c:pt>
                <c:pt idx="31">
                  <c:v>7.0000000000000021E-2</c:v>
                </c:pt>
                <c:pt idx="32">
                  <c:v>7.0000000000000021E-2</c:v>
                </c:pt>
                <c:pt idx="33">
                  <c:v>7.0000000000000021E-2</c:v>
                </c:pt>
                <c:pt idx="34">
                  <c:v>7.0000000000000021E-2</c:v>
                </c:pt>
                <c:pt idx="35">
                  <c:v>7.0000000000000021E-2</c:v>
                </c:pt>
                <c:pt idx="36">
                  <c:v>-3.0000000000000005E-3</c:v>
                </c:pt>
                <c:pt idx="37">
                  <c:v>-5.5000000000000007E-2</c:v>
                </c:pt>
                <c:pt idx="38">
                  <c:v>-6.0000000000000005E-2</c:v>
                </c:pt>
                <c:pt idx="39">
                  <c:v>-9.0000000000000011E-2</c:v>
                </c:pt>
                <c:pt idx="40">
                  <c:v>-0.11000000000000001</c:v>
                </c:pt>
                <c:pt idx="41">
                  <c:v>-0.13</c:v>
                </c:pt>
                <c:pt idx="42">
                  <c:v>-0.12221750000000002</c:v>
                </c:pt>
                <c:pt idx="43">
                  <c:v>-0.11049120000000003</c:v>
                </c:pt>
                <c:pt idx="44">
                  <c:v>-0.10618500000000002</c:v>
                </c:pt>
                <c:pt idx="45">
                  <c:v>-8.0139400000000013E-2</c:v>
                </c:pt>
                <c:pt idx="46">
                  <c:v>-7.3070599999999999E-2</c:v>
                </c:pt>
                <c:pt idx="47">
                  <c:v>-6.5431500000000004E-2</c:v>
                </c:pt>
              </c:numCache>
            </c:numRef>
          </c:val>
          <c:smooth val="0"/>
        </c:ser>
        <c:ser>
          <c:idx val="3"/>
          <c:order val="3"/>
          <c:tx>
            <c:strRef>
              <c:f>Sheet1!$E$1</c:f>
              <c:strCache>
                <c:ptCount val="1"/>
                <c:pt idx="0">
                  <c:v>United Kingdom </c:v>
                </c:pt>
              </c:strCache>
            </c:strRef>
          </c:tx>
          <c:spPr>
            <a:ln>
              <a:solidFill>
                <a:srgbClr val="D27C26"/>
              </a:solidFill>
            </a:ln>
          </c:spPr>
          <c:marker>
            <c:symbol val="none"/>
          </c:marker>
          <c:cat>
            <c:numRef>
              <c:f>Sheet1!$A$2:$A$49</c:f>
              <c:numCache>
                <c:formatCode>m/d/yyyy</c:formatCode>
                <c:ptCount val="48"/>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Sheet1!$E$2:$E$49</c:f>
              <c:numCache>
                <c:formatCode>0.00</c:formatCode>
                <c:ptCount val="48"/>
                <c:pt idx="0">
                  <c:v>5.25</c:v>
                </c:pt>
                <c:pt idx="1">
                  <c:v>5.5</c:v>
                </c:pt>
                <c:pt idx="2">
                  <c:v>5.75</c:v>
                </c:pt>
                <c:pt idx="3">
                  <c:v>5.5395000000000003</c:v>
                </c:pt>
                <c:pt idx="4">
                  <c:v>5.25</c:v>
                </c:pt>
                <c:pt idx="5">
                  <c:v>5</c:v>
                </c:pt>
                <c:pt idx="6">
                  <c:v>5</c:v>
                </c:pt>
                <c:pt idx="7">
                  <c:v>2.1429</c:v>
                </c:pt>
                <c:pt idx="8">
                  <c:v>0.56820000000000004</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pt idx="24">
                  <c:v>0.5</c:v>
                </c:pt>
                <c:pt idx="25">
                  <c:v>0.5</c:v>
                </c:pt>
                <c:pt idx="26">
                  <c:v>0.5</c:v>
                </c:pt>
                <c:pt idx="27">
                  <c:v>0.5</c:v>
                </c:pt>
                <c:pt idx="28">
                  <c:v>0.5</c:v>
                </c:pt>
                <c:pt idx="29">
                  <c:v>0.5</c:v>
                </c:pt>
                <c:pt idx="30">
                  <c:v>0.5</c:v>
                </c:pt>
                <c:pt idx="31">
                  <c:v>0.5</c:v>
                </c:pt>
                <c:pt idx="32">
                  <c:v>0.5</c:v>
                </c:pt>
                <c:pt idx="33">
                  <c:v>0.5</c:v>
                </c:pt>
                <c:pt idx="34">
                  <c:v>0.5</c:v>
                </c:pt>
                <c:pt idx="35">
                  <c:v>0.5</c:v>
                </c:pt>
                <c:pt idx="36">
                  <c:v>0.5</c:v>
                </c:pt>
                <c:pt idx="37">
                  <c:v>0.5</c:v>
                </c:pt>
                <c:pt idx="38">
                  <c:v>0.25</c:v>
                </c:pt>
                <c:pt idx="39">
                  <c:v>0.1</c:v>
                </c:pt>
                <c:pt idx="40">
                  <c:v>0.1</c:v>
                </c:pt>
                <c:pt idx="41">
                  <c:v>0.1</c:v>
                </c:pt>
                <c:pt idx="42">
                  <c:v>0.1</c:v>
                </c:pt>
                <c:pt idx="43">
                  <c:v>0.1</c:v>
                </c:pt>
                <c:pt idx="44">
                  <c:v>0.1</c:v>
                </c:pt>
                <c:pt idx="45">
                  <c:v>0.1</c:v>
                </c:pt>
                <c:pt idx="46">
                  <c:v>0.1</c:v>
                </c:pt>
                <c:pt idx="47">
                  <c:v>0.1</c:v>
                </c:pt>
              </c:numCache>
            </c:numRef>
          </c:val>
          <c:smooth val="0"/>
        </c:ser>
        <c:dLbls>
          <c:showLegendKey val="0"/>
          <c:showVal val="0"/>
          <c:showCatName val="0"/>
          <c:showSerName val="0"/>
          <c:showPercent val="0"/>
          <c:showBubbleSize val="0"/>
        </c:dLbls>
        <c:smooth val="0"/>
        <c:axId val="345715184"/>
        <c:axId val="344570048"/>
      </c:lineChart>
      <c:dateAx>
        <c:axId val="345715184"/>
        <c:scaling>
          <c:orientation val="minMax"/>
        </c:scaling>
        <c:delete val="0"/>
        <c:axPos val="b"/>
        <c:numFmt formatCode="yyyy" sourceLinked="0"/>
        <c:majorTickMark val="cross"/>
        <c:minorTickMark val="out"/>
        <c:tickLblPos val="low"/>
        <c:spPr>
          <a:ln w="3150">
            <a:solidFill>
              <a:schemeClr val="tx1"/>
            </a:solidFill>
            <a:prstDash val="solid"/>
          </a:ln>
        </c:spPr>
        <c:txPr>
          <a:bodyPr rot="0" vert="horz"/>
          <a:lstStyle/>
          <a:p>
            <a:pPr>
              <a:defRPr/>
            </a:pPr>
            <a:endParaRPr lang="en-US"/>
          </a:p>
        </c:txPr>
        <c:crossAx val="344570048"/>
        <c:crosses val="autoZero"/>
        <c:auto val="1"/>
        <c:lblOffset val="100"/>
        <c:baseTimeUnit val="months"/>
        <c:majorUnit val="1"/>
        <c:majorTimeUnit val="years"/>
        <c:minorUnit val="3"/>
        <c:minorTimeUnit val="months"/>
      </c:dateAx>
      <c:valAx>
        <c:axId val="344570048"/>
        <c:scaling>
          <c:orientation val="minMax"/>
          <c:max val="6"/>
          <c:min val="0"/>
        </c:scaling>
        <c:delete val="0"/>
        <c:axPos val="l"/>
        <c:majorGridlines>
          <c:spPr>
            <a:ln w="3150">
              <a:solidFill>
                <a:schemeClr val="tx1"/>
              </a:solidFill>
              <a:prstDash val="solid"/>
            </a:ln>
          </c:spPr>
        </c:majorGridlines>
        <c:title>
          <c:tx>
            <c:rich>
              <a:bodyPr rot="-5400000" vert="horz"/>
              <a:lstStyle/>
              <a:p>
                <a:pPr>
                  <a:defRPr b="1"/>
                </a:pPr>
                <a:r>
                  <a:rPr lang="en-US" b="1" dirty="0"/>
                  <a:t>Percent, end of quarter</a:t>
                </a:r>
              </a:p>
            </c:rich>
          </c:tx>
          <c:layout>
            <c:manualLayout>
              <c:xMode val="edge"/>
              <c:yMode val="edge"/>
              <c:x val="6.0251709394682764E-4"/>
              <c:y val="0.15113224394738606"/>
            </c:manualLayout>
          </c:layout>
          <c:overlay val="0"/>
        </c:title>
        <c:numFmt formatCode="0" sourceLinked="0"/>
        <c:majorTickMark val="none"/>
        <c:minorTickMark val="none"/>
        <c:tickLblPos val="low"/>
        <c:spPr>
          <a:ln w="3150">
            <a:solidFill>
              <a:schemeClr val="tx1"/>
            </a:solidFill>
            <a:prstDash val="solid"/>
          </a:ln>
        </c:spPr>
        <c:txPr>
          <a:bodyPr rot="0" vert="horz"/>
          <a:lstStyle/>
          <a:p>
            <a:pPr>
              <a:defRPr/>
            </a:pPr>
            <a:endParaRPr lang="en-US"/>
          </a:p>
        </c:txPr>
        <c:crossAx val="345715184"/>
        <c:crossesAt val="42552"/>
        <c:crossBetween val="midCat"/>
      </c:valAx>
      <c:spPr>
        <a:solidFill>
          <a:schemeClr val="bg1"/>
        </a:solidFill>
        <a:ln w="25197">
          <a:noFill/>
          <a:prstDash val="solid"/>
        </a:ln>
      </c:spPr>
    </c:plotArea>
    <c:legend>
      <c:legendPos val="b"/>
      <c:layout/>
      <c:overlay val="0"/>
      <c:spPr>
        <a:noFill/>
        <a:ln w="25197">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1556514533936E-2"/>
          <c:y val="4.3595771133060464E-2"/>
          <c:w val="0.86593365610412276"/>
          <c:h val="0.73949326328029363"/>
        </c:manualLayout>
      </c:layout>
      <c:lineChart>
        <c:grouping val="standard"/>
        <c:varyColors val="0"/>
        <c:ser>
          <c:idx val="0"/>
          <c:order val="0"/>
          <c:tx>
            <c:strRef>
              <c:f>Sheet1!$B$1</c:f>
              <c:strCache>
                <c:ptCount val="1"/>
                <c:pt idx="0">
                  <c:v>Brazil</c:v>
                </c:pt>
              </c:strCache>
            </c:strRef>
          </c:tx>
          <c:spPr>
            <a:ln>
              <a:solidFill>
                <a:srgbClr val="103C68"/>
              </a:solidFill>
            </a:ln>
          </c:spPr>
          <c:marker>
            <c:symbol val="none"/>
          </c:marker>
          <c:cat>
            <c:numRef>
              <c:f>Sheet1!$A$2:$A$51</c:f>
              <c:numCache>
                <c:formatCode>m/d/yyyy</c:formatCode>
                <c:ptCount val="50"/>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Sheet1!$B$2:$B$51</c:f>
              <c:numCache>
                <c:formatCode>0.00</c:formatCode>
                <c:ptCount val="50"/>
                <c:pt idx="0">
                  <c:v>12.75</c:v>
                </c:pt>
                <c:pt idx="1">
                  <c:v>12</c:v>
                </c:pt>
                <c:pt idx="2">
                  <c:v>11.25</c:v>
                </c:pt>
                <c:pt idx="3">
                  <c:v>11.25</c:v>
                </c:pt>
                <c:pt idx="4">
                  <c:v>11.25</c:v>
                </c:pt>
                <c:pt idx="5">
                  <c:v>12.25</c:v>
                </c:pt>
                <c:pt idx="6">
                  <c:v>13.75</c:v>
                </c:pt>
                <c:pt idx="7">
                  <c:v>13.75</c:v>
                </c:pt>
                <c:pt idx="8">
                  <c:v>11.25</c:v>
                </c:pt>
                <c:pt idx="9">
                  <c:v>9.25</c:v>
                </c:pt>
                <c:pt idx="10">
                  <c:v>8.75</c:v>
                </c:pt>
                <c:pt idx="11">
                  <c:v>8.75</c:v>
                </c:pt>
                <c:pt idx="12">
                  <c:v>8.75</c:v>
                </c:pt>
                <c:pt idx="13">
                  <c:v>10.25</c:v>
                </c:pt>
                <c:pt idx="14">
                  <c:v>10.75</c:v>
                </c:pt>
                <c:pt idx="15">
                  <c:v>10.75</c:v>
                </c:pt>
                <c:pt idx="16">
                  <c:v>11.75</c:v>
                </c:pt>
                <c:pt idx="17">
                  <c:v>12.25</c:v>
                </c:pt>
                <c:pt idx="18">
                  <c:v>12</c:v>
                </c:pt>
                <c:pt idx="19">
                  <c:v>11</c:v>
                </c:pt>
                <c:pt idx="20">
                  <c:v>9.75</c:v>
                </c:pt>
                <c:pt idx="21">
                  <c:v>8.5</c:v>
                </c:pt>
                <c:pt idx="22">
                  <c:v>7.5</c:v>
                </c:pt>
                <c:pt idx="23">
                  <c:v>7.25</c:v>
                </c:pt>
                <c:pt idx="24">
                  <c:v>7.25</c:v>
                </c:pt>
                <c:pt idx="25">
                  <c:v>8</c:v>
                </c:pt>
                <c:pt idx="26">
                  <c:v>9</c:v>
                </c:pt>
                <c:pt idx="27">
                  <c:v>10</c:v>
                </c:pt>
                <c:pt idx="28">
                  <c:v>10.75</c:v>
                </c:pt>
                <c:pt idx="29">
                  <c:v>11</c:v>
                </c:pt>
                <c:pt idx="30">
                  <c:v>11</c:v>
                </c:pt>
                <c:pt idx="31">
                  <c:v>11.75</c:v>
                </c:pt>
                <c:pt idx="32">
                  <c:v>12.75</c:v>
                </c:pt>
                <c:pt idx="33">
                  <c:v>13.75</c:v>
                </c:pt>
                <c:pt idx="34">
                  <c:v>14.25</c:v>
                </c:pt>
                <c:pt idx="35">
                  <c:v>14.25</c:v>
                </c:pt>
                <c:pt idx="36">
                  <c:v>14.25</c:v>
                </c:pt>
                <c:pt idx="37">
                  <c:v>14.25</c:v>
                </c:pt>
                <c:pt idx="38">
                  <c:v>14.25</c:v>
                </c:pt>
                <c:pt idx="39">
                  <c:v>14.25</c:v>
                </c:pt>
                <c:pt idx="40">
                  <c:v>14</c:v>
                </c:pt>
                <c:pt idx="41">
                  <c:v>13.75</c:v>
                </c:pt>
                <c:pt idx="42">
                  <c:v>12.5</c:v>
                </c:pt>
                <c:pt idx="43">
                  <c:v>11.25</c:v>
                </c:pt>
                <c:pt idx="44">
                  <c:v>9.75</c:v>
                </c:pt>
                <c:pt idx="45">
                  <c:v>8.5</c:v>
                </c:pt>
                <c:pt idx="46">
                  <c:v>7</c:v>
                </c:pt>
                <c:pt idx="47">
                  <c:v>7</c:v>
                </c:pt>
              </c:numCache>
            </c:numRef>
          </c:val>
          <c:smooth val="0"/>
        </c:ser>
        <c:ser>
          <c:idx val="1"/>
          <c:order val="1"/>
          <c:tx>
            <c:strRef>
              <c:f>Sheet1!$C$1</c:f>
              <c:strCache>
                <c:ptCount val="1"/>
                <c:pt idx="0">
                  <c:v>Russia</c:v>
                </c:pt>
              </c:strCache>
            </c:strRef>
          </c:tx>
          <c:spPr>
            <a:ln>
              <a:solidFill>
                <a:srgbClr val="96BC33"/>
              </a:solidFill>
            </a:ln>
          </c:spPr>
          <c:marker>
            <c:symbol val="none"/>
          </c:marker>
          <c:cat>
            <c:numRef>
              <c:f>Sheet1!$A$2:$A$51</c:f>
              <c:numCache>
                <c:formatCode>m/d/yyyy</c:formatCode>
                <c:ptCount val="50"/>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Sheet1!$C$2:$C$51</c:f>
              <c:numCache>
                <c:formatCode>0.00</c:formatCode>
                <c:ptCount val="50"/>
                <c:pt idx="0">
                  <c:v>10.5</c:v>
                </c:pt>
                <c:pt idx="1">
                  <c:v>10</c:v>
                </c:pt>
                <c:pt idx="2">
                  <c:v>10</c:v>
                </c:pt>
                <c:pt idx="3">
                  <c:v>10</c:v>
                </c:pt>
                <c:pt idx="4">
                  <c:v>10.25</c:v>
                </c:pt>
                <c:pt idx="5">
                  <c:v>10.75</c:v>
                </c:pt>
                <c:pt idx="6">
                  <c:v>11</c:v>
                </c:pt>
                <c:pt idx="7">
                  <c:v>13</c:v>
                </c:pt>
                <c:pt idx="8">
                  <c:v>13</c:v>
                </c:pt>
                <c:pt idx="9">
                  <c:v>11.5</c:v>
                </c:pt>
                <c:pt idx="10">
                  <c:v>10</c:v>
                </c:pt>
                <c:pt idx="11">
                  <c:v>8.75</c:v>
                </c:pt>
                <c:pt idx="12">
                  <c:v>8.25</c:v>
                </c:pt>
                <c:pt idx="13">
                  <c:v>7.75</c:v>
                </c:pt>
                <c:pt idx="14">
                  <c:v>7.75</c:v>
                </c:pt>
                <c:pt idx="15">
                  <c:v>7.75</c:v>
                </c:pt>
                <c:pt idx="16">
                  <c:v>8</c:v>
                </c:pt>
                <c:pt idx="17">
                  <c:v>8.25</c:v>
                </c:pt>
                <c:pt idx="18">
                  <c:v>8.25</c:v>
                </c:pt>
                <c:pt idx="19">
                  <c:v>8</c:v>
                </c:pt>
                <c:pt idx="20">
                  <c:v>8</c:v>
                </c:pt>
                <c:pt idx="21">
                  <c:v>8</c:v>
                </c:pt>
                <c:pt idx="22">
                  <c:v>8.25</c:v>
                </c:pt>
                <c:pt idx="23">
                  <c:v>8.25</c:v>
                </c:pt>
                <c:pt idx="24">
                  <c:v>8.25</c:v>
                </c:pt>
                <c:pt idx="25">
                  <c:v>8.25</c:v>
                </c:pt>
                <c:pt idx="26">
                  <c:v>8.25</c:v>
                </c:pt>
                <c:pt idx="27">
                  <c:v>5.5</c:v>
                </c:pt>
                <c:pt idx="28">
                  <c:v>7</c:v>
                </c:pt>
                <c:pt idx="29">
                  <c:v>7.5</c:v>
                </c:pt>
                <c:pt idx="30">
                  <c:v>8</c:v>
                </c:pt>
                <c:pt idx="31">
                  <c:v>17</c:v>
                </c:pt>
                <c:pt idx="32">
                  <c:v>14</c:v>
                </c:pt>
                <c:pt idx="33">
                  <c:v>11.5</c:v>
                </c:pt>
                <c:pt idx="34">
                  <c:v>11</c:v>
                </c:pt>
                <c:pt idx="35">
                  <c:v>11</c:v>
                </c:pt>
                <c:pt idx="36">
                  <c:v>11</c:v>
                </c:pt>
                <c:pt idx="37">
                  <c:v>10.5</c:v>
                </c:pt>
                <c:pt idx="38">
                  <c:v>10.5</c:v>
                </c:pt>
                <c:pt idx="39">
                  <c:v>10</c:v>
                </c:pt>
                <c:pt idx="40">
                  <c:v>9</c:v>
                </c:pt>
                <c:pt idx="41">
                  <c:v>8.500039000000001</c:v>
                </c:pt>
                <c:pt idx="42">
                  <c:v>8.0000840000000011</c:v>
                </c:pt>
                <c:pt idx="43">
                  <c:v>7.5001129999999989</c:v>
                </c:pt>
                <c:pt idx="44">
                  <c:v>6.750095</c:v>
                </c:pt>
                <c:pt idx="45">
                  <c:v>6.250019</c:v>
                </c:pt>
                <c:pt idx="46">
                  <c:v>6.0000869999999988</c:v>
                </c:pt>
                <c:pt idx="47">
                  <c:v>6.000095</c:v>
                </c:pt>
              </c:numCache>
            </c:numRef>
          </c:val>
          <c:smooth val="0"/>
        </c:ser>
        <c:ser>
          <c:idx val="2"/>
          <c:order val="2"/>
          <c:tx>
            <c:strRef>
              <c:f>Sheet1!$D$1</c:f>
              <c:strCache>
                <c:ptCount val="1"/>
                <c:pt idx="0">
                  <c:v>India</c:v>
                </c:pt>
              </c:strCache>
            </c:strRef>
          </c:tx>
          <c:spPr>
            <a:ln>
              <a:solidFill>
                <a:srgbClr val="00A9CB"/>
              </a:solidFill>
            </a:ln>
          </c:spPr>
          <c:marker>
            <c:symbol val="none"/>
          </c:marker>
          <c:cat>
            <c:numRef>
              <c:f>Sheet1!$A$2:$A$51</c:f>
              <c:numCache>
                <c:formatCode>m/d/yyyy</c:formatCode>
                <c:ptCount val="50"/>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Sheet1!$D$2:$D$51</c:f>
              <c:numCache>
                <c:formatCode>0.00</c:formatCode>
                <c:ptCount val="50"/>
                <c:pt idx="0">
                  <c:v>7.5113636399999999</c:v>
                </c:pt>
                <c:pt idx="1">
                  <c:v>7.75</c:v>
                </c:pt>
                <c:pt idx="2">
                  <c:v>7.75</c:v>
                </c:pt>
                <c:pt idx="3">
                  <c:v>7.75</c:v>
                </c:pt>
                <c:pt idx="4">
                  <c:v>7.75</c:v>
                </c:pt>
                <c:pt idx="5">
                  <c:v>8.0357142900000014</c:v>
                </c:pt>
                <c:pt idx="6">
                  <c:v>9</c:v>
                </c:pt>
                <c:pt idx="7">
                  <c:v>6.7173913000000001</c:v>
                </c:pt>
                <c:pt idx="8">
                  <c:v>5.0681818199999986</c:v>
                </c:pt>
                <c:pt idx="9">
                  <c:v>4.75</c:v>
                </c:pt>
                <c:pt idx="10">
                  <c:v>4.75</c:v>
                </c:pt>
                <c:pt idx="11">
                  <c:v>4.75</c:v>
                </c:pt>
                <c:pt idx="12">
                  <c:v>4.8369565199999993</c:v>
                </c:pt>
                <c:pt idx="13">
                  <c:v>5.25</c:v>
                </c:pt>
                <c:pt idx="14">
                  <c:v>5.8522727300000001</c:v>
                </c:pt>
                <c:pt idx="15">
                  <c:v>6.25</c:v>
                </c:pt>
                <c:pt idx="16">
                  <c:v>6.6086956499999987</c:v>
                </c:pt>
                <c:pt idx="17">
                  <c:v>7.3636363599999992</c:v>
                </c:pt>
                <c:pt idx="18">
                  <c:v>8.125</c:v>
                </c:pt>
                <c:pt idx="19">
                  <c:v>8.5</c:v>
                </c:pt>
                <c:pt idx="20">
                  <c:v>8.5</c:v>
                </c:pt>
                <c:pt idx="21">
                  <c:v>8</c:v>
                </c:pt>
                <c:pt idx="22">
                  <c:v>8</c:v>
                </c:pt>
                <c:pt idx="23">
                  <c:v>8</c:v>
                </c:pt>
                <c:pt idx="24">
                  <c:v>7.6428571399999994</c:v>
                </c:pt>
                <c:pt idx="25">
                  <c:v>7.25</c:v>
                </c:pt>
                <c:pt idx="26">
                  <c:v>7.3333333300000003</c:v>
                </c:pt>
                <c:pt idx="27">
                  <c:v>7.75</c:v>
                </c:pt>
                <c:pt idx="28">
                  <c:v>8</c:v>
                </c:pt>
                <c:pt idx="29">
                  <c:v>8</c:v>
                </c:pt>
                <c:pt idx="30">
                  <c:v>8</c:v>
                </c:pt>
                <c:pt idx="31">
                  <c:v>8</c:v>
                </c:pt>
                <c:pt idx="32">
                  <c:v>7.5227272699999981</c:v>
                </c:pt>
                <c:pt idx="33">
                  <c:v>7.2613636399999999</c:v>
                </c:pt>
                <c:pt idx="34">
                  <c:v>7.2045454499999995</c:v>
                </c:pt>
                <c:pt idx="35">
                  <c:v>6.75</c:v>
                </c:pt>
                <c:pt idx="36">
                  <c:v>6.75</c:v>
                </c:pt>
                <c:pt idx="37">
                  <c:v>6.5</c:v>
                </c:pt>
                <c:pt idx="38">
                  <c:v>6.5016740000000004</c:v>
                </c:pt>
                <c:pt idx="39">
                  <c:v>6.5016670000000012</c:v>
                </c:pt>
                <c:pt idx="40">
                  <c:v>6.5016640000000008</c:v>
                </c:pt>
                <c:pt idx="41">
                  <c:v>6.5016600000000011</c:v>
                </c:pt>
                <c:pt idx="42">
                  <c:v>6.501653000000001</c:v>
                </c:pt>
                <c:pt idx="43">
                  <c:v>6.7516509999999998</c:v>
                </c:pt>
                <c:pt idx="44">
                  <c:v>6.7516480000000012</c:v>
                </c:pt>
                <c:pt idx="45">
                  <c:v>7.0016440000000006</c:v>
                </c:pt>
                <c:pt idx="46">
                  <c:v>7.2516449999999999</c:v>
                </c:pt>
                <c:pt idx="47">
                  <c:v>7.2516410000000011</c:v>
                </c:pt>
              </c:numCache>
            </c:numRef>
          </c:val>
          <c:smooth val="0"/>
        </c:ser>
        <c:ser>
          <c:idx val="3"/>
          <c:order val="3"/>
          <c:tx>
            <c:strRef>
              <c:f>Sheet1!$E$1</c:f>
              <c:strCache>
                <c:ptCount val="1"/>
                <c:pt idx="0">
                  <c:v>China*</c:v>
                </c:pt>
              </c:strCache>
            </c:strRef>
          </c:tx>
          <c:spPr>
            <a:ln>
              <a:solidFill>
                <a:srgbClr val="F7941D"/>
              </a:solidFill>
            </a:ln>
          </c:spPr>
          <c:marker>
            <c:symbol val="none"/>
          </c:marker>
          <c:cat>
            <c:numRef>
              <c:f>Sheet1!$A$2:$A$51</c:f>
              <c:numCache>
                <c:formatCode>m/d/yyyy</c:formatCode>
                <c:ptCount val="50"/>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numCache>
            </c:numRef>
          </c:cat>
          <c:val>
            <c:numRef>
              <c:f>Sheet1!$E$2:$E$51</c:f>
              <c:numCache>
                <c:formatCode>0.00</c:formatCode>
                <c:ptCount val="50"/>
                <c:pt idx="0">
                  <c:v>6.21</c:v>
                </c:pt>
                <c:pt idx="1">
                  <c:v>6.5100000000000007</c:v>
                </c:pt>
                <c:pt idx="2">
                  <c:v>7.05</c:v>
                </c:pt>
                <c:pt idx="3">
                  <c:v>7.3500000000000005</c:v>
                </c:pt>
                <c:pt idx="4">
                  <c:v>7.4700000000000006</c:v>
                </c:pt>
                <c:pt idx="5">
                  <c:v>7.4700000000000006</c:v>
                </c:pt>
                <c:pt idx="6">
                  <c:v>7.38</c:v>
                </c:pt>
                <c:pt idx="7">
                  <c:v>5.8500000000000005</c:v>
                </c:pt>
                <c:pt idx="8">
                  <c:v>5.31</c:v>
                </c:pt>
                <c:pt idx="9">
                  <c:v>5.31</c:v>
                </c:pt>
                <c:pt idx="10">
                  <c:v>5.31</c:v>
                </c:pt>
                <c:pt idx="11">
                  <c:v>5.31</c:v>
                </c:pt>
                <c:pt idx="12">
                  <c:v>5.31</c:v>
                </c:pt>
                <c:pt idx="13">
                  <c:v>5.31</c:v>
                </c:pt>
                <c:pt idx="14">
                  <c:v>5.31</c:v>
                </c:pt>
                <c:pt idx="15">
                  <c:v>5.6433333333333344</c:v>
                </c:pt>
                <c:pt idx="16">
                  <c:v>5.9766666666666683</c:v>
                </c:pt>
                <c:pt idx="17">
                  <c:v>6.31</c:v>
                </c:pt>
                <c:pt idx="18">
                  <c:v>6.56</c:v>
                </c:pt>
                <c:pt idx="19">
                  <c:v>6.56</c:v>
                </c:pt>
                <c:pt idx="20">
                  <c:v>6.56</c:v>
                </c:pt>
                <c:pt idx="21">
                  <c:v>6.4766666666666683</c:v>
                </c:pt>
                <c:pt idx="22">
                  <c:v>6</c:v>
                </c:pt>
                <c:pt idx="23">
                  <c:v>6</c:v>
                </c:pt>
                <c:pt idx="24">
                  <c:v>6</c:v>
                </c:pt>
                <c:pt idx="25">
                  <c:v>6</c:v>
                </c:pt>
                <c:pt idx="26">
                  <c:v>6</c:v>
                </c:pt>
                <c:pt idx="27">
                  <c:v>6</c:v>
                </c:pt>
                <c:pt idx="28">
                  <c:v>6</c:v>
                </c:pt>
                <c:pt idx="29">
                  <c:v>6</c:v>
                </c:pt>
                <c:pt idx="30">
                  <c:v>6</c:v>
                </c:pt>
                <c:pt idx="31">
                  <c:v>5.7333333333333343</c:v>
                </c:pt>
                <c:pt idx="32">
                  <c:v>5.5166666666666666</c:v>
                </c:pt>
                <c:pt idx="33">
                  <c:v>5.0999999999999996</c:v>
                </c:pt>
                <c:pt idx="34">
                  <c:v>4.6833333333333336</c:v>
                </c:pt>
                <c:pt idx="35">
                  <c:v>4.3499999999999996</c:v>
                </c:pt>
                <c:pt idx="36">
                  <c:v>4.3499999999999996</c:v>
                </c:pt>
                <c:pt idx="37">
                  <c:v>4.3499999999999996</c:v>
                </c:pt>
                <c:pt idx="38">
                  <c:v>4.3499999999999996</c:v>
                </c:pt>
                <c:pt idx="39">
                  <c:v>4.1833333333333336</c:v>
                </c:pt>
                <c:pt idx="40">
                  <c:v>4.0999999999999996</c:v>
                </c:pt>
                <c:pt idx="41">
                  <c:v>3.9333333333333331</c:v>
                </c:pt>
                <c:pt idx="42">
                  <c:v>3.8499999999999996</c:v>
                </c:pt>
                <c:pt idx="43">
                  <c:v>3.8499999999999996</c:v>
                </c:pt>
                <c:pt idx="44">
                  <c:v>3.8499999999999996</c:v>
                </c:pt>
                <c:pt idx="45">
                  <c:v>3.8499999999999996</c:v>
                </c:pt>
                <c:pt idx="46">
                  <c:v>3.8499999999999996</c:v>
                </c:pt>
                <c:pt idx="47">
                  <c:v>3.8499999999999996</c:v>
                </c:pt>
              </c:numCache>
            </c:numRef>
          </c:val>
          <c:smooth val="0"/>
        </c:ser>
        <c:dLbls>
          <c:showLegendKey val="0"/>
          <c:showVal val="0"/>
          <c:showCatName val="0"/>
          <c:showSerName val="0"/>
          <c:showPercent val="0"/>
          <c:showBubbleSize val="0"/>
        </c:dLbls>
        <c:smooth val="0"/>
        <c:axId val="346011136"/>
        <c:axId val="346011696"/>
      </c:lineChart>
      <c:dateAx>
        <c:axId val="346011136"/>
        <c:scaling>
          <c:orientation val="minMax"/>
        </c:scaling>
        <c:delete val="0"/>
        <c:axPos val="b"/>
        <c:numFmt formatCode="yyyy" sourceLinked="0"/>
        <c:majorTickMark val="cross"/>
        <c:minorTickMark val="out"/>
        <c:tickLblPos val="low"/>
        <c:spPr>
          <a:ln w="3150">
            <a:solidFill>
              <a:schemeClr val="tx1"/>
            </a:solidFill>
            <a:prstDash val="solid"/>
          </a:ln>
        </c:spPr>
        <c:txPr>
          <a:bodyPr rot="0" vert="horz"/>
          <a:lstStyle/>
          <a:p>
            <a:pPr>
              <a:defRPr/>
            </a:pPr>
            <a:endParaRPr lang="en-US"/>
          </a:p>
        </c:txPr>
        <c:crossAx val="346011696"/>
        <c:crosses val="autoZero"/>
        <c:auto val="1"/>
        <c:lblOffset val="100"/>
        <c:baseTimeUnit val="months"/>
        <c:majorUnit val="12"/>
        <c:majorTimeUnit val="months"/>
        <c:minorUnit val="3"/>
        <c:minorTimeUnit val="months"/>
      </c:dateAx>
      <c:valAx>
        <c:axId val="346011696"/>
        <c:scaling>
          <c:orientation val="minMax"/>
          <c:max val="18"/>
          <c:min val="0"/>
        </c:scaling>
        <c:delete val="0"/>
        <c:axPos val="l"/>
        <c:majorGridlines>
          <c:spPr>
            <a:ln w="3150">
              <a:solidFill>
                <a:schemeClr val="tx1"/>
              </a:solidFill>
              <a:prstDash val="solid"/>
            </a:ln>
          </c:spPr>
        </c:majorGridlines>
        <c:title>
          <c:tx>
            <c:rich>
              <a:bodyPr rot="-5400000" vert="horz"/>
              <a:lstStyle/>
              <a:p>
                <a:pPr>
                  <a:defRPr b="1"/>
                </a:pPr>
                <a:r>
                  <a:rPr lang="en-US" b="1" dirty="0"/>
                  <a:t>Percent, end of quarter</a:t>
                </a:r>
              </a:p>
            </c:rich>
          </c:tx>
          <c:layout/>
          <c:overlay val="0"/>
        </c:title>
        <c:numFmt formatCode="0" sourceLinked="0"/>
        <c:majorTickMark val="none"/>
        <c:minorTickMark val="none"/>
        <c:tickLblPos val="low"/>
        <c:spPr>
          <a:ln w="3150">
            <a:solidFill>
              <a:schemeClr val="tx1"/>
            </a:solidFill>
            <a:prstDash val="solid"/>
          </a:ln>
        </c:spPr>
        <c:txPr>
          <a:bodyPr rot="0" vert="horz"/>
          <a:lstStyle/>
          <a:p>
            <a:pPr>
              <a:defRPr/>
            </a:pPr>
            <a:endParaRPr lang="en-US"/>
          </a:p>
        </c:txPr>
        <c:crossAx val="346011136"/>
        <c:crossesAt val="42552"/>
        <c:crossBetween val="midCat"/>
        <c:majorUnit val="3"/>
      </c:valAx>
      <c:spPr>
        <a:solidFill>
          <a:schemeClr val="bg1"/>
        </a:solidFill>
        <a:ln w="25197">
          <a:noFill/>
          <a:prstDash val="solid"/>
        </a:ln>
      </c:spPr>
    </c:plotArea>
    <c:legend>
      <c:legendPos val="b"/>
      <c:layout/>
      <c:overlay val="0"/>
      <c:spPr>
        <a:noFill/>
        <a:ln w="25197">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08411463465693E-2"/>
          <c:y val="4.307834208136492E-2"/>
          <c:w val="0.86536878361003444"/>
          <c:h val="0.73833145714486736"/>
        </c:manualLayout>
      </c:layout>
      <c:lineChart>
        <c:grouping val="standard"/>
        <c:varyColors val="0"/>
        <c:ser>
          <c:idx val="4"/>
          <c:order val="0"/>
          <c:tx>
            <c:strRef>
              <c:f>Sheet1!$B$1</c:f>
              <c:strCache>
                <c:ptCount val="1"/>
                <c:pt idx="0">
                  <c:v>All industrial materials</c:v>
                </c:pt>
              </c:strCache>
            </c:strRef>
          </c:tx>
          <c:spPr>
            <a:ln>
              <a:solidFill>
                <a:srgbClr val="0066B3"/>
              </a:solidFill>
            </a:ln>
          </c:spPr>
          <c:marker>
            <c:symbol val="none"/>
          </c:marker>
          <c:cat>
            <c:numRef>
              <c:f>Sheet1!$A$2:$A$1000</c:f>
              <c:numCache>
                <c:formatCode>m/d/yyyy</c:formatCode>
                <c:ptCount val="999"/>
                <c:pt idx="0">
                  <c:v>37263</c:v>
                </c:pt>
                <c:pt idx="1">
                  <c:v>37270</c:v>
                </c:pt>
                <c:pt idx="2">
                  <c:v>37277</c:v>
                </c:pt>
                <c:pt idx="3">
                  <c:v>37284</c:v>
                </c:pt>
                <c:pt idx="4">
                  <c:v>37291</c:v>
                </c:pt>
                <c:pt idx="5">
                  <c:v>37298</c:v>
                </c:pt>
                <c:pt idx="6">
                  <c:v>37305</c:v>
                </c:pt>
                <c:pt idx="7">
                  <c:v>37312</c:v>
                </c:pt>
                <c:pt idx="8">
                  <c:v>37319</c:v>
                </c:pt>
                <c:pt idx="9">
                  <c:v>37326</c:v>
                </c:pt>
                <c:pt idx="10">
                  <c:v>37333</c:v>
                </c:pt>
                <c:pt idx="11">
                  <c:v>37340</c:v>
                </c:pt>
                <c:pt idx="12">
                  <c:v>37347</c:v>
                </c:pt>
                <c:pt idx="13">
                  <c:v>37354</c:v>
                </c:pt>
                <c:pt idx="14">
                  <c:v>37361</c:v>
                </c:pt>
                <c:pt idx="15">
                  <c:v>37368</c:v>
                </c:pt>
                <c:pt idx="16">
                  <c:v>37375</c:v>
                </c:pt>
                <c:pt idx="17">
                  <c:v>37382</c:v>
                </c:pt>
                <c:pt idx="18">
                  <c:v>37389</c:v>
                </c:pt>
                <c:pt idx="19">
                  <c:v>37396</c:v>
                </c:pt>
                <c:pt idx="20">
                  <c:v>37403</c:v>
                </c:pt>
                <c:pt idx="21">
                  <c:v>37410</c:v>
                </c:pt>
                <c:pt idx="22">
                  <c:v>37417</c:v>
                </c:pt>
                <c:pt idx="23">
                  <c:v>37424</c:v>
                </c:pt>
                <c:pt idx="24">
                  <c:v>37431</c:v>
                </c:pt>
                <c:pt idx="25">
                  <c:v>37438</c:v>
                </c:pt>
                <c:pt idx="26">
                  <c:v>37445</c:v>
                </c:pt>
                <c:pt idx="27">
                  <c:v>37452</c:v>
                </c:pt>
                <c:pt idx="28">
                  <c:v>37459</c:v>
                </c:pt>
                <c:pt idx="29">
                  <c:v>37466</c:v>
                </c:pt>
                <c:pt idx="30">
                  <c:v>37473</c:v>
                </c:pt>
                <c:pt idx="31">
                  <c:v>37480</c:v>
                </c:pt>
                <c:pt idx="32">
                  <c:v>37487</c:v>
                </c:pt>
                <c:pt idx="33">
                  <c:v>37494</c:v>
                </c:pt>
                <c:pt idx="34">
                  <c:v>37501</c:v>
                </c:pt>
                <c:pt idx="35">
                  <c:v>37508</c:v>
                </c:pt>
                <c:pt idx="36">
                  <c:v>37515</c:v>
                </c:pt>
                <c:pt idx="37">
                  <c:v>37522</c:v>
                </c:pt>
                <c:pt idx="38">
                  <c:v>37529</c:v>
                </c:pt>
                <c:pt idx="39">
                  <c:v>37536</c:v>
                </c:pt>
                <c:pt idx="40">
                  <c:v>37543</c:v>
                </c:pt>
                <c:pt idx="41">
                  <c:v>37550</c:v>
                </c:pt>
                <c:pt idx="42">
                  <c:v>37557</c:v>
                </c:pt>
                <c:pt idx="43">
                  <c:v>37564</c:v>
                </c:pt>
                <c:pt idx="44">
                  <c:v>37571</c:v>
                </c:pt>
                <c:pt idx="45">
                  <c:v>37578</c:v>
                </c:pt>
                <c:pt idx="46">
                  <c:v>37585</c:v>
                </c:pt>
                <c:pt idx="47">
                  <c:v>37592</c:v>
                </c:pt>
                <c:pt idx="48">
                  <c:v>37599</c:v>
                </c:pt>
                <c:pt idx="49">
                  <c:v>37606</c:v>
                </c:pt>
                <c:pt idx="50">
                  <c:v>37613</c:v>
                </c:pt>
                <c:pt idx="51">
                  <c:v>37620</c:v>
                </c:pt>
                <c:pt idx="52">
                  <c:v>37627</c:v>
                </c:pt>
                <c:pt idx="53">
                  <c:v>37634</c:v>
                </c:pt>
                <c:pt idx="54">
                  <c:v>37641</c:v>
                </c:pt>
                <c:pt idx="55">
                  <c:v>37648</c:v>
                </c:pt>
                <c:pt idx="56">
                  <c:v>37655</c:v>
                </c:pt>
                <c:pt idx="57">
                  <c:v>37662</c:v>
                </c:pt>
                <c:pt idx="58">
                  <c:v>37669</c:v>
                </c:pt>
                <c:pt idx="59">
                  <c:v>37676</c:v>
                </c:pt>
                <c:pt idx="60">
                  <c:v>37683</c:v>
                </c:pt>
                <c:pt idx="61">
                  <c:v>37690</c:v>
                </c:pt>
                <c:pt idx="62">
                  <c:v>37697</c:v>
                </c:pt>
                <c:pt idx="63">
                  <c:v>37704</c:v>
                </c:pt>
                <c:pt idx="64">
                  <c:v>37711</c:v>
                </c:pt>
                <c:pt idx="65">
                  <c:v>37718</c:v>
                </c:pt>
                <c:pt idx="66">
                  <c:v>37725</c:v>
                </c:pt>
                <c:pt idx="67">
                  <c:v>37732</c:v>
                </c:pt>
                <c:pt idx="68">
                  <c:v>37739</c:v>
                </c:pt>
                <c:pt idx="69">
                  <c:v>37746</c:v>
                </c:pt>
                <c:pt idx="70">
                  <c:v>37753</c:v>
                </c:pt>
                <c:pt idx="71">
                  <c:v>37760</c:v>
                </c:pt>
                <c:pt idx="72">
                  <c:v>37767</c:v>
                </c:pt>
                <c:pt idx="73">
                  <c:v>37774</c:v>
                </c:pt>
                <c:pt idx="74">
                  <c:v>37781</c:v>
                </c:pt>
                <c:pt idx="75">
                  <c:v>37788</c:v>
                </c:pt>
                <c:pt idx="76">
                  <c:v>37795</c:v>
                </c:pt>
                <c:pt idx="77">
                  <c:v>37802</c:v>
                </c:pt>
                <c:pt idx="78">
                  <c:v>37809</c:v>
                </c:pt>
                <c:pt idx="79">
                  <c:v>37816</c:v>
                </c:pt>
                <c:pt idx="80">
                  <c:v>37823</c:v>
                </c:pt>
                <c:pt idx="81">
                  <c:v>37830</c:v>
                </c:pt>
                <c:pt idx="82">
                  <c:v>37837</c:v>
                </c:pt>
                <c:pt idx="83">
                  <c:v>37844</c:v>
                </c:pt>
                <c:pt idx="84">
                  <c:v>37851</c:v>
                </c:pt>
                <c:pt idx="85">
                  <c:v>37858</c:v>
                </c:pt>
                <c:pt idx="86">
                  <c:v>37865</c:v>
                </c:pt>
                <c:pt idx="87">
                  <c:v>37872</c:v>
                </c:pt>
                <c:pt idx="88">
                  <c:v>37879</c:v>
                </c:pt>
                <c:pt idx="89">
                  <c:v>37886</c:v>
                </c:pt>
                <c:pt idx="90">
                  <c:v>37893</c:v>
                </c:pt>
                <c:pt idx="91">
                  <c:v>37900</c:v>
                </c:pt>
                <c:pt idx="92">
                  <c:v>37907</c:v>
                </c:pt>
                <c:pt idx="93">
                  <c:v>37914</c:v>
                </c:pt>
                <c:pt idx="94">
                  <c:v>37921</c:v>
                </c:pt>
                <c:pt idx="95">
                  <c:v>37928</c:v>
                </c:pt>
                <c:pt idx="96">
                  <c:v>37935</c:v>
                </c:pt>
                <c:pt idx="97">
                  <c:v>37942</c:v>
                </c:pt>
                <c:pt idx="98">
                  <c:v>37949</c:v>
                </c:pt>
                <c:pt idx="99">
                  <c:v>37956</c:v>
                </c:pt>
                <c:pt idx="100">
                  <c:v>37963</c:v>
                </c:pt>
                <c:pt idx="101">
                  <c:v>37970</c:v>
                </c:pt>
                <c:pt idx="102">
                  <c:v>37977</c:v>
                </c:pt>
                <c:pt idx="103">
                  <c:v>37984</c:v>
                </c:pt>
                <c:pt idx="104">
                  <c:v>37991</c:v>
                </c:pt>
                <c:pt idx="105">
                  <c:v>37998</c:v>
                </c:pt>
                <c:pt idx="106">
                  <c:v>38005</c:v>
                </c:pt>
                <c:pt idx="107">
                  <c:v>38012</c:v>
                </c:pt>
                <c:pt idx="108">
                  <c:v>38019</c:v>
                </c:pt>
                <c:pt idx="109">
                  <c:v>38026</c:v>
                </c:pt>
                <c:pt idx="110">
                  <c:v>38033</c:v>
                </c:pt>
                <c:pt idx="111">
                  <c:v>38040</c:v>
                </c:pt>
                <c:pt idx="112">
                  <c:v>38047</c:v>
                </c:pt>
                <c:pt idx="113">
                  <c:v>38054</c:v>
                </c:pt>
                <c:pt idx="114">
                  <c:v>38061</c:v>
                </c:pt>
                <c:pt idx="115">
                  <c:v>38068</c:v>
                </c:pt>
                <c:pt idx="116">
                  <c:v>38075</c:v>
                </c:pt>
                <c:pt idx="117">
                  <c:v>38082</c:v>
                </c:pt>
                <c:pt idx="118">
                  <c:v>38089</c:v>
                </c:pt>
                <c:pt idx="119">
                  <c:v>38096</c:v>
                </c:pt>
                <c:pt idx="120">
                  <c:v>38103</c:v>
                </c:pt>
                <c:pt idx="121">
                  <c:v>38110</c:v>
                </c:pt>
                <c:pt idx="122">
                  <c:v>38117</c:v>
                </c:pt>
                <c:pt idx="123">
                  <c:v>38124</c:v>
                </c:pt>
                <c:pt idx="124">
                  <c:v>38131</c:v>
                </c:pt>
                <c:pt idx="125">
                  <c:v>38138</c:v>
                </c:pt>
                <c:pt idx="126">
                  <c:v>38145</c:v>
                </c:pt>
                <c:pt idx="127">
                  <c:v>38152</c:v>
                </c:pt>
                <c:pt idx="128">
                  <c:v>38159</c:v>
                </c:pt>
                <c:pt idx="129">
                  <c:v>38166</c:v>
                </c:pt>
                <c:pt idx="130">
                  <c:v>38173</c:v>
                </c:pt>
                <c:pt idx="131">
                  <c:v>38180</c:v>
                </c:pt>
                <c:pt idx="132">
                  <c:v>38187</c:v>
                </c:pt>
                <c:pt idx="133">
                  <c:v>38194</c:v>
                </c:pt>
                <c:pt idx="134">
                  <c:v>38201</c:v>
                </c:pt>
                <c:pt idx="135">
                  <c:v>38208</c:v>
                </c:pt>
                <c:pt idx="136">
                  <c:v>38215</c:v>
                </c:pt>
                <c:pt idx="137">
                  <c:v>38222</c:v>
                </c:pt>
                <c:pt idx="138">
                  <c:v>38229</c:v>
                </c:pt>
                <c:pt idx="139">
                  <c:v>38236</c:v>
                </c:pt>
                <c:pt idx="140">
                  <c:v>38243</c:v>
                </c:pt>
                <c:pt idx="141">
                  <c:v>38250</c:v>
                </c:pt>
                <c:pt idx="142">
                  <c:v>38257</c:v>
                </c:pt>
                <c:pt idx="143">
                  <c:v>38264</c:v>
                </c:pt>
                <c:pt idx="144">
                  <c:v>38271</c:v>
                </c:pt>
                <c:pt idx="145">
                  <c:v>38278</c:v>
                </c:pt>
                <c:pt idx="146">
                  <c:v>38285</c:v>
                </c:pt>
                <c:pt idx="147">
                  <c:v>38292</c:v>
                </c:pt>
                <c:pt idx="148">
                  <c:v>38299</c:v>
                </c:pt>
                <c:pt idx="149">
                  <c:v>38306</c:v>
                </c:pt>
                <c:pt idx="150">
                  <c:v>38313</c:v>
                </c:pt>
                <c:pt idx="151">
                  <c:v>38320</c:v>
                </c:pt>
                <c:pt idx="152">
                  <c:v>38327</c:v>
                </c:pt>
                <c:pt idx="153">
                  <c:v>38334</c:v>
                </c:pt>
                <c:pt idx="154">
                  <c:v>38341</c:v>
                </c:pt>
                <c:pt idx="155">
                  <c:v>38348</c:v>
                </c:pt>
                <c:pt idx="156">
                  <c:v>38355</c:v>
                </c:pt>
                <c:pt idx="157">
                  <c:v>38362</c:v>
                </c:pt>
                <c:pt idx="158">
                  <c:v>38369</c:v>
                </c:pt>
                <c:pt idx="159">
                  <c:v>38376</c:v>
                </c:pt>
                <c:pt idx="160">
                  <c:v>38383</c:v>
                </c:pt>
                <c:pt idx="161">
                  <c:v>38390</c:v>
                </c:pt>
                <c:pt idx="162">
                  <c:v>38397</c:v>
                </c:pt>
                <c:pt idx="163">
                  <c:v>38404</c:v>
                </c:pt>
                <c:pt idx="164">
                  <c:v>38411</c:v>
                </c:pt>
                <c:pt idx="165">
                  <c:v>38418</c:v>
                </c:pt>
                <c:pt idx="166">
                  <c:v>38425</c:v>
                </c:pt>
                <c:pt idx="167">
                  <c:v>38432</c:v>
                </c:pt>
                <c:pt idx="168">
                  <c:v>38439</c:v>
                </c:pt>
                <c:pt idx="169">
                  <c:v>38446</c:v>
                </c:pt>
                <c:pt idx="170">
                  <c:v>38453</c:v>
                </c:pt>
                <c:pt idx="171">
                  <c:v>38460</c:v>
                </c:pt>
                <c:pt idx="172">
                  <c:v>38467</c:v>
                </c:pt>
                <c:pt idx="173">
                  <c:v>38474</c:v>
                </c:pt>
                <c:pt idx="174">
                  <c:v>38481</c:v>
                </c:pt>
                <c:pt idx="175">
                  <c:v>38488</c:v>
                </c:pt>
                <c:pt idx="176">
                  <c:v>38495</c:v>
                </c:pt>
                <c:pt idx="177">
                  <c:v>38502</c:v>
                </c:pt>
                <c:pt idx="178">
                  <c:v>38509</c:v>
                </c:pt>
                <c:pt idx="179">
                  <c:v>38516</c:v>
                </c:pt>
                <c:pt idx="180">
                  <c:v>38523</c:v>
                </c:pt>
                <c:pt idx="181">
                  <c:v>38530</c:v>
                </c:pt>
                <c:pt idx="182">
                  <c:v>38537</c:v>
                </c:pt>
                <c:pt idx="183">
                  <c:v>38544</c:v>
                </c:pt>
                <c:pt idx="184">
                  <c:v>38551</c:v>
                </c:pt>
                <c:pt idx="185">
                  <c:v>38558</c:v>
                </c:pt>
                <c:pt idx="186">
                  <c:v>38565</c:v>
                </c:pt>
                <c:pt idx="187">
                  <c:v>38572</c:v>
                </c:pt>
                <c:pt idx="188">
                  <c:v>38579</c:v>
                </c:pt>
                <c:pt idx="189">
                  <c:v>38586</c:v>
                </c:pt>
                <c:pt idx="190">
                  <c:v>38593</c:v>
                </c:pt>
                <c:pt idx="191">
                  <c:v>38600</c:v>
                </c:pt>
                <c:pt idx="192">
                  <c:v>38607</c:v>
                </c:pt>
                <c:pt idx="193">
                  <c:v>38614</c:v>
                </c:pt>
                <c:pt idx="194">
                  <c:v>38621</c:v>
                </c:pt>
                <c:pt idx="195">
                  <c:v>38628</c:v>
                </c:pt>
                <c:pt idx="196">
                  <c:v>38635</c:v>
                </c:pt>
                <c:pt idx="197">
                  <c:v>38642</c:v>
                </c:pt>
                <c:pt idx="198">
                  <c:v>38649</c:v>
                </c:pt>
                <c:pt idx="199">
                  <c:v>38656</c:v>
                </c:pt>
                <c:pt idx="200">
                  <c:v>38663</c:v>
                </c:pt>
                <c:pt idx="201">
                  <c:v>38670</c:v>
                </c:pt>
                <c:pt idx="202">
                  <c:v>38677</c:v>
                </c:pt>
                <c:pt idx="203">
                  <c:v>38684</c:v>
                </c:pt>
                <c:pt idx="204">
                  <c:v>38691</c:v>
                </c:pt>
                <c:pt idx="205">
                  <c:v>38698</c:v>
                </c:pt>
                <c:pt idx="206">
                  <c:v>38705</c:v>
                </c:pt>
                <c:pt idx="207">
                  <c:v>38712</c:v>
                </c:pt>
                <c:pt idx="208">
                  <c:v>38719</c:v>
                </c:pt>
                <c:pt idx="209">
                  <c:v>38726</c:v>
                </c:pt>
                <c:pt idx="210">
                  <c:v>38733</c:v>
                </c:pt>
                <c:pt idx="211">
                  <c:v>38740</c:v>
                </c:pt>
                <c:pt idx="212">
                  <c:v>38747</c:v>
                </c:pt>
                <c:pt idx="213">
                  <c:v>38754</c:v>
                </c:pt>
                <c:pt idx="214">
                  <c:v>38761</c:v>
                </c:pt>
                <c:pt idx="215">
                  <c:v>38768</c:v>
                </c:pt>
                <c:pt idx="216">
                  <c:v>38775</c:v>
                </c:pt>
                <c:pt idx="217">
                  <c:v>38782</c:v>
                </c:pt>
                <c:pt idx="218">
                  <c:v>38789</c:v>
                </c:pt>
                <c:pt idx="219">
                  <c:v>38796</c:v>
                </c:pt>
                <c:pt idx="220">
                  <c:v>38803</c:v>
                </c:pt>
                <c:pt idx="221">
                  <c:v>38810</c:v>
                </c:pt>
                <c:pt idx="222">
                  <c:v>38817</c:v>
                </c:pt>
                <c:pt idx="223">
                  <c:v>38824</c:v>
                </c:pt>
                <c:pt idx="224">
                  <c:v>38831</c:v>
                </c:pt>
                <c:pt idx="225">
                  <c:v>38838</c:v>
                </c:pt>
                <c:pt idx="226">
                  <c:v>38845</c:v>
                </c:pt>
                <c:pt idx="227">
                  <c:v>38852</c:v>
                </c:pt>
                <c:pt idx="228">
                  <c:v>38859</c:v>
                </c:pt>
                <c:pt idx="229">
                  <c:v>38866</c:v>
                </c:pt>
                <c:pt idx="230">
                  <c:v>38873</c:v>
                </c:pt>
                <c:pt idx="231">
                  <c:v>38880</c:v>
                </c:pt>
                <c:pt idx="232">
                  <c:v>38887</c:v>
                </c:pt>
                <c:pt idx="233">
                  <c:v>38894</c:v>
                </c:pt>
                <c:pt idx="234">
                  <c:v>38901</c:v>
                </c:pt>
                <c:pt idx="235">
                  <c:v>38908</c:v>
                </c:pt>
                <c:pt idx="236">
                  <c:v>38915</c:v>
                </c:pt>
                <c:pt idx="237">
                  <c:v>38922</c:v>
                </c:pt>
                <c:pt idx="238">
                  <c:v>38929</c:v>
                </c:pt>
                <c:pt idx="239">
                  <c:v>38936</c:v>
                </c:pt>
                <c:pt idx="240">
                  <c:v>38943</c:v>
                </c:pt>
                <c:pt idx="241">
                  <c:v>38950</c:v>
                </c:pt>
                <c:pt idx="242">
                  <c:v>38957</c:v>
                </c:pt>
                <c:pt idx="243">
                  <c:v>38964</c:v>
                </c:pt>
                <c:pt idx="244">
                  <c:v>38971</c:v>
                </c:pt>
                <c:pt idx="245">
                  <c:v>38978</c:v>
                </c:pt>
                <c:pt idx="246">
                  <c:v>38985</c:v>
                </c:pt>
                <c:pt idx="247">
                  <c:v>38992</c:v>
                </c:pt>
                <c:pt idx="248">
                  <c:v>38999</c:v>
                </c:pt>
                <c:pt idx="249">
                  <c:v>39006</c:v>
                </c:pt>
                <c:pt idx="250">
                  <c:v>39013</c:v>
                </c:pt>
                <c:pt idx="251">
                  <c:v>39020</c:v>
                </c:pt>
                <c:pt idx="252">
                  <c:v>39027</c:v>
                </c:pt>
                <c:pt idx="253">
                  <c:v>39034</c:v>
                </c:pt>
                <c:pt idx="254">
                  <c:v>39041</c:v>
                </c:pt>
                <c:pt idx="255">
                  <c:v>39048</c:v>
                </c:pt>
                <c:pt idx="256">
                  <c:v>39055</c:v>
                </c:pt>
                <c:pt idx="257">
                  <c:v>39062</c:v>
                </c:pt>
                <c:pt idx="258">
                  <c:v>39069</c:v>
                </c:pt>
                <c:pt idx="259">
                  <c:v>39076</c:v>
                </c:pt>
                <c:pt idx="260">
                  <c:v>39083</c:v>
                </c:pt>
                <c:pt idx="261">
                  <c:v>39090</c:v>
                </c:pt>
                <c:pt idx="262">
                  <c:v>39097</c:v>
                </c:pt>
                <c:pt idx="263">
                  <c:v>39104</c:v>
                </c:pt>
                <c:pt idx="264">
                  <c:v>39111</c:v>
                </c:pt>
                <c:pt idx="265">
                  <c:v>39118</c:v>
                </c:pt>
                <c:pt idx="266">
                  <c:v>39125</c:v>
                </c:pt>
                <c:pt idx="267">
                  <c:v>39132</c:v>
                </c:pt>
                <c:pt idx="268">
                  <c:v>39139</c:v>
                </c:pt>
                <c:pt idx="269">
                  <c:v>39146</c:v>
                </c:pt>
                <c:pt idx="270">
                  <c:v>39153</c:v>
                </c:pt>
                <c:pt idx="271">
                  <c:v>39160</c:v>
                </c:pt>
                <c:pt idx="272">
                  <c:v>39167</c:v>
                </c:pt>
                <c:pt idx="273">
                  <c:v>39174</c:v>
                </c:pt>
                <c:pt idx="274">
                  <c:v>39181</c:v>
                </c:pt>
                <c:pt idx="275">
                  <c:v>39188</c:v>
                </c:pt>
                <c:pt idx="276">
                  <c:v>39195</c:v>
                </c:pt>
                <c:pt idx="277">
                  <c:v>39202</c:v>
                </c:pt>
                <c:pt idx="278">
                  <c:v>39209</c:v>
                </c:pt>
                <c:pt idx="279">
                  <c:v>39216</c:v>
                </c:pt>
                <c:pt idx="280">
                  <c:v>39223</c:v>
                </c:pt>
                <c:pt idx="281">
                  <c:v>39230</c:v>
                </c:pt>
                <c:pt idx="282">
                  <c:v>39237</c:v>
                </c:pt>
                <c:pt idx="283">
                  <c:v>39244</c:v>
                </c:pt>
                <c:pt idx="284">
                  <c:v>39251</c:v>
                </c:pt>
                <c:pt idx="285">
                  <c:v>39258</c:v>
                </c:pt>
                <c:pt idx="286">
                  <c:v>39265</c:v>
                </c:pt>
                <c:pt idx="287">
                  <c:v>39272</c:v>
                </c:pt>
                <c:pt idx="288">
                  <c:v>39279</c:v>
                </c:pt>
                <c:pt idx="289">
                  <c:v>39286</c:v>
                </c:pt>
                <c:pt idx="290">
                  <c:v>39293</c:v>
                </c:pt>
                <c:pt idx="291">
                  <c:v>39300</c:v>
                </c:pt>
                <c:pt idx="292">
                  <c:v>39307</c:v>
                </c:pt>
                <c:pt idx="293">
                  <c:v>39314</c:v>
                </c:pt>
                <c:pt idx="294">
                  <c:v>39321</c:v>
                </c:pt>
                <c:pt idx="295">
                  <c:v>39328</c:v>
                </c:pt>
                <c:pt idx="296">
                  <c:v>39335</c:v>
                </c:pt>
                <c:pt idx="297">
                  <c:v>39342</c:v>
                </c:pt>
                <c:pt idx="298">
                  <c:v>39349</c:v>
                </c:pt>
                <c:pt idx="299">
                  <c:v>39356</c:v>
                </c:pt>
                <c:pt idx="300">
                  <c:v>39363</c:v>
                </c:pt>
                <c:pt idx="301">
                  <c:v>39370</c:v>
                </c:pt>
                <c:pt idx="302">
                  <c:v>39377</c:v>
                </c:pt>
                <c:pt idx="303">
                  <c:v>39384</c:v>
                </c:pt>
                <c:pt idx="304">
                  <c:v>39391</c:v>
                </c:pt>
                <c:pt idx="305">
                  <c:v>39398</c:v>
                </c:pt>
                <c:pt idx="306">
                  <c:v>39405</c:v>
                </c:pt>
                <c:pt idx="307">
                  <c:v>39412</c:v>
                </c:pt>
                <c:pt idx="308">
                  <c:v>39419</c:v>
                </c:pt>
                <c:pt idx="309">
                  <c:v>39426</c:v>
                </c:pt>
                <c:pt idx="310">
                  <c:v>39433</c:v>
                </c:pt>
                <c:pt idx="311">
                  <c:v>39440</c:v>
                </c:pt>
                <c:pt idx="312">
                  <c:v>39447</c:v>
                </c:pt>
                <c:pt idx="313">
                  <c:v>39454</c:v>
                </c:pt>
                <c:pt idx="314">
                  <c:v>39461</c:v>
                </c:pt>
                <c:pt idx="315">
                  <c:v>39468</c:v>
                </c:pt>
                <c:pt idx="316">
                  <c:v>39475</c:v>
                </c:pt>
                <c:pt idx="317">
                  <c:v>39482</c:v>
                </c:pt>
                <c:pt idx="318">
                  <c:v>39489</c:v>
                </c:pt>
                <c:pt idx="319">
                  <c:v>39496</c:v>
                </c:pt>
                <c:pt idx="320">
                  <c:v>39503</c:v>
                </c:pt>
                <c:pt idx="321">
                  <c:v>39510</c:v>
                </c:pt>
                <c:pt idx="322">
                  <c:v>39517</c:v>
                </c:pt>
                <c:pt idx="323">
                  <c:v>39524</c:v>
                </c:pt>
                <c:pt idx="324">
                  <c:v>39531</c:v>
                </c:pt>
                <c:pt idx="325">
                  <c:v>39538</c:v>
                </c:pt>
                <c:pt idx="326">
                  <c:v>39545</c:v>
                </c:pt>
                <c:pt idx="327">
                  <c:v>39552</c:v>
                </c:pt>
                <c:pt idx="328">
                  <c:v>39559</c:v>
                </c:pt>
                <c:pt idx="329">
                  <c:v>39566</c:v>
                </c:pt>
                <c:pt idx="330">
                  <c:v>39573</c:v>
                </c:pt>
                <c:pt idx="331">
                  <c:v>39580</c:v>
                </c:pt>
                <c:pt idx="332">
                  <c:v>39587</c:v>
                </c:pt>
                <c:pt idx="333">
                  <c:v>39594</c:v>
                </c:pt>
                <c:pt idx="334">
                  <c:v>39601</c:v>
                </c:pt>
                <c:pt idx="335">
                  <c:v>39608</c:v>
                </c:pt>
                <c:pt idx="336">
                  <c:v>39615</c:v>
                </c:pt>
                <c:pt idx="337">
                  <c:v>39622</c:v>
                </c:pt>
                <c:pt idx="338">
                  <c:v>39629</c:v>
                </c:pt>
                <c:pt idx="339">
                  <c:v>39636</c:v>
                </c:pt>
                <c:pt idx="340">
                  <c:v>39643</c:v>
                </c:pt>
                <c:pt idx="341">
                  <c:v>39650</c:v>
                </c:pt>
                <c:pt idx="342">
                  <c:v>39657</c:v>
                </c:pt>
                <c:pt idx="343">
                  <c:v>39664</c:v>
                </c:pt>
                <c:pt idx="344">
                  <c:v>39671</c:v>
                </c:pt>
                <c:pt idx="345">
                  <c:v>39678</c:v>
                </c:pt>
                <c:pt idx="346">
                  <c:v>39685</c:v>
                </c:pt>
                <c:pt idx="347">
                  <c:v>39692</c:v>
                </c:pt>
                <c:pt idx="348">
                  <c:v>39699</c:v>
                </c:pt>
                <c:pt idx="349">
                  <c:v>39706</c:v>
                </c:pt>
                <c:pt idx="350">
                  <c:v>39713</c:v>
                </c:pt>
                <c:pt idx="351">
                  <c:v>39720</c:v>
                </c:pt>
                <c:pt idx="352">
                  <c:v>39727</c:v>
                </c:pt>
                <c:pt idx="353">
                  <c:v>39734</c:v>
                </c:pt>
                <c:pt idx="354">
                  <c:v>39741</c:v>
                </c:pt>
                <c:pt idx="355">
                  <c:v>39748</c:v>
                </c:pt>
                <c:pt idx="356">
                  <c:v>39755</c:v>
                </c:pt>
                <c:pt idx="357">
                  <c:v>39762</c:v>
                </c:pt>
                <c:pt idx="358">
                  <c:v>39769</c:v>
                </c:pt>
                <c:pt idx="359">
                  <c:v>39776</c:v>
                </c:pt>
                <c:pt idx="360">
                  <c:v>39783</c:v>
                </c:pt>
                <c:pt idx="361">
                  <c:v>39790</c:v>
                </c:pt>
                <c:pt idx="362">
                  <c:v>39797</c:v>
                </c:pt>
                <c:pt idx="363">
                  <c:v>39804</c:v>
                </c:pt>
                <c:pt idx="364">
                  <c:v>39811</c:v>
                </c:pt>
                <c:pt idx="365">
                  <c:v>39818</c:v>
                </c:pt>
                <c:pt idx="366">
                  <c:v>39825</c:v>
                </c:pt>
                <c:pt idx="367">
                  <c:v>39832</c:v>
                </c:pt>
                <c:pt idx="368">
                  <c:v>39839</c:v>
                </c:pt>
                <c:pt idx="369">
                  <c:v>39846</c:v>
                </c:pt>
                <c:pt idx="370">
                  <c:v>39853</c:v>
                </c:pt>
                <c:pt idx="371">
                  <c:v>39860</c:v>
                </c:pt>
                <c:pt idx="372">
                  <c:v>39867</c:v>
                </c:pt>
                <c:pt idx="373">
                  <c:v>39874</c:v>
                </c:pt>
                <c:pt idx="374">
                  <c:v>39881</c:v>
                </c:pt>
                <c:pt idx="375">
                  <c:v>39888</c:v>
                </c:pt>
                <c:pt idx="376">
                  <c:v>39895</c:v>
                </c:pt>
                <c:pt idx="377">
                  <c:v>39902</c:v>
                </c:pt>
                <c:pt idx="378">
                  <c:v>39909</c:v>
                </c:pt>
                <c:pt idx="379">
                  <c:v>39916</c:v>
                </c:pt>
                <c:pt idx="380">
                  <c:v>39923</c:v>
                </c:pt>
                <c:pt idx="381">
                  <c:v>39930</c:v>
                </c:pt>
                <c:pt idx="382">
                  <c:v>39937</c:v>
                </c:pt>
                <c:pt idx="383">
                  <c:v>39944</c:v>
                </c:pt>
                <c:pt idx="384">
                  <c:v>39951</c:v>
                </c:pt>
                <c:pt idx="385">
                  <c:v>39958</c:v>
                </c:pt>
                <c:pt idx="386">
                  <c:v>39965</c:v>
                </c:pt>
                <c:pt idx="387">
                  <c:v>39972</c:v>
                </c:pt>
                <c:pt idx="388">
                  <c:v>39979</c:v>
                </c:pt>
                <c:pt idx="389">
                  <c:v>39986</c:v>
                </c:pt>
                <c:pt idx="390">
                  <c:v>39993</c:v>
                </c:pt>
                <c:pt idx="391">
                  <c:v>40000</c:v>
                </c:pt>
                <c:pt idx="392">
                  <c:v>40007</c:v>
                </c:pt>
                <c:pt idx="393">
                  <c:v>40014</c:v>
                </c:pt>
                <c:pt idx="394">
                  <c:v>40021</c:v>
                </c:pt>
                <c:pt idx="395">
                  <c:v>40028</c:v>
                </c:pt>
                <c:pt idx="396">
                  <c:v>40035</c:v>
                </c:pt>
                <c:pt idx="397">
                  <c:v>40042</c:v>
                </c:pt>
                <c:pt idx="398">
                  <c:v>40049</c:v>
                </c:pt>
                <c:pt idx="399">
                  <c:v>40056</c:v>
                </c:pt>
                <c:pt idx="400">
                  <c:v>40063</c:v>
                </c:pt>
                <c:pt idx="401">
                  <c:v>40070</c:v>
                </c:pt>
                <c:pt idx="402">
                  <c:v>40077</c:v>
                </c:pt>
                <c:pt idx="403">
                  <c:v>40084</c:v>
                </c:pt>
                <c:pt idx="404">
                  <c:v>40091</c:v>
                </c:pt>
                <c:pt idx="405">
                  <c:v>40098</c:v>
                </c:pt>
                <c:pt idx="406">
                  <c:v>40105</c:v>
                </c:pt>
                <c:pt idx="407">
                  <c:v>40112</c:v>
                </c:pt>
                <c:pt idx="408">
                  <c:v>40119</c:v>
                </c:pt>
                <c:pt idx="409">
                  <c:v>40126</c:v>
                </c:pt>
                <c:pt idx="410">
                  <c:v>40133</c:v>
                </c:pt>
                <c:pt idx="411">
                  <c:v>40140</c:v>
                </c:pt>
                <c:pt idx="412">
                  <c:v>40147</c:v>
                </c:pt>
                <c:pt idx="413">
                  <c:v>40154</c:v>
                </c:pt>
                <c:pt idx="414">
                  <c:v>40161</c:v>
                </c:pt>
                <c:pt idx="415">
                  <c:v>40168</c:v>
                </c:pt>
                <c:pt idx="416">
                  <c:v>40175</c:v>
                </c:pt>
                <c:pt idx="417">
                  <c:v>40182</c:v>
                </c:pt>
                <c:pt idx="418">
                  <c:v>40189</c:v>
                </c:pt>
                <c:pt idx="419">
                  <c:v>40196</c:v>
                </c:pt>
                <c:pt idx="420">
                  <c:v>40203</c:v>
                </c:pt>
                <c:pt idx="421">
                  <c:v>40210</c:v>
                </c:pt>
                <c:pt idx="422">
                  <c:v>40217</c:v>
                </c:pt>
                <c:pt idx="423">
                  <c:v>40224</c:v>
                </c:pt>
                <c:pt idx="424">
                  <c:v>40231</c:v>
                </c:pt>
                <c:pt idx="425">
                  <c:v>40238</c:v>
                </c:pt>
                <c:pt idx="426">
                  <c:v>40245</c:v>
                </c:pt>
                <c:pt idx="427">
                  <c:v>40252</c:v>
                </c:pt>
                <c:pt idx="428">
                  <c:v>40259</c:v>
                </c:pt>
                <c:pt idx="429">
                  <c:v>40266</c:v>
                </c:pt>
                <c:pt idx="430">
                  <c:v>40273</c:v>
                </c:pt>
                <c:pt idx="431">
                  <c:v>40280</c:v>
                </c:pt>
                <c:pt idx="432">
                  <c:v>40287</c:v>
                </c:pt>
                <c:pt idx="433">
                  <c:v>40294</c:v>
                </c:pt>
                <c:pt idx="434">
                  <c:v>40301</c:v>
                </c:pt>
                <c:pt idx="435">
                  <c:v>40308</c:v>
                </c:pt>
                <c:pt idx="436">
                  <c:v>40315</c:v>
                </c:pt>
                <c:pt idx="437">
                  <c:v>40322</c:v>
                </c:pt>
                <c:pt idx="438">
                  <c:v>40329</c:v>
                </c:pt>
                <c:pt idx="439">
                  <c:v>40336</c:v>
                </c:pt>
                <c:pt idx="440">
                  <c:v>40343</c:v>
                </c:pt>
                <c:pt idx="441">
                  <c:v>40350</c:v>
                </c:pt>
                <c:pt idx="442">
                  <c:v>40357</c:v>
                </c:pt>
                <c:pt idx="443">
                  <c:v>40364</c:v>
                </c:pt>
                <c:pt idx="444">
                  <c:v>40371</c:v>
                </c:pt>
                <c:pt idx="445">
                  <c:v>40378</c:v>
                </c:pt>
                <c:pt idx="446">
                  <c:v>40385</c:v>
                </c:pt>
                <c:pt idx="447">
                  <c:v>40392</c:v>
                </c:pt>
                <c:pt idx="448">
                  <c:v>40399</c:v>
                </c:pt>
                <c:pt idx="449">
                  <c:v>40406</c:v>
                </c:pt>
                <c:pt idx="450">
                  <c:v>40413</c:v>
                </c:pt>
                <c:pt idx="451">
                  <c:v>40420</c:v>
                </c:pt>
                <c:pt idx="452">
                  <c:v>40427</c:v>
                </c:pt>
                <c:pt idx="453">
                  <c:v>40434</c:v>
                </c:pt>
                <c:pt idx="454">
                  <c:v>40441</c:v>
                </c:pt>
                <c:pt idx="455">
                  <c:v>40448</c:v>
                </c:pt>
                <c:pt idx="456">
                  <c:v>40455</c:v>
                </c:pt>
                <c:pt idx="457">
                  <c:v>40462</c:v>
                </c:pt>
                <c:pt idx="458">
                  <c:v>40469</c:v>
                </c:pt>
                <c:pt idx="459">
                  <c:v>40476</c:v>
                </c:pt>
                <c:pt idx="460">
                  <c:v>40483</c:v>
                </c:pt>
                <c:pt idx="461">
                  <c:v>40490</c:v>
                </c:pt>
                <c:pt idx="462">
                  <c:v>40497</c:v>
                </c:pt>
                <c:pt idx="463">
                  <c:v>40504</c:v>
                </c:pt>
                <c:pt idx="464">
                  <c:v>40511</c:v>
                </c:pt>
                <c:pt idx="465">
                  <c:v>40518</c:v>
                </c:pt>
                <c:pt idx="466">
                  <c:v>40525</c:v>
                </c:pt>
                <c:pt idx="467">
                  <c:v>40532</c:v>
                </c:pt>
                <c:pt idx="468">
                  <c:v>40539</c:v>
                </c:pt>
                <c:pt idx="469">
                  <c:v>40546</c:v>
                </c:pt>
                <c:pt idx="470">
                  <c:v>40553</c:v>
                </c:pt>
                <c:pt idx="471">
                  <c:v>40560</c:v>
                </c:pt>
                <c:pt idx="472">
                  <c:v>40567</c:v>
                </c:pt>
                <c:pt idx="473">
                  <c:v>40574</c:v>
                </c:pt>
                <c:pt idx="474">
                  <c:v>40581</c:v>
                </c:pt>
                <c:pt idx="475">
                  <c:v>40588</c:v>
                </c:pt>
                <c:pt idx="476">
                  <c:v>40595</c:v>
                </c:pt>
                <c:pt idx="477">
                  <c:v>40602</c:v>
                </c:pt>
                <c:pt idx="478">
                  <c:v>40609</c:v>
                </c:pt>
                <c:pt idx="479">
                  <c:v>40616</c:v>
                </c:pt>
                <c:pt idx="480">
                  <c:v>40623</c:v>
                </c:pt>
                <c:pt idx="481">
                  <c:v>40630</c:v>
                </c:pt>
                <c:pt idx="482">
                  <c:v>40637</c:v>
                </c:pt>
                <c:pt idx="483">
                  <c:v>40644</c:v>
                </c:pt>
                <c:pt idx="484">
                  <c:v>40651</c:v>
                </c:pt>
                <c:pt idx="485">
                  <c:v>40658</c:v>
                </c:pt>
                <c:pt idx="486">
                  <c:v>40665</c:v>
                </c:pt>
                <c:pt idx="487">
                  <c:v>40672</c:v>
                </c:pt>
                <c:pt idx="488">
                  <c:v>40679</c:v>
                </c:pt>
                <c:pt idx="489">
                  <c:v>40686</c:v>
                </c:pt>
                <c:pt idx="490">
                  <c:v>40693</c:v>
                </c:pt>
                <c:pt idx="491">
                  <c:v>40700</c:v>
                </c:pt>
                <c:pt idx="492">
                  <c:v>40707</c:v>
                </c:pt>
                <c:pt idx="493">
                  <c:v>40714</c:v>
                </c:pt>
                <c:pt idx="494">
                  <c:v>40721</c:v>
                </c:pt>
                <c:pt idx="495">
                  <c:v>40728</c:v>
                </c:pt>
                <c:pt idx="496">
                  <c:v>40735</c:v>
                </c:pt>
                <c:pt idx="497">
                  <c:v>40742</c:v>
                </c:pt>
                <c:pt idx="498">
                  <c:v>40749</c:v>
                </c:pt>
                <c:pt idx="499">
                  <c:v>40756</c:v>
                </c:pt>
                <c:pt idx="500">
                  <c:v>40763</c:v>
                </c:pt>
                <c:pt idx="501">
                  <c:v>40770</c:v>
                </c:pt>
                <c:pt idx="502">
                  <c:v>40777</c:v>
                </c:pt>
                <c:pt idx="503">
                  <c:v>40784</c:v>
                </c:pt>
                <c:pt idx="504">
                  <c:v>40791</c:v>
                </c:pt>
                <c:pt idx="505">
                  <c:v>40798</c:v>
                </c:pt>
                <c:pt idx="506">
                  <c:v>40805</c:v>
                </c:pt>
                <c:pt idx="507">
                  <c:v>40812</c:v>
                </c:pt>
                <c:pt idx="508">
                  <c:v>40819</c:v>
                </c:pt>
                <c:pt idx="509">
                  <c:v>40826</c:v>
                </c:pt>
                <c:pt idx="510">
                  <c:v>40833</c:v>
                </c:pt>
                <c:pt idx="511">
                  <c:v>40840</c:v>
                </c:pt>
                <c:pt idx="512">
                  <c:v>40847</c:v>
                </c:pt>
                <c:pt idx="513">
                  <c:v>40854</c:v>
                </c:pt>
                <c:pt idx="514">
                  <c:v>40861</c:v>
                </c:pt>
                <c:pt idx="515">
                  <c:v>40868</c:v>
                </c:pt>
                <c:pt idx="516">
                  <c:v>40875</c:v>
                </c:pt>
                <c:pt idx="517">
                  <c:v>40882</c:v>
                </c:pt>
                <c:pt idx="518">
                  <c:v>40889</c:v>
                </c:pt>
                <c:pt idx="519">
                  <c:v>40896</c:v>
                </c:pt>
                <c:pt idx="520">
                  <c:v>40903</c:v>
                </c:pt>
                <c:pt idx="521">
                  <c:v>40910</c:v>
                </c:pt>
                <c:pt idx="522">
                  <c:v>40917</c:v>
                </c:pt>
                <c:pt idx="523">
                  <c:v>40924</c:v>
                </c:pt>
                <c:pt idx="524">
                  <c:v>40931</c:v>
                </c:pt>
                <c:pt idx="525">
                  <c:v>40938</c:v>
                </c:pt>
                <c:pt idx="526">
                  <c:v>40945</c:v>
                </c:pt>
                <c:pt idx="527">
                  <c:v>40952</c:v>
                </c:pt>
                <c:pt idx="528">
                  <c:v>40959</c:v>
                </c:pt>
                <c:pt idx="529">
                  <c:v>40966</c:v>
                </c:pt>
                <c:pt idx="530">
                  <c:v>40973</c:v>
                </c:pt>
                <c:pt idx="531">
                  <c:v>40980</c:v>
                </c:pt>
                <c:pt idx="532">
                  <c:v>40987</c:v>
                </c:pt>
                <c:pt idx="533">
                  <c:v>40994</c:v>
                </c:pt>
                <c:pt idx="534">
                  <c:v>41001</c:v>
                </c:pt>
                <c:pt idx="535">
                  <c:v>41008</c:v>
                </c:pt>
                <c:pt idx="536">
                  <c:v>41015</c:v>
                </c:pt>
                <c:pt idx="537">
                  <c:v>41022</c:v>
                </c:pt>
                <c:pt idx="538">
                  <c:v>41029</c:v>
                </c:pt>
                <c:pt idx="539">
                  <c:v>41036</c:v>
                </c:pt>
                <c:pt idx="540">
                  <c:v>41043</c:v>
                </c:pt>
                <c:pt idx="541">
                  <c:v>41050</c:v>
                </c:pt>
                <c:pt idx="542">
                  <c:v>41057</c:v>
                </c:pt>
                <c:pt idx="543">
                  <c:v>41064</c:v>
                </c:pt>
                <c:pt idx="544">
                  <c:v>41071</c:v>
                </c:pt>
                <c:pt idx="545">
                  <c:v>41078</c:v>
                </c:pt>
                <c:pt idx="546">
                  <c:v>41085</c:v>
                </c:pt>
                <c:pt idx="547">
                  <c:v>41092</c:v>
                </c:pt>
                <c:pt idx="548">
                  <c:v>41099</c:v>
                </c:pt>
                <c:pt idx="549">
                  <c:v>41106</c:v>
                </c:pt>
                <c:pt idx="550">
                  <c:v>41113</c:v>
                </c:pt>
                <c:pt idx="551">
                  <c:v>41120</c:v>
                </c:pt>
                <c:pt idx="552">
                  <c:v>41127</c:v>
                </c:pt>
                <c:pt idx="553">
                  <c:v>41134</c:v>
                </c:pt>
                <c:pt idx="554">
                  <c:v>41141</c:v>
                </c:pt>
                <c:pt idx="555">
                  <c:v>41148</c:v>
                </c:pt>
                <c:pt idx="556">
                  <c:v>41155</c:v>
                </c:pt>
                <c:pt idx="557">
                  <c:v>41162</c:v>
                </c:pt>
                <c:pt idx="558">
                  <c:v>41169</c:v>
                </c:pt>
                <c:pt idx="559">
                  <c:v>41176</c:v>
                </c:pt>
                <c:pt idx="560">
                  <c:v>41183</c:v>
                </c:pt>
                <c:pt idx="561">
                  <c:v>41190</c:v>
                </c:pt>
                <c:pt idx="562">
                  <c:v>41197</c:v>
                </c:pt>
                <c:pt idx="563">
                  <c:v>41204</c:v>
                </c:pt>
                <c:pt idx="564">
                  <c:v>41211</c:v>
                </c:pt>
                <c:pt idx="565">
                  <c:v>41218</c:v>
                </c:pt>
                <c:pt idx="566">
                  <c:v>41225</c:v>
                </c:pt>
                <c:pt idx="567">
                  <c:v>41232</c:v>
                </c:pt>
                <c:pt idx="568">
                  <c:v>41239</c:v>
                </c:pt>
                <c:pt idx="569">
                  <c:v>41246</c:v>
                </c:pt>
                <c:pt idx="570">
                  <c:v>41253</c:v>
                </c:pt>
                <c:pt idx="571">
                  <c:v>41260</c:v>
                </c:pt>
                <c:pt idx="572">
                  <c:v>41267</c:v>
                </c:pt>
                <c:pt idx="573">
                  <c:v>41274</c:v>
                </c:pt>
                <c:pt idx="574">
                  <c:v>41281</c:v>
                </c:pt>
                <c:pt idx="575">
                  <c:v>41288</c:v>
                </c:pt>
                <c:pt idx="576">
                  <c:v>41295</c:v>
                </c:pt>
                <c:pt idx="577">
                  <c:v>41302</c:v>
                </c:pt>
                <c:pt idx="578">
                  <c:v>41309</c:v>
                </c:pt>
                <c:pt idx="579">
                  <c:v>41316</c:v>
                </c:pt>
                <c:pt idx="580">
                  <c:v>41323</c:v>
                </c:pt>
                <c:pt idx="581">
                  <c:v>41330</c:v>
                </c:pt>
                <c:pt idx="582">
                  <c:v>41337</c:v>
                </c:pt>
                <c:pt idx="583">
                  <c:v>41344</c:v>
                </c:pt>
                <c:pt idx="584">
                  <c:v>41351</c:v>
                </c:pt>
                <c:pt idx="585">
                  <c:v>41358</c:v>
                </c:pt>
                <c:pt idx="586">
                  <c:v>41365</c:v>
                </c:pt>
                <c:pt idx="587">
                  <c:v>41372</c:v>
                </c:pt>
                <c:pt idx="588">
                  <c:v>41379</c:v>
                </c:pt>
                <c:pt idx="589">
                  <c:v>41386</c:v>
                </c:pt>
                <c:pt idx="590">
                  <c:v>41393</c:v>
                </c:pt>
                <c:pt idx="591">
                  <c:v>41400</c:v>
                </c:pt>
                <c:pt idx="592">
                  <c:v>41407</c:v>
                </c:pt>
                <c:pt idx="593">
                  <c:v>41414</c:v>
                </c:pt>
                <c:pt idx="594">
                  <c:v>41421</c:v>
                </c:pt>
                <c:pt idx="595">
                  <c:v>41428</c:v>
                </c:pt>
                <c:pt idx="596">
                  <c:v>41435</c:v>
                </c:pt>
                <c:pt idx="597">
                  <c:v>41442</c:v>
                </c:pt>
                <c:pt idx="598">
                  <c:v>41449</c:v>
                </c:pt>
                <c:pt idx="599">
                  <c:v>41456</c:v>
                </c:pt>
                <c:pt idx="600">
                  <c:v>41463</c:v>
                </c:pt>
                <c:pt idx="601">
                  <c:v>41470</c:v>
                </c:pt>
                <c:pt idx="602">
                  <c:v>41477</c:v>
                </c:pt>
                <c:pt idx="603">
                  <c:v>41484</c:v>
                </c:pt>
                <c:pt idx="604">
                  <c:v>41491</c:v>
                </c:pt>
                <c:pt idx="605">
                  <c:v>41498</c:v>
                </c:pt>
                <c:pt idx="606">
                  <c:v>41505</c:v>
                </c:pt>
                <c:pt idx="607">
                  <c:v>41512</c:v>
                </c:pt>
                <c:pt idx="608">
                  <c:v>41519</c:v>
                </c:pt>
                <c:pt idx="609">
                  <c:v>41526</c:v>
                </c:pt>
                <c:pt idx="610">
                  <c:v>41533</c:v>
                </c:pt>
                <c:pt idx="611">
                  <c:v>41540</c:v>
                </c:pt>
                <c:pt idx="612">
                  <c:v>41547</c:v>
                </c:pt>
                <c:pt idx="613">
                  <c:v>41554</c:v>
                </c:pt>
                <c:pt idx="614">
                  <c:v>41561</c:v>
                </c:pt>
                <c:pt idx="615">
                  <c:v>41568</c:v>
                </c:pt>
                <c:pt idx="616">
                  <c:v>41575</c:v>
                </c:pt>
                <c:pt idx="617">
                  <c:v>41582</c:v>
                </c:pt>
                <c:pt idx="618">
                  <c:v>41589</c:v>
                </c:pt>
                <c:pt idx="619">
                  <c:v>41596</c:v>
                </c:pt>
                <c:pt idx="620">
                  <c:v>41603</c:v>
                </c:pt>
                <c:pt idx="621">
                  <c:v>41610</c:v>
                </c:pt>
                <c:pt idx="622">
                  <c:v>41617</c:v>
                </c:pt>
                <c:pt idx="623">
                  <c:v>41624</c:v>
                </c:pt>
                <c:pt idx="624">
                  <c:v>41631</c:v>
                </c:pt>
                <c:pt idx="625">
                  <c:v>41638</c:v>
                </c:pt>
                <c:pt idx="626">
                  <c:v>41645</c:v>
                </c:pt>
                <c:pt idx="627">
                  <c:v>41652</c:v>
                </c:pt>
                <c:pt idx="628">
                  <c:v>41659</c:v>
                </c:pt>
                <c:pt idx="629">
                  <c:v>41666</c:v>
                </c:pt>
                <c:pt idx="630">
                  <c:v>41673</c:v>
                </c:pt>
                <c:pt idx="631">
                  <c:v>41680</c:v>
                </c:pt>
                <c:pt idx="632">
                  <c:v>41687</c:v>
                </c:pt>
                <c:pt idx="633">
                  <c:v>41694</c:v>
                </c:pt>
                <c:pt idx="634">
                  <c:v>41701</c:v>
                </c:pt>
                <c:pt idx="635">
                  <c:v>41708</c:v>
                </c:pt>
                <c:pt idx="636">
                  <c:v>41715</c:v>
                </c:pt>
                <c:pt idx="637">
                  <c:v>41722</c:v>
                </c:pt>
                <c:pt idx="638">
                  <c:v>41729</c:v>
                </c:pt>
                <c:pt idx="639">
                  <c:v>41736</c:v>
                </c:pt>
                <c:pt idx="640">
                  <c:v>41743</c:v>
                </c:pt>
                <c:pt idx="641">
                  <c:v>41750</c:v>
                </c:pt>
                <c:pt idx="642">
                  <c:v>41757</c:v>
                </c:pt>
                <c:pt idx="643">
                  <c:v>41764</c:v>
                </c:pt>
                <c:pt idx="644">
                  <c:v>41771</c:v>
                </c:pt>
                <c:pt idx="645">
                  <c:v>41778</c:v>
                </c:pt>
                <c:pt idx="646">
                  <c:v>41785</c:v>
                </c:pt>
                <c:pt idx="647">
                  <c:v>41792</c:v>
                </c:pt>
                <c:pt idx="648">
                  <c:v>41799</c:v>
                </c:pt>
                <c:pt idx="649">
                  <c:v>41806</c:v>
                </c:pt>
                <c:pt idx="650">
                  <c:v>41813</c:v>
                </c:pt>
                <c:pt idx="651">
                  <c:v>41820</c:v>
                </c:pt>
                <c:pt idx="652">
                  <c:v>41827</c:v>
                </c:pt>
                <c:pt idx="653">
                  <c:v>41834</c:v>
                </c:pt>
                <c:pt idx="654">
                  <c:v>41841</c:v>
                </c:pt>
                <c:pt idx="655">
                  <c:v>41848</c:v>
                </c:pt>
                <c:pt idx="656">
                  <c:v>41855</c:v>
                </c:pt>
                <c:pt idx="657">
                  <c:v>41862</c:v>
                </c:pt>
                <c:pt idx="658">
                  <c:v>41869</c:v>
                </c:pt>
                <c:pt idx="659">
                  <c:v>41876</c:v>
                </c:pt>
                <c:pt idx="660">
                  <c:v>41883</c:v>
                </c:pt>
                <c:pt idx="661">
                  <c:v>41890</c:v>
                </c:pt>
                <c:pt idx="662">
                  <c:v>41897</c:v>
                </c:pt>
                <c:pt idx="663">
                  <c:v>41904</c:v>
                </c:pt>
                <c:pt idx="664">
                  <c:v>41911</c:v>
                </c:pt>
                <c:pt idx="665">
                  <c:v>41918</c:v>
                </c:pt>
                <c:pt idx="666">
                  <c:v>41925</c:v>
                </c:pt>
                <c:pt idx="667">
                  <c:v>41932</c:v>
                </c:pt>
                <c:pt idx="668">
                  <c:v>41939</c:v>
                </c:pt>
                <c:pt idx="669">
                  <c:v>41946</c:v>
                </c:pt>
                <c:pt idx="670">
                  <c:v>41953</c:v>
                </c:pt>
                <c:pt idx="671">
                  <c:v>41960</c:v>
                </c:pt>
                <c:pt idx="672">
                  <c:v>41967</c:v>
                </c:pt>
                <c:pt idx="673">
                  <c:v>41974</c:v>
                </c:pt>
                <c:pt idx="674">
                  <c:v>41981</c:v>
                </c:pt>
                <c:pt idx="675">
                  <c:v>41988</c:v>
                </c:pt>
                <c:pt idx="676">
                  <c:v>41995</c:v>
                </c:pt>
                <c:pt idx="677">
                  <c:v>42002</c:v>
                </c:pt>
                <c:pt idx="678">
                  <c:v>42009</c:v>
                </c:pt>
                <c:pt idx="679">
                  <c:v>42016</c:v>
                </c:pt>
                <c:pt idx="680">
                  <c:v>42023</c:v>
                </c:pt>
                <c:pt idx="681">
                  <c:v>42030</c:v>
                </c:pt>
                <c:pt idx="682">
                  <c:v>42037</c:v>
                </c:pt>
                <c:pt idx="683">
                  <c:v>42044</c:v>
                </c:pt>
                <c:pt idx="684">
                  <c:v>42051</c:v>
                </c:pt>
                <c:pt idx="685">
                  <c:v>42058</c:v>
                </c:pt>
                <c:pt idx="686">
                  <c:v>42065</c:v>
                </c:pt>
                <c:pt idx="687">
                  <c:v>42072</c:v>
                </c:pt>
                <c:pt idx="688">
                  <c:v>42079</c:v>
                </c:pt>
                <c:pt idx="689">
                  <c:v>42086</c:v>
                </c:pt>
                <c:pt idx="690">
                  <c:v>42093</c:v>
                </c:pt>
                <c:pt idx="691">
                  <c:v>42100</c:v>
                </c:pt>
                <c:pt idx="692">
                  <c:v>42107</c:v>
                </c:pt>
                <c:pt idx="693">
                  <c:v>42114</c:v>
                </c:pt>
                <c:pt idx="694">
                  <c:v>42121</c:v>
                </c:pt>
                <c:pt idx="695">
                  <c:v>42128</c:v>
                </c:pt>
                <c:pt idx="696">
                  <c:v>42135</c:v>
                </c:pt>
                <c:pt idx="697">
                  <c:v>42142</c:v>
                </c:pt>
                <c:pt idx="698">
                  <c:v>42149</c:v>
                </c:pt>
                <c:pt idx="699">
                  <c:v>42156</c:v>
                </c:pt>
                <c:pt idx="700">
                  <c:v>42163</c:v>
                </c:pt>
                <c:pt idx="701">
                  <c:v>42170</c:v>
                </c:pt>
                <c:pt idx="702">
                  <c:v>42177</c:v>
                </c:pt>
                <c:pt idx="703">
                  <c:v>42184</c:v>
                </c:pt>
                <c:pt idx="704">
                  <c:v>42191</c:v>
                </c:pt>
                <c:pt idx="705">
                  <c:v>42198</c:v>
                </c:pt>
                <c:pt idx="706">
                  <c:v>42205</c:v>
                </c:pt>
                <c:pt idx="707">
                  <c:v>42212</c:v>
                </c:pt>
                <c:pt idx="708">
                  <c:v>42219</c:v>
                </c:pt>
                <c:pt idx="709">
                  <c:v>42226</c:v>
                </c:pt>
                <c:pt idx="710">
                  <c:v>42233</c:v>
                </c:pt>
                <c:pt idx="711">
                  <c:v>42240</c:v>
                </c:pt>
                <c:pt idx="712">
                  <c:v>42247</c:v>
                </c:pt>
                <c:pt idx="713">
                  <c:v>42254</c:v>
                </c:pt>
                <c:pt idx="714">
                  <c:v>42261</c:v>
                </c:pt>
                <c:pt idx="715">
                  <c:v>42268</c:v>
                </c:pt>
                <c:pt idx="716">
                  <c:v>42275</c:v>
                </c:pt>
                <c:pt idx="717">
                  <c:v>42282</c:v>
                </c:pt>
                <c:pt idx="718">
                  <c:v>42289</c:v>
                </c:pt>
                <c:pt idx="719">
                  <c:v>42296</c:v>
                </c:pt>
                <c:pt idx="720">
                  <c:v>42303</c:v>
                </c:pt>
                <c:pt idx="721">
                  <c:v>42310</c:v>
                </c:pt>
                <c:pt idx="722">
                  <c:v>42317</c:v>
                </c:pt>
                <c:pt idx="723">
                  <c:v>42324</c:v>
                </c:pt>
                <c:pt idx="724">
                  <c:v>42331</c:v>
                </c:pt>
                <c:pt idx="725">
                  <c:v>42338</c:v>
                </c:pt>
                <c:pt idx="726">
                  <c:v>42345</c:v>
                </c:pt>
                <c:pt idx="727">
                  <c:v>42352</c:v>
                </c:pt>
                <c:pt idx="728">
                  <c:v>42359</c:v>
                </c:pt>
                <c:pt idx="729">
                  <c:v>42366</c:v>
                </c:pt>
                <c:pt idx="730">
                  <c:v>42373</c:v>
                </c:pt>
                <c:pt idx="731">
                  <c:v>42380</c:v>
                </c:pt>
                <c:pt idx="732">
                  <c:v>42387</c:v>
                </c:pt>
                <c:pt idx="733">
                  <c:v>42394</c:v>
                </c:pt>
                <c:pt idx="734">
                  <c:v>42401</c:v>
                </c:pt>
                <c:pt idx="735">
                  <c:v>42408</c:v>
                </c:pt>
                <c:pt idx="736">
                  <c:v>42415</c:v>
                </c:pt>
                <c:pt idx="737">
                  <c:v>42422</c:v>
                </c:pt>
                <c:pt idx="738">
                  <c:v>42429</c:v>
                </c:pt>
                <c:pt idx="739">
                  <c:v>42436</c:v>
                </c:pt>
                <c:pt idx="740">
                  <c:v>42443</c:v>
                </c:pt>
                <c:pt idx="741">
                  <c:v>42450</c:v>
                </c:pt>
                <c:pt idx="742">
                  <c:v>42457</c:v>
                </c:pt>
                <c:pt idx="743">
                  <c:v>42464</c:v>
                </c:pt>
                <c:pt idx="744">
                  <c:v>42471</c:v>
                </c:pt>
                <c:pt idx="745">
                  <c:v>42478</c:v>
                </c:pt>
                <c:pt idx="746">
                  <c:v>42485</c:v>
                </c:pt>
                <c:pt idx="747">
                  <c:v>42492</c:v>
                </c:pt>
                <c:pt idx="748">
                  <c:v>42499</c:v>
                </c:pt>
                <c:pt idx="749">
                  <c:v>42506</c:v>
                </c:pt>
                <c:pt idx="750">
                  <c:v>42513</c:v>
                </c:pt>
                <c:pt idx="751">
                  <c:v>42520</c:v>
                </c:pt>
                <c:pt idx="752">
                  <c:v>42527</c:v>
                </c:pt>
                <c:pt idx="753">
                  <c:v>42534</c:v>
                </c:pt>
                <c:pt idx="754">
                  <c:v>42541</c:v>
                </c:pt>
                <c:pt idx="755">
                  <c:v>42548</c:v>
                </c:pt>
                <c:pt idx="756">
                  <c:v>42555</c:v>
                </c:pt>
                <c:pt idx="757">
                  <c:v>42562</c:v>
                </c:pt>
                <c:pt idx="758">
                  <c:v>42569</c:v>
                </c:pt>
                <c:pt idx="759">
                  <c:v>42576</c:v>
                </c:pt>
                <c:pt idx="760">
                  <c:v>42583</c:v>
                </c:pt>
                <c:pt idx="761">
                  <c:v>42590</c:v>
                </c:pt>
                <c:pt idx="762">
                  <c:v>42597</c:v>
                </c:pt>
                <c:pt idx="763">
                  <c:v>42604</c:v>
                </c:pt>
                <c:pt idx="764">
                  <c:v>42611</c:v>
                </c:pt>
                <c:pt idx="765">
                  <c:v>42618</c:v>
                </c:pt>
                <c:pt idx="766">
                  <c:v>42625</c:v>
                </c:pt>
                <c:pt idx="767">
                  <c:v>42632</c:v>
                </c:pt>
              </c:numCache>
            </c:numRef>
          </c:cat>
          <c:val>
            <c:numRef>
              <c:f>Sheet1!$B$2:$B$1000</c:f>
              <c:numCache>
                <c:formatCode>0.000</c:formatCode>
                <c:ptCount val="999"/>
                <c:pt idx="0">
                  <c:v>1</c:v>
                </c:pt>
                <c:pt idx="1">
                  <c:v>0.99664836253986011</c:v>
                </c:pt>
                <c:pt idx="2">
                  <c:v>1.0112382951901595</c:v>
                </c:pt>
                <c:pt idx="3">
                  <c:v>1.0039838665823599</c:v>
                </c:pt>
                <c:pt idx="4">
                  <c:v>1.0133158242176701</c:v>
                </c:pt>
                <c:pt idx="5">
                  <c:v>1.0531756491434199</c:v>
                </c:pt>
                <c:pt idx="6">
                  <c:v>1.0426479200764303</c:v>
                </c:pt>
                <c:pt idx="7">
                  <c:v>1.0748012754630698</c:v>
                </c:pt>
                <c:pt idx="8">
                  <c:v>1.1186948813791098</c:v>
                </c:pt>
                <c:pt idx="9">
                  <c:v>1.1474271189368201</c:v>
                </c:pt>
                <c:pt idx="10">
                  <c:v>1.1684342120471596</c:v>
                </c:pt>
                <c:pt idx="11">
                  <c:v>1.1951270388783701</c:v>
                </c:pt>
                <c:pt idx="12">
                  <c:v>1.2252390464639198</c:v>
                </c:pt>
                <c:pt idx="13">
                  <c:v>1.1999881872996399</c:v>
                </c:pt>
                <c:pt idx="14">
                  <c:v>1.20925239184807</c:v>
                </c:pt>
                <c:pt idx="15">
                  <c:v>1.2339445243363001</c:v>
                </c:pt>
                <c:pt idx="16">
                  <c:v>1.2318821600137901</c:v>
                </c:pt>
                <c:pt idx="17">
                  <c:v>1.2394448609731099</c:v>
                </c:pt>
                <c:pt idx="18">
                  <c:v>1.2570151245758803</c:v>
                </c:pt>
                <c:pt idx="19">
                  <c:v>1.2459787605386898</c:v>
                </c:pt>
                <c:pt idx="20">
                  <c:v>1.24945894766832</c:v>
                </c:pt>
                <c:pt idx="21">
                  <c:v>1.2490630873246096</c:v>
                </c:pt>
                <c:pt idx="22">
                  <c:v>1.2495194103973397</c:v>
                </c:pt>
                <c:pt idx="23">
                  <c:v>1.27124080392724</c:v>
                </c:pt>
                <c:pt idx="24">
                  <c:v>1.2775007359433399</c:v>
                </c:pt>
                <c:pt idx="25">
                  <c:v>1.26978781421369</c:v>
                </c:pt>
                <c:pt idx="26">
                  <c:v>1.2784151642541901</c:v>
                </c:pt>
                <c:pt idx="27">
                  <c:v>1.2642536649202003</c:v>
                </c:pt>
                <c:pt idx="28">
                  <c:v>1.2455818975564796</c:v>
                </c:pt>
                <c:pt idx="29">
                  <c:v>1.23409591985097</c:v>
                </c:pt>
                <c:pt idx="30">
                  <c:v>1.2263228004086799</c:v>
                </c:pt>
                <c:pt idx="31">
                  <c:v>1.2345150884326799</c:v>
                </c:pt>
                <c:pt idx="32">
                  <c:v>1.2404007543248499</c:v>
                </c:pt>
                <c:pt idx="33">
                  <c:v>1.2355787819399497</c:v>
                </c:pt>
                <c:pt idx="34">
                  <c:v>1.23464245330639</c:v>
                </c:pt>
                <c:pt idx="35">
                  <c:v>1.2446496508109497</c:v>
                </c:pt>
                <c:pt idx="36">
                  <c:v>1.23680701688504</c:v>
                </c:pt>
                <c:pt idx="37">
                  <c:v>1.2559301871174995</c:v>
                </c:pt>
                <c:pt idx="38">
                  <c:v>1.2563948622266399</c:v>
                </c:pt>
                <c:pt idx="39">
                  <c:v>1.2477903303903397</c:v>
                </c:pt>
                <c:pt idx="40">
                  <c:v>1.2470856156440697</c:v>
                </c:pt>
                <c:pt idx="41">
                  <c:v>1.2358170120901797</c:v>
                </c:pt>
                <c:pt idx="42">
                  <c:v>1.2328052851127798</c:v>
                </c:pt>
                <c:pt idx="43">
                  <c:v>1.2192318906005297</c:v>
                </c:pt>
                <c:pt idx="44">
                  <c:v>1.2056253391980898</c:v>
                </c:pt>
                <c:pt idx="45">
                  <c:v>1.21635208782233</c:v>
                </c:pt>
                <c:pt idx="46">
                  <c:v>1.22699519159354</c:v>
                </c:pt>
                <c:pt idx="47">
                  <c:v>1.2320892365444098</c:v>
                </c:pt>
                <c:pt idx="48">
                  <c:v>1.2912990606496597</c:v>
                </c:pt>
                <c:pt idx="49">
                  <c:v>1.3385999472083099</c:v>
                </c:pt>
                <c:pt idx="50">
                  <c:v>1.3651571903592201</c:v>
                </c:pt>
                <c:pt idx="51">
                  <c:v>1.3890655011930102</c:v>
                </c:pt>
                <c:pt idx="52">
                  <c:v>1.4198581779317201</c:v>
                </c:pt>
                <c:pt idx="53">
                  <c:v>1.4770566175863897</c:v>
                </c:pt>
                <c:pt idx="54">
                  <c:v>1.48624007911536</c:v>
                </c:pt>
                <c:pt idx="55">
                  <c:v>1.5014892026341196</c:v>
                </c:pt>
                <c:pt idx="56">
                  <c:v>1.5418946256245896</c:v>
                </c:pt>
                <c:pt idx="57">
                  <c:v>1.5708034687810302</c:v>
                </c:pt>
                <c:pt idx="58">
                  <c:v>1.6072663643038401</c:v>
                </c:pt>
                <c:pt idx="59">
                  <c:v>1.6375200823846696</c:v>
                </c:pt>
                <c:pt idx="60">
                  <c:v>1.6370810390862203</c:v>
                </c:pt>
                <c:pt idx="61">
                  <c:v>1.6548101333802203</c:v>
                </c:pt>
                <c:pt idx="62">
                  <c:v>1.5705777972434698</c:v>
                </c:pt>
                <c:pt idx="63">
                  <c:v>1.5453363330565799</c:v>
                </c:pt>
                <c:pt idx="64">
                  <c:v>1.4802199130991298</c:v>
                </c:pt>
                <c:pt idx="65">
                  <c:v>1.4382316310795198</c:v>
                </c:pt>
                <c:pt idx="66">
                  <c:v>1.4286531156497499</c:v>
                </c:pt>
                <c:pt idx="67">
                  <c:v>1.4243225203010501</c:v>
                </c:pt>
                <c:pt idx="68">
                  <c:v>1.35190217365934</c:v>
                </c:pt>
                <c:pt idx="69">
                  <c:v>1.36109011450597</c:v>
                </c:pt>
                <c:pt idx="70">
                  <c:v>1.39654351322736</c:v>
                </c:pt>
                <c:pt idx="71">
                  <c:v>1.3851306557092897</c:v>
                </c:pt>
                <c:pt idx="72">
                  <c:v>1.3586163495450201</c:v>
                </c:pt>
                <c:pt idx="73">
                  <c:v>1.3726685467600401</c:v>
                </c:pt>
                <c:pt idx="74">
                  <c:v>1.3933935711749199</c:v>
                </c:pt>
                <c:pt idx="75">
                  <c:v>1.3851671045280203</c:v>
                </c:pt>
                <c:pt idx="76">
                  <c:v>1.3799281847196898</c:v>
                </c:pt>
                <c:pt idx="77">
                  <c:v>1.38197398318382</c:v>
                </c:pt>
                <c:pt idx="78">
                  <c:v>1.3866414583349198</c:v>
                </c:pt>
                <c:pt idx="79">
                  <c:v>1.4102772252504499</c:v>
                </c:pt>
                <c:pt idx="80">
                  <c:v>1.4041512451456297</c:v>
                </c:pt>
                <c:pt idx="81">
                  <c:v>1.4228338268237202</c:v>
                </c:pt>
                <c:pt idx="82">
                  <c:v>1.4709623486403498</c:v>
                </c:pt>
                <c:pt idx="83">
                  <c:v>1.4705251798200301</c:v>
                </c:pt>
                <c:pt idx="84">
                  <c:v>1.4780961968472699</c:v>
                </c:pt>
                <c:pt idx="85">
                  <c:v>1.4898469660195799</c:v>
                </c:pt>
                <c:pt idx="86">
                  <c:v>1.4599405025421297</c:v>
                </c:pt>
                <c:pt idx="87">
                  <c:v>1.4627349523084896</c:v>
                </c:pt>
                <c:pt idx="88">
                  <c:v>1.4624742438626497</c:v>
                </c:pt>
                <c:pt idx="89">
                  <c:v>1.48834780210985</c:v>
                </c:pt>
                <c:pt idx="90">
                  <c:v>1.5237194570268597</c:v>
                </c:pt>
                <c:pt idx="91">
                  <c:v>1.5628830237540801</c:v>
                </c:pt>
                <c:pt idx="92">
                  <c:v>1.5947188179927501</c:v>
                </c:pt>
                <c:pt idx="93">
                  <c:v>1.5978473563393598</c:v>
                </c:pt>
                <c:pt idx="94">
                  <c:v>1.5854268114829397</c:v>
                </c:pt>
                <c:pt idx="95">
                  <c:v>1.6043606588974297</c:v>
                </c:pt>
                <c:pt idx="96">
                  <c:v>1.6173862138312001</c:v>
                </c:pt>
                <c:pt idx="97">
                  <c:v>1.6175648029045298</c:v>
                </c:pt>
                <c:pt idx="98">
                  <c:v>1.6205851058283303</c:v>
                </c:pt>
                <c:pt idx="99">
                  <c:v>1.6473002021836498</c:v>
                </c:pt>
                <c:pt idx="100">
                  <c:v>1.67968080278145</c:v>
                </c:pt>
                <c:pt idx="101">
                  <c:v>1.7031566039688799</c:v>
                </c:pt>
                <c:pt idx="102">
                  <c:v>1.7230504034749499</c:v>
                </c:pt>
                <c:pt idx="103">
                  <c:v>1.7612437121858098</c:v>
                </c:pt>
                <c:pt idx="104">
                  <c:v>1.8318074863532701</c:v>
                </c:pt>
                <c:pt idx="105">
                  <c:v>1.9292065374837901</c:v>
                </c:pt>
                <c:pt idx="106">
                  <c:v>1.9629999938239699</c:v>
                </c:pt>
                <c:pt idx="107">
                  <c:v>1.9683074512963203</c:v>
                </c:pt>
                <c:pt idx="108">
                  <c:v>1.9755902266317502</c:v>
                </c:pt>
                <c:pt idx="109">
                  <c:v>1.96673098538738</c:v>
                </c:pt>
                <c:pt idx="110">
                  <c:v>1.97541501292731</c:v>
                </c:pt>
                <c:pt idx="111">
                  <c:v>2.00242273584279</c:v>
                </c:pt>
                <c:pt idx="112">
                  <c:v>2.0268532934313894</c:v>
                </c:pt>
                <c:pt idx="113">
                  <c:v>2.0190691034288788</c:v>
                </c:pt>
                <c:pt idx="114">
                  <c:v>2.0353592989829705</c:v>
                </c:pt>
                <c:pt idx="115">
                  <c:v>2.0584180505661398</c:v>
                </c:pt>
                <c:pt idx="116">
                  <c:v>2.0399640524044704</c:v>
                </c:pt>
                <c:pt idx="117">
                  <c:v>2.0484225503235698</c:v>
                </c:pt>
                <c:pt idx="118">
                  <c:v>2.0682068479007403</c:v>
                </c:pt>
                <c:pt idx="119">
                  <c:v>2.0136704549231697</c:v>
                </c:pt>
                <c:pt idx="120">
                  <c:v>1.9900938585765202</c:v>
                </c:pt>
                <c:pt idx="121">
                  <c:v>1.9673974752313901</c:v>
                </c:pt>
                <c:pt idx="122">
                  <c:v>1.9731936229906299</c:v>
                </c:pt>
                <c:pt idx="123">
                  <c:v>1.97329841134095</c:v>
                </c:pt>
                <c:pt idx="124">
                  <c:v>1.9621861478029401</c:v>
                </c:pt>
                <c:pt idx="125">
                  <c:v>1.9647136270573899</c:v>
                </c:pt>
                <c:pt idx="126">
                  <c:v>1.9442845993412403</c:v>
                </c:pt>
                <c:pt idx="127">
                  <c:v>1.9385093688221999</c:v>
                </c:pt>
                <c:pt idx="128">
                  <c:v>1.9333960879729097</c:v>
                </c:pt>
                <c:pt idx="129">
                  <c:v>1.9522076687432204</c:v>
                </c:pt>
                <c:pt idx="130">
                  <c:v>2.0225904038065901</c:v>
                </c:pt>
                <c:pt idx="131">
                  <c:v>2.0609685469570604</c:v>
                </c:pt>
                <c:pt idx="132">
                  <c:v>2.0981263861360304</c:v>
                </c:pt>
                <c:pt idx="133">
                  <c:v>2.1228187749404701</c:v>
                </c:pt>
                <c:pt idx="134">
                  <c:v>2.1470702764497802</c:v>
                </c:pt>
                <c:pt idx="135">
                  <c:v>2.1965330501750899</c:v>
                </c:pt>
                <c:pt idx="136">
                  <c:v>2.2064351478044202</c:v>
                </c:pt>
                <c:pt idx="137">
                  <c:v>2.1813419664278602</c:v>
                </c:pt>
                <c:pt idx="138">
                  <c:v>2.2092159264557996</c:v>
                </c:pt>
                <c:pt idx="139">
                  <c:v>2.1997263759363905</c:v>
                </c:pt>
                <c:pt idx="140">
                  <c:v>2.1957791648748595</c:v>
                </c:pt>
                <c:pt idx="141">
                  <c:v>2.2186928955938594</c:v>
                </c:pt>
                <c:pt idx="142">
                  <c:v>2.25068444524512</c:v>
                </c:pt>
                <c:pt idx="143">
                  <c:v>2.2804932271932898</c:v>
                </c:pt>
                <c:pt idx="144">
                  <c:v>2.3192538043664594</c:v>
                </c:pt>
                <c:pt idx="145">
                  <c:v>2.3204825541808796</c:v>
                </c:pt>
                <c:pt idx="146">
                  <c:v>2.3243242504918604</c:v>
                </c:pt>
                <c:pt idx="147">
                  <c:v>2.3213538328616501</c:v>
                </c:pt>
                <c:pt idx="148">
                  <c:v>2.2769191754268694</c:v>
                </c:pt>
                <c:pt idx="149">
                  <c:v>2.3248178004499298</c:v>
                </c:pt>
                <c:pt idx="150">
                  <c:v>2.4271347863192703</c:v>
                </c:pt>
                <c:pt idx="151">
                  <c:v>2.4435259261764104</c:v>
                </c:pt>
                <c:pt idx="152">
                  <c:v>2.3714701863426395</c:v>
                </c:pt>
                <c:pt idx="153">
                  <c:v>2.3562977494466599</c:v>
                </c:pt>
                <c:pt idx="154">
                  <c:v>2.3604768693351694</c:v>
                </c:pt>
                <c:pt idx="155">
                  <c:v>2.3468860952733994</c:v>
                </c:pt>
                <c:pt idx="156">
                  <c:v>2.4209956293292794</c:v>
                </c:pt>
                <c:pt idx="157">
                  <c:v>2.4506673728632395</c:v>
                </c:pt>
                <c:pt idx="158">
                  <c:v>2.4682500512594499</c:v>
                </c:pt>
                <c:pt idx="159">
                  <c:v>2.4750319187746701</c:v>
                </c:pt>
                <c:pt idx="160">
                  <c:v>2.4536160296059895</c:v>
                </c:pt>
                <c:pt idx="161">
                  <c:v>2.4517285448369202</c:v>
                </c:pt>
                <c:pt idx="162">
                  <c:v>2.47802145783377</c:v>
                </c:pt>
                <c:pt idx="163">
                  <c:v>2.5080908511769606</c:v>
                </c:pt>
                <c:pt idx="164">
                  <c:v>2.5688653570831197</c:v>
                </c:pt>
                <c:pt idx="165">
                  <c:v>2.5833229485780302</c:v>
                </c:pt>
                <c:pt idx="166">
                  <c:v>2.5856476449695998</c:v>
                </c:pt>
                <c:pt idx="167">
                  <c:v>2.5245089929018598</c:v>
                </c:pt>
                <c:pt idx="168">
                  <c:v>2.5290719521101299</c:v>
                </c:pt>
                <c:pt idx="169">
                  <c:v>2.5214838679523104</c:v>
                </c:pt>
                <c:pt idx="170">
                  <c:v>2.4886466048302096</c:v>
                </c:pt>
                <c:pt idx="171">
                  <c:v>2.4686984324395493</c:v>
                </c:pt>
                <c:pt idx="172">
                  <c:v>2.4533370753929509</c:v>
                </c:pt>
                <c:pt idx="173">
                  <c:v>2.3481076730421302</c:v>
                </c:pt>
                <c:pt idx="174">
                  <c:v>2.3011505090431994</c:v>
                </c:pt>
                <c:pt idx="175">
                  <c:v>2.2324373510193403</c:v>
                </c:pt>
                <c:pt idx="176">
                  <c:v>2.1415894932303798</c:v>
                </c:pt>
                <c:pt idx="177">
                  <c:v>2.1409794864013203</c:v>
                </c:pt>
                <c:pt idx="178">
                  <c:v>2.1170534984696294</c:v>
                </c:pt>
                <c:pt idx="179">
                  <c:v>2.1238123358744598</c:v>
                </c:pt>
                <c:pt idx="180">
                  <c:v>2.1470448695728401</c:v>
                </c:pt>
                <c:pt idx="181">
                  <c:v>2.190645004834749</c:v>
                </c:pt>
                <c:pt idx="182">
                  <c:v>2.2161821479992398</c:v>
                </c:pt>
                <c:pt idx="183">
                  <c:v>2.2383827278360706</c:v>
                </c:pt>
                <c:pt idx="184">
                  <c:v>2.26501492107483</c:v>
                </c:pt>
                <c:pt idx="185">
                  <c:v>2.2546907137184098</c:v>
                </c:pt>
                <c:pt idx="186">
                  <c:v>2.29944594925795</c:v>
                </c:pt>
                <c:pt idx="187">
                  <c:v>2.3481742291547301</c:v>
                </c:pt>
                <c:pt idx="188">
                  <c:v>2.3942356772527598</c:v>
                </c:pt>
                <c:pt idx="189">
                  <c:v>2.4051209548208901</c:v>
                </c:pt>
                <c:pt idx="190">
                  <c:v>2.5208680901584097</c:v>
                </c:pt>
                <c:pt idx="191">
                  <c:v>2.5972189123665101</c:v>
                </c:pt>
                <c:pt idx="192">
                  <c:v>2.5845223915687798</c:v>
                </c:pt>
                <c:pt idx="193">
                  <c:v>2.6387231067746901</c:v>
                </c:pt>
                <c:pt idx="194">
                  <c:v>2.7925386541287898</c:v>
                </c:pt>
                <c:pt idx="195">
                  <c:v>2.7448139498649899</c:v>
                </c:pt>
                <c:pt idx="196">
                  <c:v>2.7732055374773905</c:v>
                </c:pt>
                <c:pt idx="197">
                  <c:v>2.8286017848867</c:v>
                </c:pt>
                <c:pt idx="198">
                  <c:v>2.8483543888721603</c:v>
                </c:pt>
                <c:pt idx="199">
                  <c:v>2.86116148575229</c:v>
                </c:pt>
                <c:pt idx="200">
                  <c:v>2.839670169400009</c:v>
                </c:pt>
                <c:pt idx="201">
                  <c:v>2.8175692986480101</c:v>
                </c:pt>
                <c:pt idx="202">
                  <c:v>2.8325869117995897</c:v>
                </c:pt>
                <c:pt idx="203">
                  <c:v>2.7590530597538097</c:v>
                </c:pt>
                <c:pt idx="204">
                  <c:v>2.7146258586504803</c:v>
                </c:pt>
                <c:pt idx="205">
                  <c:v>2.7143715641664903</c:v>
                </c:pt>
                <c:pt idx="206">
                  <c:v>2.6676402671316004</c:v>
                </c:pt>
                <c:pt idx="207">
                  <c:v>2.6918315733746399</c:v>
                </c:pt>
                <c:pt idx="208">
                  <c:v>2.59649827565935</c:v>
                </c:pt>
                <c:pt idx="209">
                  <c:v>2.61189622694845</c:v>
                </c:pt>
                <c:pt idx="210">
                  <c:v>2.6147881326032696</c:v>
                </c:pt>
                <c:pt idx="211">
                  <c:v>2.6630856209811902</c:v>
                </c:pt>
                <c:pt idx="212">
                  <c:v>2.7037519726379009</c:v>
                </c:pt>
                <c:pt idx="213">
                  <c:v>2.6277689782961104</c:v>
                </c:pt>
                <c:pt idx="214">
                  <c:v>2.60698046006722</c:v>
                </c:pt>
                <c:pt idx="215">
                  <c:v>2.5867256397791896</c:v>
                </c:pt>
                <c:pt idx="216">
                  <c:v>2.5327349047446495</c:v>
                </c:pt>
                <c:pt idx="217">
                  <c:v>2.5556271373816295</c:v>
                </c:pt>
                <c:pt idx="218">
                  <c:v>2.5828725653353501</c:v>
                </c:pt>
                <c:pt idx="219">
                  <c:v>2.6126450919024995</c:v>
                </c:pt>
                <c:pt idx="220">
                  <c:v>2.6503210981433702</c:v>
                </c:pt>
                <c:pt idx="221">
                  <c:v>2.5799171432530197</c:v>
                </c:pt>
                <c:pt idx="222">
                  <c:v>2.6353169305074</c:v>
                </c:pt>
                <c:pt idx="223">
                  <c:v>2.74265275012413</c:v>
                </c:pt>
                <c:pt idx="224">
                  <c:v>2.7725432522693203</c:v>
                </c:pt>
                <c:pt idx="225">
                  <c:v>2.8521896659083694</c:v>
                </c:pt>
                <c:pt idx="226">
                  <c:v>2.9214747836932093</c:v>
                </c:pt>
                <c:pt idx="227">
                  <c:v>2.9014312938544302</c:v>
                </c:pt>
                <c:pt idx="228">
                  <c:v>2.8697684712583196</c:v>
                </c:pt>
                <c:pt idx="229">
                  <c:v>2.8892484254995292</c:v>
                </c:pt>
                <c:pt idx="230">
                  <c:v>2.9067981194324295</c:v>
                </c:pt>
                <c:pt idx="231">
                  <c:v>2.8537352771537798</c:v>
                </c:pt>
                <c:pt idx="232">
                  <c:v>2.8778115670221402</c:v>
                </c:pt>
                <c:pt idx="233">
                  <c:v>2.9584661924107793</c:v>
                </c:pt>
                <c:pt idx="234">
                  <c:v>2.9898612694072302</c:v>
                </c:pt>
                <c:pt idx="235">
                  <c:v>2.9676091590552094</c:v>
                </c:pt>
                <c:pt idx="236">
                  <c:v>2.9170572420989704</c:v>
                </c:pt>
                <c:pt idx="237">
                  <c:v>2.9683529146863599</c:v>
                </c:pt>
                <c:pt idx="238">
                  <c:v>3.0736026055239893</c:v>
                </c:pt>
                <c:pt idx="239">
                  <c:v>3.0951080185792894</c:v>
                </c:pt>
                <c:pt idx="240">
                  <c:v>2.9924344214132792</c:v>
                </c:pt>
                <c:pt idx="241">
                  <c:v>2.9873969849456201</c:v>
                </c:pt>
                <c:pt idx="242">
                  <c:v>2.9996925641139294</c:v>
                </c:pt>
                <c:pt idx="243">
                  <c:v>2.9669407505016201</c:v>
                </c:pt>
                <c:pt idx="244">
                  <c:v>2.951786431904849</c:v>
                </c:pt>
                <c:pt idx="245">
                  <c:v>2.9312201272031295</c:v>
                </c:pt>
                <c:pt idx="246">
                  <c:v>2.8650312381093106</c:v>
                </c:pt>
                <c:pt idx="247">
                  <c:v>2.7508401877463502</c:v>
                </c:pt>
                <c:pt idx="248">
                  <c:v>2.7153611206396397</c:v>
                </c:pt>
                <c:pt idx="249">
                  <c:v>2.6803348490933709</c:v>
                </c:pt>
                <c:pt idx="250">
                  <c:v>2.6440510756492501</c:v>
                </c:pt>
                <c:pt idx="251">
                  <c:v>2.6239114569180204</c:v>
                </c:pt>
                <c:pt idx="252">
                  <c:v>2.6270352685441405</c:v>
                </c:pt>
                <c:pt idx="253">
                  <c:v>2.5864433802662794</c:v>
                </c:pt>
                <c:pt idx="254">
                  <c:v>2.5956811708568295</c:v>
                </c:pt>
                <c:pt idx="255">
                  <c:v>2.6271110630593606</c:v>
                </c:pt>
                <c:pt idx="256">
                  <c:v>2.6900609330437093</c:v>
                </c:pt>
                <c:pt idx="257">
                  <c:v>2.6990118173820603</c:v>
                </c:pt>
                <c:pt idx="258">
                  <c:v>2.71001772571418</c:v>
                </c:pt>
                <c:pt idx="259">
                  <c:v>2.7026389224040295</c:v>
                </c:pt>
                <c:pt idx="260">
                  <c:v>2.7094008190355399</c:v>
                </c:pt>
                <c:pt idx="261">
                  <c:v>2.6406802796626003</c:v>
                </c:pt>
                <c:pt idx="262">
                  <c:v>2.6511068229930501</c:v>
                </c:pt>
                <c:pt idx="263">
                  <c:v>2.6472550384778302</c:v>
                </c:pt>
                <c:pt idx="264">
                  <c:v>2.6939465768124804</c:v>
                </c:pt>
                <c:pt idx="265">
                  <c:v>2.7328257499740998</c:v>
                </c:pt>
                <c:pt idx="266">
                  <c:v>2.7449811548001004</c:v>
                </c:pt>
                <c:pt idx="267">
                  <c:v>2.75282672431194</c:v>
                </c:pt>
                <c:pt idx="268">
                  <c:v>2.7943905305042498</c:v>
                </c:pt>
                <c:pt idx="269">
                  <c:v>2.8114141924111795</c:v>
                </c:pt>
                <c:pt idx="270">
                  <c:v>2.7969955249336795</c:v>
                </c:pt>
                <c:pt idx="271">
                  <c:v>2.8338500513870999</c:v>
                </c:pt>
                <c:pt idx="272">
                  <c:v>2.9153223271025999</c:v>
                </c:pt>
                <c:pt idx="273">
                  <c:v>2.9503440937216796</c:v>
                </c:pt>
                <c:pt idx="274">
                  <c:v>2.96913820405311</c:v>
                </c:pt>
                <c:pt idx="275">
                  <c:v>3.0255929966373603</c:v>
                </c:pt>
                <c:pt idx="276">
                  <c:v>3.0582168268176702</c:v>
                </c:pt>
                <c:pt idx="277">
                  <c:v>3.0480504045860997</c:v>
                </c:pt>
                <c:pt idx="278">
                  <c:v>3.0107023039372094</c:v>
                </c:pt>
                <c:pt idx="279">
                  <c:v>3.0279616013567705</c:v>
                </c:pt>
                <c:pt idx="280">
                  <c:v>3.0536530328663698</c:v>
                </c:pt>
                <c:pt idx="281">
                  <c:v>3.0664533879836795</c:v>
                </c:pt>
                <c:pt idx="282">
                  <c:v>3.0386738514526002</c:v>
                </c:pt>
                <c:pt idx="283">
                  <c:v>2.958183842812331</c:v>
                </c:pt>
                <c:pt idx="284">
                  <c:v>3.0019693654782795</c:v>
                </c:pt>
                <c:pt idx="285">
                  <c:v>3.0514125201690896</c:v>
                </c:pt>
                <c:pt idx="286">
                  <c:v>3.0888485032205497</c:v>
                </c:pt>
                <c:pt idx="287">
                  <c:v>3.1493659135218395</c:v>
                </c:pt>
                <c:pt idx="288">
                  <c:v>3.1835218590231302</c:v>
                </c:pt>
                <c:pt idx="289">
                  <c:v>3.1809367549302205</c:v>
                </c:pt>
                <c:pt idx="290">
                  <c:v>3.2161905794223604</c:v>
                </c:pt>
                <c:pt idx="291">
                  <c:v>3.1647980516083702</c:v>
                </c:pt>
                <c:pt idx="292">
                  <c:v>3.1461933353503002</c:v>
                </c:pt>
                <c:pt idx="293">
                  <c:v>3.1385491091733297</c:v>
                </c:pt>
                <c:pt idx="294">
                  <c:v>3.1753528334232093</c:v>
                </c:pt>
                <c:pt idx="295">
                  <c:v>3.22385207008944</c:v>
                </c:pt>
                <c:pt idx="296">
                  <c:v>3.2645983458164207</c:v>
                </c:pt>
                <c:pt idx="297">
                  <c:v>3.3267583052863596</c:v>
                </c:pt>
                <c:pt idx="298">
                  <c:v>3.4007015002390699</c:v>
                </c:pt>
                <c:pt idx="299">
                  <c:v>3.4355920137277693</c:v>
                </c:pt>
                <c:pt idx="300">
                  <c:v>3.5052464406161095</c:v>
                </c:pt>
                <c:pt idx="301">
                  <c:v>3.6000450319878796</c:v>
                </c:pt>
                <c:pt idx="302">
                  <c:v>3.6206791205968694</c:v>
                </c:pt>
                <c:pt idx="303">
                  <c:v>3.6363026056793895</c:v>
                </c:pt>
                <c:pt idx="304">
                  <c:v>3.6754232870257102</c:v>
                </c:pt>
                <c:pt idx="305">
                  <c:v>3.6744064107897096</c:v>
                </c:pt>
                <c:pt idx="306">
                  <c:v>3.7086690864880199</c:v>
                </c:pt>
                <c:pt idx="307">
                  <c:v>3.6235649807470405</c:v>
                </c:pt>
                <c:pt idx="308">
                  <c:v>3.5806372489929008</c:v>
                </c:pt>
                <c:pt idx="309">
                  <c:v>3.5993876405200704</c:v>
                </c:pt>
                <c:pt idx="310">
                  <c:v>3.590245869600809</c:v>
                </c:pt>
                <c:pt idx="311">
                  <c:v>3.6415201778255506</c:v>
                </c:pt>
                <c:pt idx="312">
                  <c:v>3.6806270659551403</c:v>
                </c:pt>
                <c:pt idx="313">
                  <c:v>3.8904868125778398</c:v>
                </c:pt>
                <c:pt idx="314">
                  <c:v>3.6940644590907197</c:v>
                </c:pt>
                <c:pt idx="315">
                  <c:v>3.6067460071447095</c:v>
                </c:pt>
                <c:pt idx="316">
                  <c:v>3.6609257324219109</c:v>
                </c:pt>
                <c:pt idx="317">
                  <c:v>3.6285065945435302</c:v>
                </c:pt>
                <c:pt idx="318">
                  <c:v>3.7423053865616001</c:v>
                </c:pt>
                <c:pt idx="319">
                  <c:v>3.7812714542658501</c:v>
                </c:pt>
                <c:pt idx="320">
                  <c:v>3.8395874280753501</c:v>
                </c:pt>
                <c:pt idx="321">
                  <c:v>3.9270109308469299</c:v>
                </c:pt>
                <c:pt idx="322">
                  <c:v>3.9633208147330001</c:v>
                </c:pt>
                <c:pt idx="323">
                  <c:v>3.9308497113687095</c:v>
                </c:pt>
                <c:pt idx="324">
                  <c:v>4.0236870248529204</c:v>
                </c:pt>
                <c:pt idx="325">
                  <c:v>4.0672759626696298</c:v>
                </c:pt>
                <c:pt idx="326">
                  <c:v>4.1749276295605791</c:v>
                </c:pt>
                <c:pt idx="327">
                  <c:v>4.1644069107572479</c:v>
                </c:pt>
                <c:pt idx="328">
                  <c:v>4.2562119562202092</c:v>
                </c:pt>
                <c:pt idx="329">
                  <c:v>4.2828474451345411</c:v>
                </c:pt>
                <c:pt idx="330">
                  <c:v>4.4762433268060713</c:v>
                </c:pt>
                <c:pt idx="331">
                  <c:v>4.5942726936042506</c:v>
                </c:pt>
                <c:pt idx="332">
                  <c:v>4.7465226508663001</c:v>
                </c:pt>
                <c:pt idx="333">
                  <c:v>4.7884181352700903</c:v>
                </c:pt>
                <c:pt idx="334">
                  <c:v>4.7749005007633896</c:v>
                </c:pt>
                <c:pt idx="335">
                  <c:v>4.7646709611544793</c:v>
                </c:pt>
                <c:pt idx="336">
                  <c:v>4.7759460756416106</c:v>
                </c:pt>
                <c:pt idx="337">
                  <c:v>4.8316137767499203</c:v>
                </c:pt>
                <c:pt idx="338">
                  <c:v>4.9216652218076904</c:v>
                </c:pt>
                <c:pt idx="339">
                  <c:v>4.8930670978507704</c:v>
                </c:pt>
                <c:pt idx="340">
                  <c:v>4.8578182790018083</c:v>
                </c:pt>
                <c:pt idx="341">
                  <c:v>4.7668019849668308</c:v>
                </c:pt>
                <c:pt idx="342">
                  <c:v>4.6482918131842599</c:v>
                </c:pt>
                <c:pt idx="343">
                  <c:v>4.4622583960561597</c:v>
                </c:pt>
                <c:pt idx="344">
                  <c:v>4.26123627124083</c:v>
                </c:pt>
                <c:pt idx="345">
                  <c:v>4.2769311405042805</c:v>
                </c:pt>
                <c:pt idx="346">
                  <c:v>4.3149621556461604</c:v>
                </c:pt>
                <c:pt idx="347">
                  <c:v>4.0524704426192892</c:v>
                </c:pt>
                <c:pt idx="348">
                  <c:v>3.8327343451459899</c:v>
                </c:pt>
                <c:pt idx="349">
                  <c:v>3.76326453987412</c:v>
                </c:pt>
                <c:pt idx="350">
                  <c:v>3.8448853659342896</c:v>
                </c:pt>
                <c:pt idx="351">
                  <c:v>3.6188587595739494</c:v>
                </c:pt>
                <c:pt idx="352">
                  <c:v>3.2611200106145604</c:v>
                </c:pt>
                <c:pt idx="353">
                  <c:v>2.8387806388843599</c:v>
                </c:pt>
                <c:pt idx="354">
                  <c:v>2.5745202957480799</c:v>
                </c:pt>
                <c:pt idx="355">
                  <c:v>2.3075124549292196</c:v>
                </c:pt>
                <c:pt idx="356">
                  <c:v>2.1834700765288799</c:v>
                </c:pt>
                <c:pt idx="357">
                  <c:v>2.0551697533985198</c:v>
                </c:pt>
                <c:pt idx="358">
                  <c:v>1.9397888138757102</c:v>
                </c:pt>
                <c:pt idx="359">
                  <c:v>1.8830962316470798</c:v>
                </c:pt>
                <c:pt idx="360">
                  <c:v>1.8486480481843799</c:v>
                </c:pt>
                <c:pt idx="361">
                  <c:v>1.8345551501757702</c:v>
                </c:pt>
                <c:pt idx="362">
                  <c:v>1.8809309548613002</c:v>
                </c:pt>
                <c:pt idx="363">
                  <c:v>1.8640143179421098</c:v>
                </c:pt>
                <c:pt idx="364">
                  <c:v>1.8927524610534503</c:v>
                </c:pt>
                <c:pt idx="365">
                  <c:v>2.0315746659540199</c:v>
                </c:pt>
                <c:pt idx="366">
                  <c:v>2.0400015158673703</c:v>
                </c:pt>
                <c:pt idx="367">
                  <c:v>2.1024204426103204</c:v>
                </c:pt>
                <c:pt idx="368">
                  <c:v>2.1512153356205395</c:v>
                </c:pt>
                <c:pt idx="369">
                  <c:v>2.2228933475378203</c:v>
                </c:pt>
                <c:pt idx="370">
                  <c:v>2.2664123868959098</c:v>
                </c:pt>
                <c:pt idx="371">
                  <c:v>2.2178693864050998</c:v>
                </c:pt>
                <c:pt idx="372">
                  <c:v>2.1957178378929703</c:v>
                </c:pt>
                <c:pt idx="373">
                  <c:v>2.1863810841310305</c:v>
                </c:pt>
                <c:pt idx="374">
                  <c:v>2.0847032050834002</c:v>
                </c:pt>
                <c:pt idx="375">
                  <c:v>2.0471993385142699</c:v>
                </c:pt>
                <c:pt idx="376">
                  <c:v>2.0915492261316797</c:v>
                </c:pt>
                <c:pt idx="377">
                  <c:v>2.0864100594560102</c:v>
                </c:pt>
                <c:pt idx="378">
                  <c:v>2.1375648895761699</c:v>
                </c:pt>
                <c:pt idx="379">
                  <c:v>2.1522351516311198</c:v>
                </c:pt>
                <c:pt idx="380">
                  <c:v>2.1371242314582699</c:v>
                </c:pt>
                <c:pt idx="381">
                  <c:v>2.1452102710409506</c:v>
                </c:pt>
                <c:pt idx="382">
                  <c:v>2.2639321401351404</c:v>
                </c:pt>
                <c:pt idx="383">
                  <c:v>2.3671716260082598</c:v>
                </c:pt>
                <c:pt idx="384">
                  <c:v>2.4144464514512594</c:v>
                </c:pt>
                <c:pt idx="385">
                  <c:v>2.5180602364737195</c:v>
                </c:pt>
                <c:pt idx="386">
                  <c:v>2.65241036183204</c:v>
                </c:pt>
                <c:pt idx="387">
                  <c:v>2.7047645476027409</c:v>
                </c:pt>
                <c:pt idx="388">
                  <c:v>2.82675480786525</c:v>
                </c:pt>
                <c:pt idx="389">
                  <c:v>2.8276715973892999</c:v>
                </c:pt>
                <c:pt idx="390">
                  <c:v>2.8403241963154504</c:v>
                </c:pt>
                <c:pt idx="391">
                  <c:v>2.6893216103411803</c:v>
                </c:pt>
                <c:pt idx="392">
                  <c:v>2.7368130744343198</c:v>
                </c:pt>
                <c:pt idx="393">
                  <c:v>2.8860140485909005</c:v>
                </c:pt>
                <c:pt idx="394">
                  <c:v>3.0032745664935105</c:v>
                </c:pt>
                <c:pt idx="395">
                  <c:v>3.1258305023923509</c:v>
                </c:pt>
                <c:pt idx="396">
                  <c:v>3.2338119078970204</c:v>
                </c:pt>
                <c:pt idx="397">
                  <c:v>3.1929844273252694</c:v>
                </c:pt>
                <c:pt idx="398">
                  <c:v>3.0928790325144795</c:v>
                </c:pt>
                <c:pt idx="399">
                  <c:v>3.0091927241816898</c:v>
                </c:pt>
                <c:pt idx="400">
                  <c:v>3.0247298745831799</c:v>
                </c:pt>
                <c:pt idx="401">
                  <c:v>3.0254109274447893</c:v>
                </c:pt>
                <c:pt idx="402">
                  <c:v>3.0337620551474904</c:v>
                </c:pt>
                <c:pt idx="403">
                  <c:v>2.9866733974375999</c:v>
                </c:pt>
                <c:pt idx="404">
                  <c:v>2.9747760962151695</c:v>
                </c:pt>
                <c:pt idx="405">
                  <c:v>3.0641087654207104</c:v>
                </c:pt>
                <c:pt idx="406">
                  <c:v>3.1455306102805705</c:v>
                </c:pt>
                <c:pt idx="407">
                  <c:v>3.1957633139139294</c:v>
                </c:pt>
                <c:pt idx="408">
                  <c:v>3.2635781000680102</c:v>
                </c:pt>
                <c:pt idx="409">
                  <c:v>3.3632913821155705</c:v>
                </c:pt>
                <c:pt idx="410">
                  <c:v>3.4946257309277997</c:v>
                </c:pt>
                <c:pt idx="411">
                  <c:v>3.4991360748523506</c:v>
                </c:pt>
                <c:pt idx="412">
                  <c:v>3.4950767930716498</c:v>
                </c:pt>
                <c:pt idx="413">
                  <c:v>3.45959300707529</c:v>
                </c:pt>
                <c:pt idx="414">
                  <c:v>3.4666201260662994</c:v>
                </c:pt>
                <c:pt idx="415">
                  <c:v>3.492016995825209</c:v>
                </c:pt>
                <c:pt idx="416">
                  <c:v>3.6029132470829008</c:v>
                </c:pt>
                <c:pt idx="417">
                  <c:v>3.7757407888826306</c:v>
                </c:pt>
                <c:pt idx="418">
                  <c:v>3.9211739469779205</c:v>
                </c:pt>
                <c:pt idx="419">
                  <c:v>3.8798747133176694</c:v>
                </c:pt>
                <c:pt idx="420">
                  <c:v>3.8744671877883294</c:v>
                </c:pt>
                <c:pt idx="421">
                  <c:v>3.8918031329077594</c:v>
                </c:pt>
                <c:pt idx="422">
                  <c:v>3.9225264223441694</c:v>
                </c:pt>
                <c:pt idx="423">
                  <c:v>3.982862170988299</c:v>
                </c:pt>
                <c:pt idx="424">
                  <c:v>4.0606672456919402</c:v>
                </c:pt>
                <c:pt idx="425">
                  <c:v>4.2654953719541497</c:v>
                </c:pt>
                <c:pt idx="426">
                  <c:v>4.3353747991664395</c:v>
                </c:pt>
                <c:pt idx="427">
                  <c:v>4.3499150588567383</c:v>
                </c:pt>
                <c:pt idx="428">
                  <c:v>4.4125427621030102</c:v>
                </c:pt>
                <c:pt idx="429">
                  <c:v>4.5338710639481805</c:v>
                </c:pt>
                <c:pt idx="430">
                  <c:v>4.6833411977422008</c:v>
                </c:pt>
                <c:pt idx="431">
                  <c:v>4.7575328552871792</c:v>
                </c:pt>
                <c:pt idx="432">
                  <c:v>4.7491522455159894</c:v>
                </c:pt>
                <c:pt idx="433">
                  <c:v>4.6360427657966907</c:v>
                </c:pt>
                <c:pt idx="434">
                  <c:v>4.3572713200799491</c:v>
                </c:pt>
                <c:pt idx="435">
                  <c:v>4.3715791063980998</c:v>
                </c:pt>
                <c:pt idx="436">
                  <c:v>4.1813692227218811</c:v>
                </c:pt>
                <c:pt idx="437">
                  <c:v>4.0086635943468316</c:v>
                </c:pt>
                <c:pt idx="438">
                  <c:v>3.8691587427142999</c:v>
                </c:pt>
                <c:pt idx="439">
                  <c:v>3.8116093995925193</c:v>
                </c:pt>
                <c:pt idx="440">
                  <c:v>3.8044223296640296</c:v>
                </c:pt>
                <c:pt idx="441">
                  <c:v>3.8000395207853401</c:v>
                </c:pt>
                <c:pt idx="442">
                  <c:v>3.7710029542162298</c:v>
                </c:pt>
                <c:pt idx="443">
                  <c:v>3.6259673762848501</c:v>
                </c:pt>
                <c:pt idx="444">
                  <c:v>3.5183123234200497</c:v>
                </c:pt>
                <c:pt idx="445">
                  <c:v>3.5459702161194602</c:v>
                </c:pt>
                <c:pt idx="446">
                  <c:v>3.6484221773903305</c:v>
                </c:pt>
                <c:pt idx="447">
                  <c:v>3.8342238527217298</c:v>
                </c:pt>
                <c:pt idx="448">
                  <c:v>3.8839554988358094</c:v>
                </c:pt>
                <c:pt idx="449">
                  <c:v>3.9177332136043401</c:v>
                </c:pt>
                <c:pt idx="450">
                  <c:v>3.9109009808915998</c:v>
                </c:pt>
                <c:pt idx="451">
                  <c:v>3.9690267109179906</c:v>
                </c:pt>
                <c:pt idx="452">
                  <c:v>3.9052881286950996</c:v>
                </c:pt>
                <c:pt idx="453">
                  <c:v>3.8754262258907297</c:v>
                </c:pt>
                <c:pt idx="454">
                  <c:v>3.8812825826497397</c:v>
                </c:pt>
                <c:pt idx="455">
                  <c:v>3.9501572580052504</c:v>
                </c:pt>
                <c:pt idx="456">
                  <c:v>4.0319293239343414</c:v>
                </c:pt>
                <c:pt idx="457">
                  <c:v>4.0965759405364182</c:v>
                </c:pt>
                <c:pt idx="458">
                  <c:v>4.1716115237363001</c:v>
                </c:pt>
                <c:pt idx="459">
                  <c:v>4.1985695760643589</c:v>
                </c:pt>
                <c:pt idx="460">
                  <c:v>4.2878510204709794</c:v>
                </c:pt>
                <c:pt idx="461">
                  <c:v>4.4253869955990499</c:v>
                </c:pt>
                <c:pt idx="462">
                  <c:v>4.4794532640279501</c:v>
                </c:pt>
                <c:pt idx="463">
                  <c:v>4.4514903915106006</c:v>
                </c:pt>
                <c:pt idx="464">
                  <c:v>4.5281813940392093</c:v>
                </c:pt>
                <c:pt idx="465">
                  <c:v>4.5643747178073086</c:v>
                </c:pt>
                <c:pt idx="466">
                  <c:v>4.5595704952385807</c:v>
                </c:pt>
                <c:pt idx="467">
                  <c:v>4.6104424706483993</c:v>
                </c:pt>
                <c:pt idx="468">
                  <c:v>4.6414635270097095</c:v>
                </c:pt>
                <c:pt idx="469">
                  <c:v>4.6780872432580392</c:v>
                </c:pt>
                <c:pt idx="470">
                  <c:v>4.7555357218172789</c:v>
                </c:pt>
                <c:pt idx="471">
                  <c:v>4.8497700599517204</c:v>
                </c:pt>
                <c:pt idx="472">
                  <c:v>4.9251800174195388</c:v>
                </c:pt>
                <c:pt idx="473">
                  <c:v>4.9998841945008605</c:v>
                </c:pt>
                <c:pt idx="474">
                  <c:v>5.0044300978154288</c:v>
                </c:pt>
                <c:pt idx="475">
                  <c:v>5.0964971993050998</c:v>
                </c:pt>
                <c:pt idx="476">
                  <c:v>5.1529597384713988</c:v>
                </c:pt>
                <c:pt idx="477">
                  <c:v>5.180184029495468</c:v>
                </c:pt>
                <c:pt idx="478">
                  <c:v>5.1252397816201407</c:v>
                </c:pt>
                <c:pt idx="479">
                  <c:v>5.0227952359893395</c:v>
                </c:pt>
                <c:pt idx="480">
                  <c:v>5.1098724974652701</c:v>
                </c:pt>
                <c:pt idx="481">
                  <c:v>5.138730971033489</c:v>
                </c:pt>
                <c:pt idx="482">
                  <c:v>5.337084287389418</c:v>
                </c:pt>
                <c:pt idx="483">
                  <c:v>5.3763181234819211</c:v>
                </c:pt>
                <c:pt idx="484">
                  <c:v>5.3877086561814389</c:v>
                </c:pt>
                <c:pt idx="485">
                  <c:v>5.4456494076947912</c:v>
                </c:pt>
                <c:pt idx="486">
                  <c:v>5.3944114326405295</c:v>
                </c:pt>
                <c:pt idx="487">
                  <c:v>5.3050770765433795</c:v>
                </c:pt>
                <c:pt idx="488">
                  <c:v>5.2310303782826999</c:v>
                </c:pt>
                <c:pt idx="489">
                  <c:v>5.1951535581973385</c:v>
                </c:pt>
                <c:pt idx="490">
                  <c:v>5.1339071618592893</c:v>
                </c:pt>
                <c:pt idx="491">
                  <c:v>5.1091215136853201</c:v>
                </c:pt>
                <c:pt idx="492">
                  <c:v>5.1231248044497981</c:v>
                </c:pt>
                <c:pt idx="493">
                  <c:v>4.9977332434171995</c:v>
                </c:pt>
                <c:pt idx="494">
                  <c:v>4.8780761039813108</c:v>
                </c:pt>
                <c:pt idx="495">
                  <c:v>4.9269207393508596</c:v>
                </c:pt>
                <c:pt idx="496">
                  <c:v>4.9619396506116002</c:v>
                </c:pt>
                <c:pt idx="497">
                  <c:v>5.035675193917081</c:v>
                </c:pt>
                <c:pt idx="498">
                  <c:v>5.0874133240427204</c:v>
                </c:pt>
                <c:pt idx="499">
                  <c:v>5.070193343355621</c:v>
                </c:pt>
                <c:pt idx="500">
                  <c:v>4.9678838175056788</c:v>
                </c:pt>
                <c:pt idx="501">
                  <c:v>4.9770474824702911</c:v>
                </c:pt>
                <c:pt idx="502">
                  <c:v>4.9984633974535715</c:v>
                </c:pt>
                <c:pt idx="503">
                  <c:v>5.0728517249146412</c:v>
                </c:pt>
                <c:pt idx="504">
                  <c:v>5.0633242308487292</c:v>
                </c:pt>
                <c:pt idx="505">
                  <c:v>5.0313113690567697</c:v>
                </c:pt>
                <c:pt idx="506">
                  <c:v>4.9081043256219603</c:v>
                </c:pt>
                <c:pt idx="507">
                  <c:v>4.7365443335737707</c:v>
                </c:pt>
                <c:pt idx="508">
                  <c:v>4.5452683493880501</c:v>
                </c:pt>
                <c:pt idx="509">
                  <c:v>4.5968330910715611</c:v>
                </c:pt>
                <c:pt idx="510">
                  <c:v>4.4877095249292704</c:v>
                </c:pt>
                <c:pt idx="511">
                  <c:v>4.3887268074699994</c:v>
                </c:pt>
                <c:pt idx="512">
                  <c:v>4.1366652235069301</c:v>
                </c:pt>
                <c:pt idx="513">
                  <c:v>4.2062513913847512</c:v>
                </c:pt>
                <c:pt idx="514">
                  <c:v>4.3160921216016312</c:v>
                </c:pt>
                <c:pt idx="515">
                  <c:v>4.3403429349789704</c:v>
                </c:pt>
                <c:pt idx="516">
                  <c:v>4.3075876076676787</c:v>
                </c:pt>
                <c:pt idx="517">
                  <c:v>4.3359448755533299</c:v>
                </c:pt>
                <c:pt idx="518">
                  <c:v>4.2847345509269985</c:v>
                </c:pt>
                <c:pt idx="519">
                  <c:v>4.2463039971576606</c:v>
                </c:pt>
                <c:pt idx="520">
                  <c:v>4.2853397938355506</c:v>
                </c:pt>
                <c:pt idx="521">
                  <c:v>4.4188237923327911</c:v>
                </c:pt>
                <c:pt idx="522">
                  <c:v>4.4611876038296101</c:v>
                </c:pt>
                <c:pt idx="523">
                  <c:v>4.5143210432150491</c:v>
                </c:pt>
                <c:pt idx="524">
                  <c:v>4.5634284051517806</c:v>
                </c:pt>
                <c:pt idx="525">
                  <c:v>4.6875126837329297</c:v>
                </c:pt>
                <c:pt idx="526">
                  <c:v>4.7411820090041408</c:v>
                </c:pt>
                <c:pt idx="527">
                  <c:v>4.7591037663709201</c:v>
                </c:pt>
                <c:pt idx="528">
                  <c:v>4.6913933084006905</c:v>
                </c:pt>
                <c:pt idx="529">
                  <c:v>4.773981392811641</c:v>
                </c:pt>
                <c:pt idx="530">
                  <c:v>4.8007852064597385</c:v>
                </c:pt>
                <c:pt idx="531">
                  <c:v>4.7988814802890998</c:v>
                </c:pt>
                <c:pt idx="532">
                  <c:v>4.8008812627896695</c:v>
                </c:pt>
                <c:pt idx="533">
                  <c:v>4.8228813291150283</c:v>
                </c:pt>
                <c:pt idx="534">
                  <c:v>4.9233683707348606</c:v>
                </c:pt>
                <c:pt idx="535">
                  <c:v>4.8468141549456698</c:v>
                </c:pt>
                <c:pt idx="536">
                  <c:v>4.7703251118831416</c:v>
                </c:pt>
                <c:pt idx="537">
                  <c:v>4.7912666252606115</c:v>
                </c:pt>
                <c:pt idx="538">
                  <c:v>4.6673504979518396</c:v>
                </c:pt>
                <c:pt idx="539">
                  <c:v>4.5147803169592287</c:v>
                </c:pt>
                <c:pt idx="540">
                  <c:v>4.3001717445833503</c:v>
                </c:pt>
                <c:pt idx="541">
                  <c:v>4.2279761074821298</c:v>
                </c:pt>
                <c:pt idx="542">
                  <c:v>4.1060392063282292</c:v>
                </c:pt>
                <c:pt idx="543">
                  <c:v>3.9994430390719393</c:v>
                </c:pt>
                <c:pt idx="544">
                  <c:v>3.9337661358511298</c:v>
                </c:pt>
                <c:pt idx="545">
                  <c:v>3.9565212747351799</c:v>
                </c:pt>
                <c:pt idx="546">
                  <c:v>3.97850602073619</c:v>
                </c:pt>
                <c:pt idx="547">
                  <c:v>3.9842767030925499</c:v>
                </c:pt>
                <c:pt idx="548">
                  <c:v>4.0049813172021596</c:v>
                </c:pt>
                <c:pt idx="549">
                  <c:v>4.0675255434930087</c:v>
                </c:pt>
                <c:pt idx="550">
                  <c:v>4.0307910568451399</c:v>
                </c:pt>
                <c:pt idx="551">
                  <c:v>3.9387277073089604</c:v>
                </c:pt>
                <c:pt idx="552">
                  <c:v>3.9758377989018001</c:v>
                </c:pt>
                <c:pt idx="553">
                  <c:v>3.9876193784670204</c:v>
                </c:pt>
                <c:pt idx="554">
                  <c:v>4.0178082415693792</c:v>
                </c:pt>
                <c:pt idx="555">
                  <c:v>4.0370924362237401</c:v>
                </c:pt>
                <c:pt idx="556">
                  <c:v>3.9023798750517598</c:v>
                </c:pt>
                <c:pt idx="557">
                  <c:v>4.0090886121885303</c:v>
                </c:pt>
                <c:pt idx="558">
                  <c:v>4.0014989290113308</c:v>
                </c:pt>
                <c:pt idx="559">
                  <c:v>3.9928577534299095</c:v>
                </c:pt>
                <c:pt idx="560">
                  <c:v>4.0893665354644213</c:v>
                </c:pt>
                <c:pt idx="561">
                  <c:v>4.0860578233527898</c:v>
                </c:pt>
                <c:pt idx="562">
                  <c:v>4.0754077123188805</c:v>
                </c:pt>
                <c:pt idx="563">
                  <c:v>4.1146674377287695</c:v>
                </c:pt>
                <c:pt idx="564">
                  <c:v>4.1159314772933389</c:v>
                </c:pt>
                <c:pt idx="565">
                  <c:v>4.1337236268865203</c:v>
                </c:pt>
                <c:pt idx="566">
                  <c:v>4.1492825225110304</c:v>
                </c:pt>
                <c:pt idx="567">
                  <c:v>4.1348321903369394</c:v>
                </c:pt>
                <c:pt idx="568">
                  <c:v>4.1571418493630787</c:v>
                </c:pt>
                <c:pt idx="569">
                  <c:v>4.1377943038906597</c:v>
                </c:pt>
                <c:pt idx="570">
                  <c:v>4.1961313956958604</c:v>
                </c:pt>
                <c:pt idx="571">
                  <c:v>4.3067263756229304</c:v>
                </c:pt>
                <c:pt idx="572">
                  <c:v>4.3883907533231206</c:v>
                </c:pt>
                <c:pt idx="573">
                  <c:v>4.55502592561957</c:v>
                </c:pt>
                <c:pt idx="574">
                  <c:v>4.6613635626364989</c:v>
                </c:pt>
                <c:pt idx="575">
                  <c:v>4.6986306467291294</c:v>
                </c:pt>
                <c:pt idx="576">
                  <c:v>4.7621559219623091</c:v>
                </c:pt>
                <c:pt idx="577">
                  <c:v>4.7336604938525122</c:v>
                </c:pt>
                <c:pt idx="578">
                  <c:v>4.7688007120221805</c:v>
                </c:pt>
                <c:pt idx="579">
                  <c:v>4.7410887490334002</c:v>
                </c:pt>
                <c:pt idx="580">
                  <c:v>4.6974100291312482</c:v>
                </c:pt>
                <c:pt idx="581">
                  <c:v>4.6537019396155994</c:v>
                </c:pt>
                <c:pt idx="582">
                  <c:v>4.564357932182399</c:v>
                </c:pt>
                <c:pt idx="583">
                  <c:v>4.5404371067277891</c:v>
                </c:pt>
                <c:pt idx="584">
                  <c:v>4.5235810305508588</c:v>
                </c:pt>
                <c:pt idx="585">
                  <c:v>4.4796011894730521</c:v>
                </c:pt>
                <c:pt idx="586">
                  <c:v>4.3995204967408803</c:v>
                </c:pt>
                <c:pt idx="587">
                  <c:v>4.3524544811151396</c:v>
                </c:pt>
                <c:pt idx="588">
                  <c:v>4.3117511806543005</c:v>
                </c:pt>
                <c:pt idx="589">
                  <c:v>4.3076249190577887</c:v>
                </c:pt>
                <c:pt idx="590">
                  <c:v>4.2252328306092695</c:v>
                </c:pt>
                <c:pt idx="591">
                  <c:v>4.2754256948697504</c:v>
                </c:pt>
                <c:pt idx="592">
                  <c:v>4.2694612639732501</c:v>
                </c:pt>
                <c:pt idx="593">
                  <c:v>4.2191591507920707</c:v>
                </c:pt>
                <c:pt idx="594">
                  <c:v>4.1623122163006192</c:v>
                </c:pt>
                <c:pt idx="595">
                  <c:v>4.0675435570260481</c:v>
                </c:pt>
                <c:pt idx="596">
                  <c:v>4.0631960885384792</c:v>
                </c:pt>
                <c:pt idx="597">
                  <c:v>4.1715412984558</c:v>
                </c:pt>
                <c:pt idx="598">
                  <c:v>4.1113650620090798</c:v>
                </c:pt>
                <c:pt idx="599">
                  <c:v>4.1726625239592305</c:v>
                </c:pt>
                <c:pt idx="600">
                  <c:v>4.2069169312187187</c:v>
                </c:pt>
                <c:pt idx="601">
                  <c:v>4.2135176191058692</c:v>
                </c:pt>
                <c:pt idx="602">
                  <c:v>4.2656568395142891</c:v>
                </c:pt>
                <c:pt idx="603">
                  <c:v>4.2595303980366701</c:v>
                </c:pt>
                <c:pt idx="604">
                  <c:v>4.3026204494133209</c:v>
                </c:pt>
                <c:pt idx="605">
                  <c:v>4.3943415077076295</c:v>
                </c:pt>
                <c:pt idx="606">
                  <c:v>4.4105846694944786</c:v>
                </c:pt>
                <c:pt idx="607">
                  <c:v>4.4498404543082213</c:v>
                </c:pt>
                <c:pt idx="608">
                  <c:v>4.4349062621666988</c:v>
                </c:pt>
                <c:pt idx="609">
                  <c:v>4.4583455169266202</c:v>
                </c:pt>
                <c:pt idx="610">
                  <c:v>4.465201610149661</c:v>
                </c:pt>
                <c:pt idx="611">
                  <c:v>4.4384934788278709</c:v>
                </c:pt>
                <c:pt idx="612">
                  <c:v>4.3173404196205896</c:v>
                </c:pt>
                <c:pt idx="613">
                  <c:v>4.3592351712045403</c:v>
                </c:pt>
                <c:pt idx="614">
                  <c:v>4.2593925572435998</c:v>
                </c:pt>
                <c:pt idx="615">
                  <c:v>4.2745460793446002</c:v>
                </c:pt>
                <c:pt idx="616">
                  <c:v>4.3687062959431904</c:v>
                </c:pt>
                <c:pt idx="617">
                  <c:v>4.30918099404954</c:v>
                </c:pt>
                <c:pt idx="618">
                  <c:v>4.3896407474657897</c:v>
                </c:pt>
                <c:pt idx="619">
                  <c:v>4.4114645680423203</c:v>
                </c:pt>
                <c:pt idx="620">
                  <c:v>4.4723473779281999</c:v>
                </c:pt>
                <c:pt idx="621">
                  <c:v>4.5340816667186692</c:v>
                </c:pt>
                <c:pt idx="622">
                  <c:v>4.5542333871908998</c:v>
                </c:pt>
                <c:pt idx="623">
                  <c:v>4.6159837150946901</c:v>
                </c:pt>
                <c:pt idx="624">
                  <c:v>4.6308336396971299</c:v>
                </c:pt>
                <c:pt idx="625">
                  <c:v>4.6264307934266995</c:v>
                </c:pt>
                <c:pt idx="626">
                  <c:v>4.4789373307440599</c:v>
                </c:pt>
                <c:pt idx="627">
                  <c:v>4.5105164307240697</c:v>
                </c:pt>
                <c:pt idx="628">
                  <c:v>4.5771554932008502</c:v>
                </c:pt>
                <c:pt idx="629">
                  <c:v>4.4295533262899989</c:v>
                </c:pt>
                <c:pt idx="630">
                  <c:v>4.2977891460574993</c:v>
                </c:pt>
                <c:pt idx="631">
                  <c:v>4.2855338649569887</c:v>
                </c:pt>
                <c:pt idx="632">
                  <c:v>4.3188918308779289</c:v>
                </c:pt>
                <c:pt idx="633">
                  <c:v>4.3075838152473693</c:v>
                </c:pt>
                <c:pt idx="634">
                  <c:v>4.2621757448709694</c:v>
                </c:pt>
                <c:pt idx="635">
                  <c:v>4.2217533088925707</c:v>
                </c:pt>
                <c:pt idx="636">
                  <c:v>4.2781935371470494</c:v>
                </c:pt>
                <c:pt idx="637">
                  <c:v>4.2899949149612997</c:v>
                </c:pt>
                <c:pt idx="638">
                  <c:v>4.285222600614591</c:v>
                </c:pt>
                <c:pt idx="639">
                  <c:v>4.2226881688835798</c:v>
                </c:pt>
                <c:pt idx="640">
                  <c:v>4.2341982736948998</c:v>
                </c:pt>
                <c:pt idx="641">
                  <c:v>4.2317797124199608</c:v>
                </c:pt>
                <c:pt idx="642">
                  <c:v>4.1919448869803988</c:v>
                </c:pt>
                <c:pt idx="643">
                  <c:v>4.1248533482107685</c:v>
                </c:pt>
                <c:pt idx="644">
                  <c:v>4.1315151193855888</c:v>
                </c:pt>
                <c:pt idx="645">
                  <c:v>4.1243100883581487</c:v>
                </c:pt>
                <c:pt idx="646">
                  <c:v>4.0483772534199396</c:v>
                </c:pt>
                <c:pt idx="647">
                  <c:v>4.0253798023610603</c:v>
                </c:pt>
                <c:pt idx="648">
                  <c:v>4.0581785323511301</c:v>
                </c:pt>
                <c:pt idx="649">
                  <c:v>4.1178357594855379</c:v>
                </c:pt>
                <c:pt idx="650">
                  <c:v>4.1921672264409384</c:v>
                </c:pt>
                <c:pt idx="651">
                  <c:v>4.1977637312898004</c:v>
                </c:pt>
                <c:pt idx="652">
                  <c:v>4.1948474952510306</c:v>
                </c:pt>
                <c:pt idx="653">
                  <c:v>4.2449803053579886</c:v>
                </c:pt>
                <c:pt idx="654">
                  <c:v>4.2157868812008097</c:v>
                </c:pt>
                <c:pt idx="655">
                  <c:v>4.2163316918429006</c:v>
                </c:pt>
                <c:pt idx="656">
                  <c:v>4.189316858379958</c:v>
                </c:pt>
                <c:pt idx="657">
                  <c:v>4.1851739072133398</c:v>
                </c:pt>
                <c:pt idx="658">
                  <c:v>4.180702282584571</c:v>
                </c:pt>
                <c:pt idx="659">
                  <c:v>4.1918945607520195</c:v>
                </c:pt>
                <c:pt idx="660">
                  <c:v>4.1242562384448593</c:v>
                </c:pt>
                <c:pt idx="661">
                  <c:v>4.0526110358017</c:v>
                </c:pt>
                <c:pt idx="662">
                  <c:v>4.0816897578109801</c:v>
                </c:pt>
                <c:pt idx="663">
                  <c:v>4.0474574118244497</c:v>
                </c:pt>
                <c:pt idx="664">
                  <c:v>3.9896637249781697</c:v>
                </c:pt>
                <c:pt idx="665">
                  <c:v>3.9042105375896301</c:v>
                </c:pt>
                <c:pt idx="666">
                  <c:v>3.8155291802791895</c:v>
                </c:pt>
                <c:pt idx="667">
                  <c:v>3.7665675387144404</c:v>
                </c:pt>
                <c:pt idx="668">
                  <c:v>3.7825274969431701</c:v>
                </c:pt>
                <c:pt idx="669">
                  <c:v>3.6036878174237299</c:v>
                </c:pt>
                <c:pt idx="670">
                  <c:v>3.5311441400530494</c:v>
                </c:pt>
                <c:pt idx="671">
                  <c:v>3.4859626786394702</c:v>
                </c:pt>
                <c:pt idx="672">
                  <c:v>3.4413235151093202</c:v>
                </c:pt>
                <c:pt idx="673">
                  <c:v>3.2488007313657601</c:v>
                </c:pt>
                <c:pt idx="674">
                  <c:v>3.0890465810308894</c:v>
                </c:pt>
                <c:pt idx="675">
                  <c:v>2.9505941923498598</c:v>
                </c:pt>
                <c:pt idx="676">
                  <c:v>2.9533385989033705</c:v>
                </c:pt>
                <c:pt idx="677">
                  <c:v>2.9175244592649201</c:v>
                </c:pt>
                <c:pt idx="678">
                  <c:v>2.8006038967743399</c:v>
                </c:pt>
                <c:pt idx="679">
                  <c:v>2.6950849725009904</c:v>
                </c:pt>
                <c:pt idx="680">
                  <c:v>2.7191860420980203</c:v>
                </c:pt>
                <c:pt idx="681">
                  <c:v>2.6389927044845201</c:v>
                </c:pt>
                <c:pt idx="682">
                  <c:v>2.7232224429234604</c:v>
                </c:pt>
                <c:pt idx="683">
                  <c:v>2.68042648488042</c:v>
                </c:pt>
                <c:pt idx="684">
                  <c:v>2.6820472692969299</c:v>
                </c:pt>
                <c:pt idx="685">
                  <c:v>2.6629596002983398</c:v>
                </c:pt>
                <c:pt idx="686">
                  <c:v>2.6428025934507993</c:v>
                </c:pt>
                <c:pt idx="687">
                  <c:v>2.5983645567335705</c:v>
                </c:pt>
                <c:pt idx="688">
                  <c:v>2.6749184408514202</c:v>
                </c:pt>
                <c:pt idx="689">
                  <c:v>2.7125057049955199</c:v>
                </c:pt>
                <c:pt idx="690">
                  <c:v>2.5385890720629503</c:v>
                </c:pt>
                <c:pt idx="691">
                  <c:v>2.5731144503303907</c:v>
                </c:pt>
                <c:pt idx="692">
                  <c:v>2.5314969060575598</c:v>
                </c:pt>
                <c:pt idx="693">
                  <c:v>2.6636088071811201</c:v>
                </c:pt>
                <c:pt idx="694">
                  <c:v>2.66834231166394</c:v>
                </c:pt>
                <c:pt idx="695">
                  <c:v>2.7840057270213405</c:v>
                </c:pt>
                <c:pt idx="696">
                  <c:v>2.7184083365032889</c:v>
                </c:pt>
                <c:pt idx="697">
                  <c:v>2.7670346830171404</c:v>
                </c:pt>
                <c:pt idx="698">
                  <c:v>2.6540055085547998</c:v>
                </c:pt>
                <c:pt idx="699">
                  <c:v>2.7582660810804498</c:v>
                </c:pt>
                <c:pt idx="700">
                  <c:v>2.6773173817041802</c:v>
                </c:pt>
                <c:pt idx="701">
                  <c:v>2.6629563291358695</c:v>
                </c:pt>
                <c:pt idx="702">
                  <c:v>2.6796616646235796</c:v>
                </c:pt>
                <c:pt idx="703">
                  <c:v>2.6191386541733799</c:v>
                </c:pt>
                <c:pt idx="704">
                  <c:v>2.5073041580488704</c:v>
                </c:pt>
                <c:pt idx="705">
                  <c:v>2.5132657792064101</c:v>
                </c:pt>
                <c:pt idx="706">
                  <c:v>2.4965742570288598</c:v>
                </c:pt>
                <c:pt idx="707">
                  <c:v>2.4579890263607798</c:v>
                </c:pt>
                <c:pt idx="708">
                  <c:v>2.3702402159182689</c:v>
                </c:pt>
                <c:pt idx="709">
                  <c:v>2.2816080746066798</c:v>
                </c:pt>
                <c:pt idx="710">
                  <c:v>2.2044234704929306</c:v>
                </c:pt>
                <c:pt idx="711">
                  <c:v>2.1303861523051699</c:v>
                </c:pt>
                <c:pt idx="712">
                  <c:v>2.1860450872437496</c:v>
                </c:pt>
                <c:pt idx="713">
                  <c:v>2.1680944730735301</c:v>
                </c:pt>
                <c:pt idx="714">
                  <c:v>2.1490201397927398</c:v>
                </c:pt>
                <c:pt idx="715">
                  <c:v>2.1397288038733997</c:v>
                </c:pt>
                <c:pt idx="716">
                  <c:v>2.1226141323102197</c:v>
                </c:pt>
                <c:pt idx="717">
                  <c:v>2.1377846893722201</c:v>
                </c:pt>
                <c:pt idx="718">
                  <c:v>2.1437025551627507</c:v>
                </c:pt>
                <c:pt idx="719">
                  <c:v>2.1342808311825898</c:v>
                </c:pt>
                <c:pt idx="720">
                  <c:v>2.11074655550118</c:v>
                </c:pt>
                <c:pt idx="721">
                  <c:v>2.0534277103207299</c:v>
                </c:pt>
                <c:pt idx="722">
                  <c:v>2.0169938695910998</c:v>
                </c:pt>
                <c:pt idx="723">
                  <c:v>1.9610000864757102</c:v>
                </c:pt>
                <c:pt idx="724">
                  <c:v>1.95997668887123</c:v>
                </c:pt>
                <c:pt idx="725">
                  <c:v>1.91161310212859</c:v>
                </c:pt>
                <c:pt idx="726">
                  <c:v>1.8541871666005405</c:v>
                </c:pt>
                <c:pt idx="727">
                  <c:v>1.8331484970344296</c:v>
                </c:pt>
                <c:pt idx="728">
                  <c:v>1.8337792079339896</c:v>
                </c:pt>
                <c:pt idx="729">
                  <c:v>1.8445074512936801</c:v>
                </c:pt>
                <c:pt idx="730">
                  <c:v>1.8272438481340998</c:v>
                </c:pt>
                <c:pt idx="731">
                  <c:v>1.7589004396019501</c:v>
                </c:pt>
                <c:pt idx="732">
                  <c:v>1.7245605162384099</c:v>
                </c:pt>
                <c:pt idx="733">
                  <c:v>1.7599219803988697</c:v>
                </c:pt>
                <c:pt idx="734">
                  <c:v>1.8024781533390799</c:v>
                </c:pt>
                <c:pt idx="735">
                  <c:v>1.7772835745386302</c:v>
                </c:pt>
                <c:pt idx="736">
                  <c:v>1.81110822960594</c:v>
                </c:pt>
                <c:pt idx="737">
                  <c:v>1.8607999683469501</c:v>
                </c:pt>
                <c:pt idx="738">
                  <c:v>1.9713661023290898</c:v>
                </c:pt>
                <c:pt idx="739">
                  <c:v>2.1051040223845305</c:v>
                </c:pt>
                <c:pt idx="740">
                  <c:v>2.1209894203000301</c:v>
                </c:pt>
                <c:pt idx="741">
                  <c:v>2.1684111377593505</c:v>
                </c:pt>
                <c:pt idx="742">
                  <c:v>2.1073400160501401</c:v>
                </c:pt>
                <c:pt idx="743">
                  <c:v>2.0925260740006695</c:v>
                </c:pt>
                <c:pt idx="744">
                  <c:v>2.1502091033846895</c:v>
                </c:pt>
                <c:pt idx="745">
                  <c:v>2.1731585501572801</c:v>
                </c:pt>
                <c:pt idx="746">
                  <c:v>2.2102142013264006</c:v>
                </c:pt>
                <c:pt idx="747">
                  <c:v>2.2202951431460001</c:v>
                </c:pt>
                <c:pt idx="748">
                  <c:v>2.1899148580143208</c:v>
                </c:pt>
                <c:pt idx="749">
                  <c:v>2.2026660564277201</c:v>
                </c:pt>
                <c:pt idx="750">
                  <c:v>2.1887438658876404</c:v>
                </c:pt>
                <c:pt idx="751">
                  <c:v>2.1312033172468694</c:v>
                </c:pt>
                <c:pt idx="752">
                  <c:v>2.1739570845268101</c:v>
                </c:pt>
                <c:pt idx="753">
                  <c:v>2.1566788043602192</c:v>
                </c:pt>
                <c:pt idx="754">
                  <c:v>2.1635428637030398</c:v>
                </c:pt>
                <c:pt idx="755">
                  <c:v>2.1619473193555998</c:v>
                </c:pt>
                <c:pt idx="756">
                  <c:v>2.1999895936652893</c:v>
                </c:pt>
                <c:pt idx="757">
                  <c:v>2.2254140023478106</c:v>
                </c:pt>
                <c:pt idx="758">
                  <c:v>2.2706273755216002</c:v>
                </c:pt>
                <c:pt idx="759">
                  <c:v>2.2411717240863207</c:v>
                </c:pt>
                <c:pt idx="760">
                  <c:v>2.3003023373492497</c:v>
                </c:pt>
                <c:pt idx="761">
                  <c:v>2.3459999999999996</c:v>
                </c:pt>
              </c:numCache>
            </c:numRef>
          </c:val>
          <c:smooth val="0"/>
        </c:ser>
        <c:ser>
          <c:idx val="0"/>
          <c:order val="1"/>
          <c:tx>
            <c:strRef>
              <c:f>Sheet1!$C$1</c:f>
              <c:strCache>
                <c:ptCount val="1"/>
                <c:pt idx="0">
                  <c:v>Chemicals</c:v>
                </c:pt>
              </c:strCache>
            </c:strRef>
          </c:tx>
          <c:spPr>
            <a:ln w="25270">
              <a:solidFill>
                <a:srgbClr val="96BC33"/>
              </a:solidFill>
              <a:prstDash val="solid"/>
            </a:ln>
          </c:spPr>
          <c:marker>
            <c:symbol val="none"/>
          </c:marker>
          <c:cat>
            <c:numRef>
              <c:f>Sheet1!$A$2:$A$1000</c:f>
              <c:numCache>
                <c:formatCode>m/d/yyyy</c:formatCode>
                <c:ptCount val="999"/>
                <c:pt idx="0">
                  <c:v>37263</c:v>
                </c:pt>
                <c:pt idx="1">
                  <c:v>37270</c:v>
                </c:pt>
                <c:pt idx="2">
                  <c:v>37277</c:v>
                </c:pt>
                <c:pt idx="3">
                  <c:v>37284</c:v>
                </c:pt>
                <c:pt idx="4">
                  <c:v>37291</c:v>
                </c:pt>
                <c:pt idx="5">
                  <c:v>37298</c:v>
                </c:pt>
                <c:pt idx="6">
                  <c:v>37305</c:v>
                </c:pt>
                <c:pt idx="7">
                  <c:v>37312</c:v>
                </c:pt>
                <c:pt idx="8">
                  <c:v>37319</c:v>
                </c:pt>
                <c:pt idx="9">
                  <c:v>37326</c:v>
                </c:pt>
                <c:pt idx="10">
                  <c:v>37333</c:v>
                </c:pt>
                <c:pt idx="11">
                  <c:v>37340</c:v>
                </c:pt>
                <c:pt idx="12">
                  <c:v>37347</c:v>
                </c:pt>
                <c:pt idx="13">
                  <c:v>37354</c:v>
                </c:pt>
                <c:pt idx="14">
                  <c:v>37361</c:v>
                </c:pt>
                <c:pt idx="15">
                  <c:v>37368</c:v>
                </c:pt>
                <c:pt idx="16">
                  <c:v>37375</c:v>
                </c:pt>
                <c:pt idx="17">
                  <c:v>37382</c:v>
                </c:pt>
                <c:pt idx="18">
                  <c:v>37389</c:v>
                </c:pt>
                <c:pt idx="19">
                  <c:v>37396</c:v>
                </c:pt>
                <c:pt idx="20">
                  <c:v>37403</c:v>
                </c:pt>
                <c:pt idx="21">
                  <c:v>37410</c:v>
                </c:pt>
                <c:pt idx="22">
                  <c:v>37417</c:v>
                </c:pt>
                <c:pt idx="23">
                  <c:v>37424</c:v>
                </c:pt>
                <c:pt idx="24">
                  <c:v>37431</c:v>
                </c:pt>
                <c:pt idx="25">
                  <c:v>37438</c:v>
                </c:pt>
                <c:pt idx="26">
                  <c:v>37445</c:v>
                </c:pt>
                <c:pt idx="27">
                  <c:v>37452</c:v>
                </c:pt>
                <c:pt idx="28">
                  <c:v>37459</c:v>
                </c:pt>
                <c:pt idx="29">
                  <c:v>37466</c:v>
                </c:pt>
                <c:pt idx="30">
                  <c:v>37473</c:v>
                </c:pt>
                <c:pt idx="31">
                  <c:v>37480</c:v>
                </c:pt>
                <c:pt idx="32">
                  <c:v>37487</c:v>
                </c:pt>
                <c:pt idx="33">
                  <c:v>37494</c:v>
                </c:pt>
                <c:pt idx="34">
                  <c:v>37501</c:v>
                </c:pt>
                <c:pt idx="35">
                  <c:v>37508</c:v>
                </c:pt>
                <c:pt idx="36">
                  <c:v>37515</c:v>
                </c:pt>
                <c:pt idx="37">
                  <c:v>37522</c:v>
                </c:pt>
                <c:pt idx="38">
                  <c:v>37529</c:v>
                </c:pt>
                <c:pt idx="39">
                  <c:v>37536</c:v>
                </c:pt>
                <c:pt idx="40">
                  <c:v>37543</c:v>
                </c:pt>
                <c:pt idx="41">
                  <c:v>37550</c:v>
                </c:pt>
                <c:pt idx="42">
                  <c:v>37557</c:v>
                </c:pt>
                <c:pt idx="43">
                  <c:v>37564</c:v>
                </c:pt>
                <c:pt idx="44">
                  <c:v>37571</c:v>
                </c:pt>
                <c:pt idx="45">
                  <c:v>37578</c:v>
                </c:pt>
                <c:pt idx="46">
                  <c:v>37585</c:v>
                </c:pt>
                <c:pt idx="47">
                  <c:v>37592</c:v>
                </c:pt>
                <c:pt idx="48">
                  <c:v>37599</c:v>
                </c:pt>
                <c:pt idx="49">
                  <c:v>37606</c:v>
                </c:pt>
                <c:pt idx="50">
                  <c:v>37613</c:v>
                </c:pt>
                <c:pt idx="51">
                  <c:v>37620</c:v>
                </c:pt>
                <c:pt idx="52">
                  <c:v>37627</c:v>
                </c:pt>
                <c:pt idx="53">
                  <c:v>37634</c:v>
                </c:pt>
                <c:pt idx="54">
                  <c:v>37641</c:v>
                </c:pt>
                <c:pt idx="55">
                  <c:v>37648</c:v>
                </c:pt>
                <c:pt idx="56">
                  <c:v>37655</c:v>
                </c:pt>
                <c:pt idx="57">
                  <c:v>37662</c:v>
                </c:pt>
                <c:pt idx="58">
                  <c:v>37669</c:v>
                </c:pt>
                <c:pt idx="59">
                  <c:v>37676</c:v>
                </c:pt>
                <c:pt idx="60">
                  <c:v>37683</c:v>
                </c:pt>
                <c:pt idx="61">
                  <c:v>37690</c:v>
                </c:pt>
                <c:pt idx="62">
                  <c:v>37697</c:v>
                </c:pt>
                <c:pt idx="63">
                  <c:v>37704</c:v>
                </c:pt>
                <c:pt idx="64">
                  <c:v>37711</c:v>
                </c:pt>
                <c:pt idx="65">
                  <c:v>37718</c:v>
                </c:pt>
                <c:pt idx="66">
                  <c:v>37725</c:v>
                </c:pt>
                <c:pt idx="67">
                  <c:v>37732</c:v>
                </c:pt>
                <c:pt idx="68">
                  <c:v>37739</c:v>
                </c:pt>
                <c:pt idx="69">
                  <c:v>37746</c:v>
                </c:pt>
                <c:pt idx="70">
                  <c:v>37753</c:v>
                </c:pt>
                <c:pt idx="71">
                  <c:v>37760</c:v>
                </c:pt>
                <c:pt idx="72">
                  <c:v>37767</c:v>
                </c:pt>
                <c:pt idx="73">
                  <c:v>37774</c:v>
                </c:pt>
                <c:pt idx="74">
                  <c:v>37781</c:v>
                </c:pt>
                <c:pt idx="75">
                  <c:v>37788</c:v>
                </c:pt>
                <c:pt idx="76">
                  <c:v>37795</c:v>
                </c:pt>
                <c:pt idx="77">
                  <c:v>37802</c:v>
                </c:pt>
                <c:pt idx="78">
                  <c:v>37809</c:v>
                </c:pt>
                <c:pt idx="79">
                  <c:v>37816</c:v>
                </c:pt>
                <c:pt idx="80">
                  <c:v>37823</c:v>
                </c:pt>
                <c:pt idx="81">
                  <c:v>37830</c:v>
                </c:pt>
                <c:pt idx="82">
                  <c:v>37837</c:v>
                </c:pt>
                <c:pt idx="83">
                  <c:v>37844</c:v>
                </c:pt>
                <c:pt idx="84">
                  <c:v>37851</c:v>
                </c:pt>
                <c:pt idx="85">
                  <c:v>37858</c:v>
                </c:pt>
                <c:pt idx="86">
                  <c:v>37865</c:v>
                </c:pt>
                <c:pt idx="87">
                  <c:v>37872</c:v>
                </c:pt>
                <c:pt idx="88">
                  <c:v>37879</c:v>
                </c:pt>
                <c:pt idx="89">
                  <c:v>37886</c:v>
                </c:pt>
                <c:pt idx="90">
                  <c:v>37893</c:v>
                </c:pt>
                <c:pt idx="91">
                  <c:v>37900</c:v>
                </c:pt>
                <c:pt idx="92">
                  <c:v>37907</c:v>
                </c:pt>
                <c:pt idx="93">
                  <c:v>37914</c:v>
                </c:pt>
                <c:pt idx="94">
                  <c:v>37921</c:v>
                </c:pt>
                <c:pt idx="95">
                  <c:v>37928</c:v>
                </c:pt>
                <c:pt idx="96">
                  <c:v>37935</c:v>
                </c:pt>
                <c:pt idx="97">
                  <c:v>37942</c:v>
                </c:pt>
                <c:pt idx="98">
                  <c:v>37949</c:v>
                </c:pt>
                <c:pt idx="99">
                  <c:v>37956</c:v>
                </c:pt>
                <c:pt idx="100">
                  <c:v>37963</c:v>
                </c:pt>
                <c:pt idx="101">
                  <c:v>37970</c:v>
                </c:pt>
                <c:pt idx="102">
                  <c:v>37977</c:v>
                </c:pt>
                <c:pt idx="103">
                  <c:v>37984</c:v>
                </c:pt>
                <c:pt idx="104">
                  <c:v>37991</c:v>
                </c:pt>
                <c:pt idx="105">
                  <c:v>37998</c:v>
                </c:pt>
                <c:pt idx="106">
                  <c:v>38005</c:v>
                </c:pt>
                <c:pt idx="107">
                  <c:v>38012</c:v>
                </c:pt>
                <c:pt idx="108">
                  <c:v>38019</c:v>
                </c:pt>
                <c:pt idx="109">
                  <c:v>38026</c:v>
                </c:pt>
                <c:pt idx="110">
                  <c:v>38033</c:v>
                </c:pt>
                <c:pt idx="111">
                  <c:v>38040</c:v>
                </c:pt>
                <c:pt idx="112">
                  <c:v>38047</c:v>
                </c:pt>
                <c:pt idx="113">
                  <c:v>38054</c:v>
                </c:pt>
                <c:pt idx="114">
                  <c:v>38061</c:v>
                </c:pt>
                <c:pt idx="115">
                  <c:v>38068</c:v>
                </c:pt>
                <c:pt idx="116">
                  <c:v>38075</c:v>
                </c:pt>
                <c:pt idx="117">
                  <c:v>38082</c:v>
                </c:pt>
                <c:pt idx="118">
                  <c:v>38089</c:v>
                </c:pt>
                <c:pt idx="119">
                  <c:v>38096</c:v>
                </c:pt>
                <c:pt idx="120">
                  <c:v>38103</c:v>
                </c:pt>
                <c:pt idx="121">
                  <c:v>38110</c:v>
                </c:pt>
                <c:pt idx="122">
                  <c:v>38117</c:v>
                </c:pt>
                <c:pt idx="123">
                  <c:v>38124</c:v>
                </c:pt>
                <c:pt idx="124">
                  <c:v>38131</c:v>
                </c:pt>
                <c:pt idx="125">
                  <c:v>38138</c:v>
                </c:pt>
                <c:pt idx="126">
                  <c:v>38145</c:v>
                </c:pt>
                <c:pt idx="127">
                  <c:v>38152</c:v>
                </c:pt>
                <c:pt idx="128">
                  <c:v>38159</c:v>
                </c:pt>
                <c:pt idx="129">
                  <c:v>38166</c:v>
                </c:pt>
                <c:pt idx="130">
                  <c:v>38173</c:v>
                </c:pt>
                <c:pt idx="131">
                  <c:v>38180</c:v>
                </c:pt>
                <c:pt idx="132">
                  <c:v>38187</c:v>
                </c:pt>
                <c:pt idx="133">
                  <c:v>38194</c:v>
                </c:pt>
                <c:pt idx="134">
                  <c:v>38201</c:v>
                </c:pt>
                <c:pt idx="135">
                  <c:v>38208</c:v>
                </c:pt>
                <c:pt idx="136">
                  <c:v>38215</c:v>
                </c:pt>
                <c:pt idx="137">
                  <c:v>38222</c:v>
                </c:pt>
                <c:pt idx="138">
                  <c:v>38229</c:v>
                </c:pt>
                <c:pt idx="139">
                  <c:v>38236</c:v>
                </c:pt>
                <c:pt idx="140">
                  <c:v>38243</c:v>
                </c:pt>
                <c:pt idx="141">
                  <c:v>38250</c:v>
                </c:pt>
                <c:pt idx="142">
                  <c:v>38257</c:v>
                </c:pt>
                <c:pt idx="143">
                  <c:v>38264</c:v>
                </c:pt>
                <c:pt idx="144">
                  <c:v>38271</c:v>
                </c:pt>
                <c:pt idx="145">
                  <c:v>38278</c:v>
                </c:pt>
                <c:pt idx="146">
                  <c:v>38285</c:v>
                </c:pt>
                <c:pt idx="147">
                  <c:v>38292</c:v>
                </c:pt>
                <c:pt idx="148">
                  <c:v>38299</c:v>
                </c:pt>
                <c:pt idx="149">
                  <c:v>38306</c:v>
                </c:pt>
                <c:pt idx="150">
                  <c:v>38313</c:v>
                </c:pt>
                <c:pt idx="151">
                  <c:v>38320</c:v>
                </c:pt>
                <c:pt idx="152">
                  <c:v>38327</c:v>
                </c:pt>
                <c:pt idx="153">
                  <c:v>38334</c:v>
                </c:pt>
                <c:pt idx="154">
                  <c:v>38341</c:v>
                </c:pt>
                <c:pt idx="155">
                  <c:v>38348</c:v>
                </c:pt>
                <c:pt idx="156">
                  <c:v>38355</c:v>
                </c:pt>
                <c:pt idx="157">
                  <c:v>38362</c:v>
                </c:pt>
                <c:pt idx="158">
                  <c:v>38369</c:v>
                </c:pt>
                <c:pt idx="159">
                  <c:v>38376</c:v>
                </c:pt>
                <c:pt idx="160">
                  <c:v>38383</c:v>
                </c:pt>
                <c:pt idx="161">
                  <c:v>38390</c:v>
                </c:pt>
                <c:pt idx="162">
                  <c:v>38397</c:v>
                </c:pt>
                <c:pt idx="163">
                  <c:v>38404</c:v>
                </c:pt>
                <c:pt idx="164">
                  <c:v>38411</c:v>
                </c:pt>
                <c:pt idx="165">
                  <c:v>38418</c:v>
                </c:pt>
                <c:pt idx="166">
                  <c:v>38425</c:v>
                </c:pt>
                <c:pt idx="167">
                  <c:v>38432</c:v>
                </c:pt>
                <c:pt idx="168">
                  <c:v>38439</c:v>
                </c:pt>
                <c:pt idx="169">
                  <c:v>38446</c:v>
                </c:pt>
                <c:pt idx="170">
                  <c:v>38453</c:v>
                </c:pt>
                <c:pt idx="171">
                  <c:v>38460</c:v>
                </c:pt>
                <c:pt idx="172">
                  <c:v>38467</c:v>
                </c:pt>
                <c:pt idx="173">
                  <c:v>38474</c:v>
                </c:pt>
                <c:pt idx="174">
                  <c:v>38481</c:v>
                </c:pt>
                <c:pt idx="175">
                  <c:v>38488</c:v>
                </c:pt>
                <c:pt idx="176">
                  <c:v>38495</c:v>
                </c:pt>
                <c:pt idx="177">
                  <c:v>38502</c:v>
                </c:pt>
                <c:pt idx="178">
                  <c:v>38509</c:v>
                </c:pt>
                <c:pt idx="179">
                  <c:v>38516</c:v>
                </c:pt>
                <c:pt idx="180">
                  <c:v>38523</c:v>
                </c:pt>
                <c:pt idx="181">
                  <c:v>38530</c:v>
                </c:pt>
                <c:pt idx="182">
                  <c:v>38537</c:v>
                </c:pt>
                <c:pt idx="183">
                  <c:v>38544</c:v>
                </c:pt>
                <c:pt idx="184">
                  <c:v>38551</c:v>
                </c:pt>
                <c:pt idx="185">
                  <c:v>38558</c:v>
                </c:pt>
                <c:pt idx="186">
                  <c:v>38565</c:v>
                </c:pt>
                <c:pt idx="187">
                  <c:v>38572</c:v>
                </c:pt>
                <c:pt idx="188">
                  <c:v>38579</c:v>
                </c:pt>
                <c:pt idx="189">
                  <c:v>38586</c:v>
                </c:pt>
                <c:pt idx="190">
                  <c:v>38593</c:v>
                </c:pt>
                <c:pt idx="191">
                  <c:v>38600</c:v>
                </c:pt>
                <c:pt idx="192">
                  <c:v>38607</c:v>
                </c:pt>
                <c:pt idx="193">
                  <c:v>38614</c:v>
                </c:pt>
                <c:pt idx="194">
                  <c:v>38621</c:v>
                </c:pt>
                <c:pt idx="195">
                  <c:v>38628</c:v>
                </c:pt>
                <c:pt idx="196">
                  <c:v>38635</c:v>
                </c:pt>
                <c:pt idx="197">
                  <c:v>38642</c:v>
                </c:pt>
                <c:pt idx="198">
                  <c:v>38649</c:v>
                </c:pt>
                <c:pt idx="199">
                  <c:v>38656</c:v>
                </c:pt>
                <c:pt idx="200">
                  <c:v>38663</c:v>
                </c:pt>
                <c:pt idx="201">
                  <c:v>38670</c:v>
                </c:pt>
                <c:pt idx="202">
                  <c:v>38677</c:v>
                </c:pt>
                <c:pt idx="203">
                  <c:v>38684</c:v>
                </c:pt>
                <c:pt idx="204">
                  <c:v>38691</c:v>
                </c:pt>
                <c:pt idx="205">
                  <c:v>38698</c:v>
                </c:pt>
                <c:pt idx="206">
                  <c:v>38705</c:v>
                </c:pt>
                <c:pt idx="207">
                  <c:v>38712</c:v>
                </c:pt>
                <c:pt idx="208">
                  <c:v>38719</c:v>
                </c:pt>
                <c:pt idx="209">
                  <c:v>38726</c:v>
                </c:pt>
                <c:pt idx="210">
                  <c:v>38733</c:v>
                </c:pt>
                <c:pt idx="211">
                  <c:v>38740</c:v>
                </c:pt>
                <c:pt idx="212">
                  <c:v>38747</c:v>
                </c:pt>
                <c:pt idx="213">
                  <c:v>38754</c:v>
                </c:pt>
                <c:pt idx="214">
                  <c:v>38761</c:v>
                </c:pt>
                <c:pt idx="215">
                  <c:v>38768</c:v>
                </c:pt>
                <c:pt idx="216">
                  <c:v>38775</c:v>
                </c:pt>
                <c:pt idx="217">
                  <c:v>38782</c:v>
                </c:pt>
                <c:pt idx="218">
                  <c:v>38789</c:v>
                </c:pt>
                <c:pt idx="219">
                  <c:v>38796</c:v>
                </c:pt>
                <c:pt idx="220">
                  <c:v>38803</c:v>
                </c:pt>
                <c:pt idx="221">
                  <c:v>38810</c:v>
                </c:pt>
                <c:pt idx="222">
                  <c:v>38817</c:v>
                </c:pt>
                <c:pt idx="223">
                  <c:v>38824</c:v>
                </c:pt>
                <c:pt idx="224">
                  <c:v>38831</c:v>
                </c:pt>
                <c:pt idx="225">
                  <c:v>38838</c:v>
                </c:pt>
                <c:pt idx="226">
                  <c:v>38845</c:v>
                </c:pt>
                <c:pt idx="227">
                  <c:v>38852</c:v>
                </c:pt>
                <c:pt idx="228">
                  <c:v>38859</c:v>
                </c:pt>
                <c:pt idx="229">
                  <c:v>38866</c:v>
                </c:pt>
                <c:pt idx="230">
                  <c:v>38873</c:v>
                </c:pt>
                <c:pt idx="231">
                  <c:v>38880</c:v>
                </c:pt>
                <c:pt idx="232">
                  <c:v>38887</c:v>
                </c:pt>
                <c:pt idx="233">
                  <c:v>38894</c:v>
                </c:pt>
                <c:pt idx="234">
                  <c:v>38901</c:v>
                </c:pt>
                <c:pt idx="235">
                  <c:v>38908</c:v>
                </c:pt>
                <c:pt idx="236">
                  <c:v>38915</c:v>
                </c:pt>
                <c:pt idx="237">
                  <c:v>38922</c:v>
                </c:pt>
                <c:pt idx="238">
                  <c:v>38929</c:v>
                </c:pt>
                <c:pt idx="239">
                  <c:v>38936</c:v>
                </c:pt>
                <c:pt idx="240">
                  <c:v>38943</c:v>
                </c:pt>
                <c:pt idx="241">
                  <c:v>38950</c:v>
                </c:pt>
                <c:pt idx="242">
                  <c:v>38957</c:v>
                </c:pt>
                <c:pt idx="243">
                  <c:v>38964</c:v>
                </c:pt>
                <c:pt idx="244">
                  <c:v>38971</c:v>
                </c:pt>
                <c:pt idx="245">
                  <c:v>38978</c:v>
                </c:pt>
                <c:pt idx="246">
                  <c:v>38985</c:v>
                </c:pt>
                <c:pt idx="247">
                  <c:v>38992</c:v>
                </c:pt>
                <c:pt idx="248">
                  <c:v>38999</c:v>
                </c:pt>
                <c:pt idx="249">
                  <c:v>39006</c:v>
                </c:pt>
                <c:pt idx="250">
                  <c:v>39013</c:v>
                </c:pt>
                <c:pt idx="251">
                  <c:v>39020</c:v>
                </c:pt>
                <c:pt idx="252">
                  <c:v>39027</c:v>
                </c:pt>
                <c:pt idx="253">
                  <c:v>39034</c:v>
                </c:pt>
                <c:pt idx="254">
                  <c:v>39041</c:v>
                </c:pt>
                <c:pt idx="255">
                  <c:v>39048</c:v>
                </c:pt>
                <c:pt idx="256">
                  <c:v>39055</c:v>
                </c:pt>
                <c:pt idx="257">
                  <c:v>39062</c:v>
                </c:pt>
                <c:pt idx="258">
                  <c:v>39069</c:v>
                </c:pt>
                <c:pt idx="259">
                  <c:v>39076</c:v>
                </c:pt>
                <c:pt idx="260">
                  <c:v>39083</c:v>
                </c:pt>
                <c:pt idx="261">
                  <c:v>39090</c:v>
                </c:pt>
                <c:pt idx="262">
                  <c:v>39097</c:v>
                </c:pt>
                <c:pt idx="263">
                  <c:v>39104</c:v>
                </c:pt>
                <c:pt idx="264">
                  <c:v>39111</c:v>
                </c:pt>
                <c:pt idx="265">
                  <c:v>39118</c:v>
                </c:pt>
                <c:pt idx="266">
                  <c:v>39125</c:v>
                </c:pt>
                <c:pt idx="267">
                  <c:v>39132</c:v>
                </c:pt>
                <c:pt idx="268">
                  <c:v>39139</c:v>
                </c:pt>
                <c:pt idx="269">
                  <c:v>39146</c:v>
                </c:pt>
                <c:pt idx="270">
                  <c:v>39153</c:v>
                </c:pt>
                <c:pt idx="271">
                  <c:v>39160</c:v>
                </c:pt>
                <c:pt idx="272">
                  <c:v>39167</c:v>
                </c:pt>
                <c:pt idx="273">
                  <c:v>39174</c:v>
                </c:pt>
                <c:pt idx="274">
                  <c:v>39181</c:v>
                </c:pt>
                <c:pt idx="275">
                  <c:v>39188</c:v>
                </c:pt>
                <c:pt idx="276">
                  <c:v>39195</c:v>
                </c:pt>
                <c:pt idx="277">
                  <c:v>39202</c:v>
                </c:pt>
                <c:pt idx="278">
                  <c:v>39209</c:v>
                </c:pt>
                <c:pt idx="279">
                  <c:v>39216</c:v>
                </c:pt>
                <c:pt idx="280">
                  <c:v>39223</c:v>
                </c:pt>
                <c:pt idx="281">
                  <c:v>39230</c:v>
                </c:pt>
                <c:pt idx="282">
                  <c:v>39237</c:v>
                </c:pt>
                <c:pt idx="283">
                  <c:v>39244</c:v>
                </c:pt>
                <c:pt idx="284">
                  <c:v>39251</c:v>
                </c:pt>
                <c:pt idx="285">
                  <c:v>39258</c:v>
                </c:pt>
                <c:pt idx="286">
                  <c:v>39265</c:v>
                </c:pt>
                <c:pt idx="287">
                  <c:v>39272</c:v>
                </c:pt>
                <c:pt idx="288">
                  <c:v>39279</c:v>
                </c:pt>
                <c:pt idx="289">
                  <c:v>39286</c:v>
                </c:pt>
                <c:pt idx="290">
                  <c:v>39293</c:v>
                </c:pt>
                <c:pt idx="291">
                  <c:v>39300</c:v>
                </c:pt>
                <c:pt idx="292">
                  <c:v>39307</c:v>
                </c:pt>
                <c:pt idx="293">
                  <c:v>39314</c:v>
                </c:pt>
                <c:pt idx="294">
                  <c:v>39321</c:v>
                </c:pt>
                <c:pt idx="295">
                  <c:v>39328</c:v>
                </c:pt>
                <c:pt idx="296">
                  <c:v>39335</c:v>
                </c:pt>
                <c:pt idx="297">
                  <c:v>39342</c:v>
                </c:pt>
                <c:pt idx="298">
                  <c:v>39349</c:v>
                </c:pt>
                <c:pt idx="299">
                  <c:v>39356</c:v>
                </c:pt>
                <c:pt idx="300">
                  <c:v>39363</c:v>
                </c:pt>
                <c:pt idx="301">
                  <c:v>39370</c:v>
                </c:pt>
                <c:pt idx="302">
                  <c:v>39377</c:v>
                </c:pt>
                <c:pt idx="303">
                  <c:v>39384</c:v>
                </c:pt>
                <c:pt idx="304">
                  <c:v>39391</c:v>
                </c:pt>
                <c:pt idx="305">
                  <c:v>39398</c:v>
                </c:pt>
                <c:pt idx="306">
                  <c:v>39405</c:v>
                </c:pt>
                <c:pt idx="307">
                  <c:v>39412</c:v>
                </c:pt>
                <c:pt idx="308">
                  <c:v>39419</c:v>
                </c:pt>
                <c:pt idx="309">
                  <c:v>39426</c:v>
                </c:pt>
                <c:pt idx="310">
                  <c:v>39433</c:v>
                </c:pt>
                <c:pt idx="311">
                  <c:v>39440</c:v>
                </c:pt>
                <c:pt idx="312">
                  <c:v>39447</c:v>
                </c:pt>
                <c:pt idx="313">
                  <c:v>39454</c:v>
                </c:pt>
                <c:pt idx="314">
                  <c:v>39461</c:v>
                </c:pt>
                <c:pt idx="315">
                  <c:v>39468</c:v>
                </c:pt>
                <c:pt idx="316">
                  <c:v>39475</c:v>
                </c:pt>
                <c:pt idx="317">
                  <c:v>39482</c:v>
                </c:pt>
                <c:pt idx="318">
                  <c:v>39489</c:v>
                </c:pt>
                <c:pt idx="319">
                  <c:v>39496</c:v>
                </c:pt>
                <c:pt idx="320">
                  <c:v>39503</c:v>
                </c:pt>
                <c:pt idx="321">
                  <c:v>39510</c:v>
                </c:pt>
                <c:pt idx="322">
                  <c:v>39517</c:v>
                </c:pt>
                <c:pt idx="323">
                  <c:v>39524</c:v>
                </c:pt>
                <c:pt idx="324">
                  <c:v>39531</c:v>
                </c:pt>
                <c:pt idx="325">
                  <c:v>39538</c:v>
                </c:pt>
                <c:pt idx="326">
                  <c:v>39545</c:v>
                </c:pt>
                <c:pt idx="327">
                  <c:v>39552</c:v>
                </c:pt>
                <c:pt idx="328">
                  <c:v>39559</c:v>
                </c:pt>
                <c:pt idx="329">
                  <c:v>39566</c:v>
                </c:pt>
                <c:pt idx="330">
                  <c:v>39573</c:v>
                </c:pt>
                <c:pt idx="331">
                  <c:v>39580</c:v>
                </c:pt>
                <c:pt idx="332">
                  <c:v>39587</c:v>
                </c:pt>
                <c:pt idx="333">
                  <c:v>39594</c:v>
                </c:pt>
                <c:pt idx="334">
                  <c:v>39601</c:v>
                </c:pt>
                <c:pt idx="335">
                  <c:v>39608</c:v>
                </c:pt>
                <c:pt idx="336">
                  <c:v>39615</c:v>
                </c:pt>
                <c:pt idx="337">
                  <c:v>39622</c:v>
                </c:pt>
                <c:pt idx="338">
                  <c:v>39629</c:v>
                </c:pt>
                <c:pt idx="339">
                  <c:v>39636</c:v>
                </c:pt>
                <c:pt idx="340">
                  <c:v>39643</c:v>
                </c:pt>
                <c:pt idx="341">
                  <c:v>39650</c:v>
                </c:pt>
                <c:pt idx="342">
                  <c:v>39657</c:v>
                </c:pt>
                <c:pt idx="343">
                  <c:v>39664</c:v>
                </c:pt>
                <c:pt idx="344">
                  <c:v>39671</c:v>
                </c:pt>
                <c:pt idx="345">
                  <c:v>39678</c:v>
                </c:pt>
                <c:pt idx="346">
                  <c:v>39685</c:v>
                </c:pt>
                <c:pt idx="347">
                  <c:v>39692</c:v>
                </c:pt>
                <c:pt idx="348">
                  <c:v>39699</c:v>
                </c:pt>
                <c:pt idx="349">
                  <c:v>39706</c:v>
                </c:pt>
                <c:pt idx="350">
                  <c:v>39713</c:v>
                </c:pt>
                <c:pt idx="351">
                  <c:v>39720</c:v>
                </c:pt>
                <c:pt idx="352">
                  <c:v>39727</c:v>
                </c:pt>
                <c:pt idx="353">
                  <c:v>39734</c:v>
                </c:pt>
                <c:pt idx="354">
                  <c:v>39741</c:v>
                </c:pt>
                <c:pt idx="355">
                  <c:v>39748</c:v>
                </c:pt>
                <c:pt idx="356">
                  <c:v>39755</c:v>
                </c:pt>
                <c:pt idx="357">
                  <c:v>39762</c:v>
                </c:pt>
                <c:pt idx="358">
                  <c:v>39769</c:v>
                </c:pt>
                <c:pt idx="359">
                  <c:v>39776</c:v>
                </c:pt>
                <c:pt idx="360">
                  <c:v>39783</c:v>
                </c:pt>
                <c:pt idx="361">
                  <c:v>39790</c:v>
                </c:pt>
                <c:pt idx="362">
                  <c:v>39797</c:v>
                </c:pt>
                <c:pt idx="363">
                  <c:v>39804</c:v>
                </c:pt>
                <c:pt idx="364">
                  <c:v>39811</c:v>
                </c:pt>
                <c:pt idx="365">
                  <c:v>39818</c:v>
                </c:pt>
                <c:pt idx="366">
                  <c:v>39825</c:v>
                </c:pt>
                <c:pt idx="367">
                  <c:v>39832</c:v>
                </c:pt>
                <c:pt idx="368">
                  <c:v>39839</c:v>
                </c:pt>
                <c:pt idx="369">
                  <c:v>39846</c:v>
                </c:pt>
                <c:pt idx="370">
                  <c:v>39853</c:v>
                </c:pt>
                <c:pt idx="371">
                  <c:v>39860</c:v>
                </c:pt>
                <c:pt idx="372">
                  <c:v>39867</c:v>
                </c:pt>
                <c:pt idx="373">
                  <c:v>39874</c:v>
                </c:pt>
                <c:pt idx="374">
                  <c:v>39881</c:v>
                </c:pt>
                <c:pt idx="375">
                  <c:v>39888</c:v>
                </c:pt>
                <c:pt idx="376">
                  <c:v>39895</c:v>
                </c:pt>
                <c:pt idx="377">
                  <c:v>39902</c:v>
                </c:pt>
                <c:pt idx="378">
                  <c:v>39909</c:v>
                </c:pt>
                <c:pt idx="379">
                  <c:v>39916</c:v>
                </c:pt>
                <c:pt idx="380">
                  <c:v>39923</c:v>
                </c:pt>
                <c:pt idx="381">
                  <c:v>39930</c:v>
                </c:pt>
                <c:pt idx="382">
                  <c:v>39937</c:v>
                </c:pt>
                <c:pt idx="383">
                  <c:v>39944</c:v>
                </c:pt>
                <c:pt idx="384">
                  <c:v>39951</c:v>
                </c:pt>
                <c:pt idx="385">
                  <c:v>39958</c:v>
                </c:pt>
                <c:pt idx="386">
                  <c:v>39965</c:v>
                </c:pt>
                <c:pt idx="387">
                  <c:v>39972</c:v>
                </c:pt>
                <c:pt idx="388">
                  <c:v>39979</c:v>
                </c:pt>
                <c:pt idx="389">
                  <c:v>39986</c:v>
                </c:pt>
                <c:pt idx="390">
                  <c:v>39993</c:v>
                </c:pt>
                <c:pt idx="391">
                  <c:v>40000</c:v>
                </c:pt>
                <c:pt idx="392">
                  <c:v>40007</c:v>
                </c:pt>
                <c:pt idx="393">
                  <c:v>40014</c:v>
                </c:pt>
                <c:pt idx="394">
                  <c:v>40021</c:v>
                </c:pt>
                <c:pt idx="395">
                  <c:v>40028</c:v>
                </c:pt>
                <c:pt idx="396">
                  <c:v>40035</c:v>
                </c:pt>
                <c:pt idx="397">
                  <c:v>40042</c:v>
                </c:pt>
                <c:pt idx="398">
                  <c:v>40049</c:v>
                </c:pt>
                <c:pt idx="399">
                  <c:v>40056</c:v>
                </c:pt>
                <c:pt idx="400">
                  <c:v>40063</c:v>
                </c:pt>
                <c:pt idx="401">
                  <c:v>40070</c:v>
                </c:pt>
                <c:pt idx="402">
                  <c:v>40077</c:v>
                </c:pt>
                <c:pt idx="403">
                  <c:v>40084</c:v>
                </c:pt>
                <c:pt idx="404">
                  <c:v>40091</c:v>
                </c:pt>
                <c:pt idx="405">
                  <c:v>40098</c:v>
                </c:pt>
                <c:pt idx="406">
                  <c:v>40105</c:v>
                </c:pt>
                <c:pt idx="407">
                  <c:v>40112</c:v>
                </c:pt>
                <c:pt idx="408">
                  <c:v>40119</c:v>
                </c:pt>
                <c:pt idx="409">
                  <c:v>40126</c:v>
                </c:pt>
                <c:pt idx="410">
                  <c:v>40133</c:v>
                </c:pt>
                <c:pt idx="411">
                  <c:v>40140</c:v>
                </c:pt>
                <c:pt idx="412">
                  <c:v>40147</c:v>
                </c:pt>
                <c:pt idx="413">
                  <c:v>40154</c:v>
                </c:pt>
                <c:pt idx="414">
                  <c:v>40161</c:v>
                </c:pt>
                <c:pt idx="415">
                  <c:v>40168</c:v>
                </c:pt>
                <c:pt idx="416">
                  <c:v>40175</c:v>
                </c:pt>
                <c:pt idx="417">
                  <c:v>40182</c:v>
                </c:pt>
                <c:pt idx="418">
                  <c:v>40189</c:v>
                </c:pt>
                <c:pt idx="419">
                  <c:v>40196</c:v>
                </c:pt>
                <c:pt idx="420">
                  <c:v>40203</c:v>
                </c:pt>
                <c:pt idx="421">
                  <c:v>40210</c:v>
                </c:pt>
                <c:pt idx="422">
                  <c:v>40217</c:v>
                </c:pt>
                <c:pt idx="423">
                  <c:v>40224</c:v>
                </c:pt>
                <c:pt idx="424">
                  <c:v>40231</c:v>
                </c:pt>
                <c:pt idx="425">
                  <c:v>40238</c:v>
                </c:pt>
                <c:pt idx="426">
                  <c:v>40245</c:v>
                </c:pt>
                <c:pt idx="427">
                  <c:v>40252</c:v>
                </c:pt>
                <c:pt idx="428">
                  <c:v>40259</c:v>
                </c:pt>
                <c:pt idx="429">
                  <c:v>40266</c:v>
                </c:pt>
                <c:pt idx="430">
                  <c:v>40273</c:v>
                </c:pt>
                <c:pt idx="431">
                  <c:v>40280</c:v>
                </c:pt>
                <c:pt idx="432">
                  <c:v>40287</c:v>
                </c:pt>
                <c:pt idx="433">
                  <c:v>40294</c:v>
                </c:pt>
                <c:pt idx="434">
                  <c:v>40301</c:v>
                </c:pt>
                <c:pt idx="435">
                  <c:v>40308</c:v>
                </c:pt>
                <c:pt idx="436">
                  <c:v>40315</c:v>
                </c:pt>
                <c:pt idx="437">
                  <c:v>40322</c:v>
                </c:pt>
                <c:pt idx="438">
                  <c:v>40329</c:v>
                </c:pt>
                <c:pt idx="439">
                  <c:v>40336</c:v>
                </c:pt>
                <c:pt idx="440">
                  <c:v>40343</c:v>
                </c:pt>
                <c:pt idx="441">
                  <c:v>40350</c:v>
                </c:pt>
                <c:pt idx="442">
                  <c:v>40357</c:v>
                </c:pt>
                <c:pt idx="443">
                  <c:v>40364</c:v>
                </c:pt>
                <c:pt idx="444">
                  <c:v>40371</c:v>
                </c:pt>
                <c:pt idx="445">
                  <c:v>40378</c:v>
                </c:pt>
                <c:pt idx="446">
                  <c:v>40385</c:v>
                </c:pt>
                <c:pt idx="447">
                  <c:v>40392</c:v>
                </c:pt>
                <c:pt idx="448">
                  <c:v>40399</c:v>
                </c:pt>
                <c:pt idx="449">
                  <c:v>40406</c:v>
                </c:pt>
                <c:pt idx="450">
                  <c:v>40413</c:v>
                </c:pt>
                <c:pt idx="451">
                  <c:v>40420</c:v>
                </c:pt>
                <c:pt idx="452">
                  <c:v>40427</c:v>
                </c:pt>
                <c:pt idx="453">
                  <c:v>40434</c:v>
                </c:pt>
                <c:pt idx="454">
                  <c:v>40441</c:v>
                </c:pt>
                <c:pt idx="455">
                  <c:v>40448</c:v>
                </c:pt>
                <c:pt idx="456">
                  <c:v>40455</c:v>
                </c:pt>
                <c:pt idx="457">
                  <c:v>40462</c:v>
                </c:pt>
                <c:pt idx="458">
                  <c:v>40469</c:v>
                </c:pt>
                <c:pt idx="459">
                  <c:v>40476</c:v>
                </c:pt>
                <c:pt idx="460">
                  <c:v>40483</c:v>
                </c:pt>
                <c:pt idx="461">
                  <c:v>40490</c:v>
                </c:pt>
                <c:pt idx="462">
                  <c:v>40497</c:v>
                </c:pt>
                <c:pt idx="463">
                  <c:v>40504</c:v>
                </c:pt>
                <c:pt idx="464">
                  <c:v>40511</c:v>
                </c:pt>
                <c:pt idx="465">
                  <c:v>40518</c:v>
                </c:pt>
                <c:pt idx="466">
                  <c:v>40525</c:v>
                </c:pt>
                <c:pt idx="467">
                  <c:v>40532</c:v>
                </c:pt>
                <c:pt idx="468">
                  <c:v>40539</c:v>
                </c:pt>
                <c:pt idx="469">
                  <c:v>40546</c:v>
                </c:pt>
                <c:pt idx="470">
                  <c:v>40553</c:v>
                </c:pt>
                <c:pt idx="471">
                  <c:v>40560</c:v>
                </c:pt>
                <c:pt idx="472">
                  <c:v>40567</c:v>
                </c:pt>
                <c:pt idx="473">
                  <c:v>40574</c:v>
                </c:pt>
                <c:pt idx="474">
                  <c:v>40581</c:v>
                </c:pt>
                <c:pt idx="475">
                  <c:v>40588</c:v>
                </c:pt>
                <c:pt idx="476">
                  <c:v>40595</c:v>
                </c:pt>
                <c:pt idx="477">
                  <c:v>40602</c:v>
                </c:pt>
                <c:pt idx="478">
                  <c:v>40609</c:v>
                </c:pt>
                <c:pt idx="479">
                  <c:v>40616</c:v>
                </c:pt>
                <c:pt idx="480">
                  <c:v>40623</c:v>
                </c:pt>
                <c:pt idx="481">
                  <c:v>40630</c:v>
                </c:pt>
                <c:pt idx="482">
                  <c:v>40637</c:v>
                </c:pt>
                <c:pt idx="483">
                  <c:v>40644</c:v>
                </c:pt>
                <c:pt idx="484">
                  <c:v>40651</c:v>
                </c:pt>
                <c:pt idx="485">
                  <c:v>40658</c:v>
                </c:pt>
                <c:pt idx="486">
                  <c:v>40665</c:v>
                </c:pt>
                <c:pt idx="487">
                  <c:v>40672</c:v>
                </c:pt>
                <c:pt idx="488">
                  <c:v>40679</c:v>
                </c:pt>
                <c:pt idx="489">
                  <c:v>40686</c:v>
                </c:pt>
                <c:pt idx="490">
                  <c:v>40693</c:v>
                </c:pt>
                <c:pt idx="491">
                  <c:v>40700</c:v>
                </c:pt>
                <c:pt idx="492">
                  <c:v>40707</c:v>
                </c:pt>
                <c:pt idx="493">
                  <c:v>40714</c:v>
                </c:pt>
                <c:pt idx="494">
                  <c:v>40721</c:v>
                </c:pt>
                <c:pt idx="495">
                  <c:v>40728</c:v>
                </c:pt>
                <c:pt idx="496">
                  <c:v>40735</c:v>
                </c:pt>
                <c:pt idx="497">
                  <c:v>40742</c:v>
                </c:pt>
                <c:pt idx="498">
                  <c:v>40749</c:v>
                </c:pt>
                <c:pt idx="499">
                  <c:v>40756</c:v>
                </c:pt>
                <c:pt idx="500">
                  <c:v>40763</c:v>
                </c:pt>
                <c:pt idx="501">
                  <c:v>40770</c:v>
                </c:pt>
                <c:pt idx="502">
                  <c:v>40777</c:v>
                </c:pt>
                <c:pt idx="503">
                  <c:v>40784</c:v>
                </c:pt>
                <c:pt idx="504">
                  <c:v>40791</c:v>
                </c:pt>
                <c:pt idx="505">
                  <c:v>40798</c:v>
                </c:pt>
                <c:pt idx="506">
                  <c:v>40805</c:v>
                </c:pt>
                <c:pt idx="507">
                  <c:v>40812</c:v>
                </c:pt>
                <c:pt idx="508">
                  <c:v>40819</c:v>
                </c:pt>
                <c:pt idx="509">
                  <c:v>40826</c:v>
                </c:pt>
                <c:pt idx="510">
                  <c:v>40833</c:v>
                </c:pt>
                <c:pt idx="511">
                  <c:v>40840</c:v>
                </c:pt>
                <c:pt idx="512">
                  <c:v>40847</c:v>
                </c:pt>
                <c:pt idx="513">
                  <c:v>40854</c:v>
                </c:pt>
                <c:pt idx="514">
                  <c:v>40861</c:v>
                </c:pt>
                <c:pt idx="515">
                  <c:v>40868</c:v>
                </c:pt>
                <c:pt idx="516">
                  <c:v>40875</c:v>
                </c:pt>
                <c:pt idx="517">
                  <c:v>40882</c:v>
                </c:pt>
                <c:pt idx="518">
                  <c:v>40889</c:v>
                </c:pt>
                <c:pt idx="519">
                  <c:v>40896</c:v>
                </c:pt>
                <c:pt idx="520">
                  <c:v>40903</c:v>
                </c:pt>
                <c:pt idx="521">
                  <c:v>40910</c:v>
                </c:pt>
                <c:pt idx="522">
                  <c:v>40917</c:v>
                </c:pt>
                <c:pt idx="523">
                  <c:v>40924</c:v>
                </c:pt>
                <c:pt idx="524">
                  <c:v>40931</c:v>
                </c:pt>
                <c:pt idx="525">
                  <c:v>40938</c:v>
                </c:pt>
                <c:pt idx="526">
                  <c:v>40945</c:v>
                </c:pt>
                <c:pt idx="527">
                  <c:v>40952</c:v>
                </c:pt>
                <c:pt idx="528">
                  <c:v>40959</c:v>
                </c:pt>
                <c:pt idx="529">
                  <c:v>40966</c:v>
                </c:pt>
                <c:pt idx="530">
                  <c:v>40973</c:v>
                </c:pt>
                <c:pt idx="531">
                  <c:v>40980</c:v>
                </c:pt>
                <c:pt idx="532">
                  <c:v>40987</c:v>
                </c:pt>
                <c:pt idx="533">
                  <c:v>40994</c:v>
                </c:pt>
                <c:pt idx="534">
                  <c:v>41001</c:v>
                </c:pt>
                <c:pt idx="535">
                  <c:v>41008</c:v>
                </c:pt>
                <c:pt idx="536">
                  <c:v>41015</c:v>
                </c:pt>
                <c:pt idx="537">
                  <c:v>41022</c:v>
                </c:pt>
                <c:pt idx="538">
                  <c:v>41029</c:v>
                </c:pt>
                <c:pt idx="539">
                  <c:v>41036</c:v>
                </c:pt>
                <c:pt idx="540">
                  <c:v>41043</c:v>
                </c:pt>
                <c:pt idx="541">
                  <c:v>41050</c:v>
                </c:pt>
                <c:pt idx="542">
                  <c:v>41057</c:v>
                </c:pt>
                <c:pt idx="543">
                  <c:v>41064</c:v>
                </c:pt>
                <c:pt idx="544">
                  <c:v>41071</c:v>
                </c:pt>
                <c:pt idx="545">
                  <c:v>41078</c:v>
                </c:pt>
                <c:pt idx="546">
                  <c:v>41085</c:v>
                </c:pt>
                <c:pt idx="547">
                  <c:v>41092</c:v>
                </c:pt>
                <c:pt idx="548">
                  <c:v>41099</c:v>
                </c:pt>
                <c:pt idx="549">
                  <c:v>41106</c:v>
                </c:pt>
                <c:pt idx="550">
                  <c:v>41113</c:v>
                </c:pt>
                <c:pt idx="551">
                  <c:v>41120</c:v>
                </c:pt>
                <c:pt idx="552">
                  <c:v>41127</c:v>
                </c:pt>
                <c:pt idx="553">
                  <c:v>41134</c:v>
                </c:pt>
                <c:pt idx="554">
                  <c:v>41141</c:v>
                </c:pt>
                <c:pt idx="555">
                  <c:v>41148</c:v>
                </c:pt>
                <c:pt idx="556">
                  <c:v>41155</c:v>
                </c:pt>
                <c:pt idx="557">
                  <c:v>41162</c:v>
                </c:pt>
                <c:pt idx="558">
                  <c:v>41169</c:v>
                </c:pt>
                <c:pt idx="559">
                  <c:v>41176</c:v>
                </c:pt>
                <c:pt idx="560">
                  <c:v>41183</c:v>
                </c:pt>
                <c:pt idx="561">
                  <c:v>41190</c:v>
                </c:pt>
                <c:pt idx="562">
                  <c:v>41197</c:v>
                </c:pt>
                <c:pt idx="563">
                  <c:v>41204</c:v>
                </c:pt>
                <c:pt idx="564">
                  <c:v>41211</c:v>
                </c:pt>
                <c:pt idx="565">
                  <c:v>41218</c:v>
                </c:pt>
                <c:pt idx="566">
                  <c:v>41225</c:v>
                </c:pt>
                <c:pt idx="567">
                  <c:v>41232</c:v>
                </c:pt>
                <c:pt idx="568">
                  <c:v>41239</c:v>
                </c:pt>
                <c:pt idx="569">
                  <c:v>41246</c:v>
                </c:pt>
                <c:pt idx="570">
                  <c:v>41253</c:v>
                </c:pt>
                <c:pt idx="571">
                  <c:v>41260</c:v>
                </c:pt>
                <c:pt idx="572">
                  <c:v>41267</c:v>
                </c:pt>
                <c:pt idx="573">
                  <c:v>41274</c:v>
                </c:pt>
                <c:pt idx="574">
                  <c:v>41281</c:v>
                </c:pt>
                <c:pt idx="575">
                  <c:v>41288</c:v>
                </c:pt>
                <c:pt idx="576">
                  <c:v>41295</c:v>
                </c:pt>
                <c:pt idx="577">
                  <c:v>41302</c:v>
                </c:pt>
                <c:pt idx="578">
                  <c:v>41309</c:v>
                </c:pt>
                <c:pt idx="579">
                  <c:v>41316</c:v>
                </c:pt>
                <c:pt idx="580">
                  <c:v>41323</c:v>
                </c:pt>
                <c:pt idx="581">
                  <c:v>41330</c:v>
                </c:pt>
                <c:pt idx="582">
                  <c:v>41337</c:v>
                </c:pt>
                <c:pt idx="583">
                  <c:v>41344</c:v>
                </c:pt>
                <c:pt idx="584">
                  <c:v>41351</c:v>
                </c:pt>
                <c:pt idx="585">
                  <c:v>41358</c:v>
                </c:pt>
                <c:pt idx="586">
                  <c:v>41365</c:v>
                </c:pt>
                <c:pt idx="587">
                  <c:v>41372</c:v>
                </c:pt>
                <c:pt idx="588">
                  <c:v>41379</c:v>
                </c:pt>
                <c:pt idx="589">
                  <c:v>41386</c:v>
                </c:pt>
                <c:pt idx="590">
                  <c:v>41393</c:v>
                </c:pt>
                <c:pt idx="591">
                  <c:v>41400</c:v>
                </c:pt>
                <c:pt idx="592">
                  <c:v>41407</c:v>
                </c:pt>
                <c:pt idx="593">
                  <c:v>41414</c:v>
                </c:pt>
                <c:pt idx="594">
                  <c:v>41421</c:v>
                </c:pt>
                <c:pt idx="595">
                  <c:v>41428</c:v>
                </c:pt>
                <c:pt idx="596">
                  <c:v>41435</c:v>
                </c:pt>
                <c:pt idx="597">
                  <c:v>41442</c:v>
                </c:pt>
                <c:pt idx="598">
                  <c:v>41449</c:v>
                </c:pt>
                <c:pt idx="599">
                  <c:v>41456</c:v>
                </c:pt>
                <c:pt idx="600">
                  <c:v>41463</c:v>
                </c:pt>
                <c:pt idx="601">
                  <c:v>41470</c:v>
                </c:pt>
                <c:pt idx="602">
                  <c:v>41477</c:v>
                </c:pt>
                <c:pt idx="603">
                  <c:v>41484</c:v>
                </c:pt>
                <c:pt idx="604">
                  <c:v>41491</c:v>
                </c:pt>
                <c:pt idx="605">
                  <c:v>41498</c:v>
                </c:pt>
                <c:pt idx="606">
                  <c:v>41505</c:v>
                </c:pt>
                <c:pt idx="607">
                  <c:v>41512</c:v>
                </c:pt>
                <c:pt idx="608">
                  <c:v>41519</c:v>
                </c:pt>
                <c:pt idx="609">
                  <c:v>41526</c:v>
                </c:pt>
                <c:pt idx="610">
                  <c:v>41533</c:v>
                </c:pt>
                <c:pt idx="611">
                  <c:v>41540</c:v>
                </c:pt>
                <c:pt idx="612">
                  <c:v>41547</c:v>
                </c:pt>
                <c:pt idx="613">
                  <c:v>41554</c:v>
                </c:pt>
                <c:pt idx="614">
                  <c:v>41561</c:v>
                </c:pt>
                <c:pt idx="615">
                  <c:v>41568</c:v>
                </c:pt>
                <c:pt idx="616">
                  <c:v>41575</c:v>
                </c:pt>
                <c:pt idx="617">
                  <c:v>41582</c:v>
                </c:pt>
                <c:pt idx="618">
                  <c:v>41589</c:v>
                </c:pt>
                <c:pt idx="619">
                  <c:v>41596</c:v>
                </c:pt>
                <c:pt idx="620">
                  <c:v>41603</c:v>
                </c:pt>
                <c:pt idx="621">
                  <c:v>41610</c:v>
                </c:pt>
                <c:pt idx="622">
                  <c:v>41617</c:v>
                </c:pt>
                <c:pt idx="623">
                  <c:v>41624</c:v>
                </c:pt>
                <c:pt idx="624">
                  <c:v>41631</c:v>
                </c:pt>
                <c:pt idx="625">
                  <c:v>41638</c:v>
                </c:pt>
                <c:pt idx="626">
                  <c:v>41645</c:v>
                </c:pt>
                <c:pt idx="627">
                  <c:v>41652</c:v>
                </c:pt>
                <c:pt idx="628">
                  <c:v>41659</c:v>
                </c:pt>
                <c:pt idx="629">
                  <c:v>41666</c:v>
                </c:pt>
                <c:pt idx="630">
                  <c:v>41673</c:v>
                </c:pt>
                <c:pt idx="631">
                  <c:v>41680</c:v>
                </c:pt>
                <c:pt idx="632">
                  <c:v>41687</c:v>
                </c:pt>
                <c:pt idx="633">
                  <c:v>41694</c:v>
                </c:pt>
                <c:pt idx="634">
                  <c:v>41701</c:v>
                </c:pt>
                <c:pt idx="635">
                  <c:v>41708</c:v>
                </c:pt>
                <c:pt idx="636">
                  <c:v>41715</c:v>
                </c:pt>
                <c:pt idx="637">
                  <c:v>41722</c:v>
                </c:pt>
                <c:pt idx="638">
                  <c:v>41729</c:v>
                </c:pt>
                <c:pt idx="639">
                  <c:v>41736</c:v>
                </c:pt>
                <c:pt idx="640">
                  <c:v>41743</c:v>
                </c:pt>
                <c:pt idx="641">
                  <c:v>41750</c:v>
                </c:pt>
                <c:pt idx="642">
                  <c:v>41757</c:v>
                </c:pt>
                <c:pt idx="643">
                  <c:v>41764</c:v>
                </c:pt>
                <c:pt idx="644">
                  <c:v>41771</c:v>
                </c:pt>
                <c:pt idx="645">
                  <c:v>41778</c:v>
                </c:pt>
                <c:pt idx="646">
                  <c:v>41785</c:v>
                </c:pt>
                <c:pt idx="647">
                  <c:v>41792</c:v>
                </c:pt>
                <c:pt idx="648">
                  <c:v>41799</c:v>
                </c:pt>
                <c:pt idx="649">
                  <c:v>41806</c:v>
                </c:pt>
                <c:pt idx="650">
                  <c:v>41813</c:v>
                </c:pt>
                <c:pt idx="651">
                  <c:v>41820</c:v>
                </c:pt>
                <c:pt idx="652">
                  <c:v>41827</c:v>
                </c:pt>
                <c:pt idx="653">
                  <c:v>41834</c:v>
                </c:pt>
                <c:pt idx="654">
                  <c:v>41841</c:v>
                </c:pt>
                <c:pt idx="655">
                  <c:v>41848</c:v>
                </c:pt>
                <c:pt idx="656">
                  <c:v>41855</c:v>
                </c:pt>
                <c:pt idx="657">
                  <c:v>41862</c:v>
                </c:pt>
                <c:pt idx="658">
                  <c:v>41869</c:v>
                </c:pt>
                <c:pt idx="659">
                  <c:v>41876</c:v>
                </c:pt>
                <c:pt idx="660">
                  <c:v>41883</c:v>
                </c:pt>
                <c:pt idx="661">
                  <c:v>41890</c:v>
                </c:pt>
                <c:pt idx="662">
                  <c:v>41897</c:v>
                </c:pt>
                <c:pt idx="663">
                  <c:v>41904</c:v>
                </c:pt>
                <c:pt idx="664">
                  <c:v>41911</c:v>
                </c:pt>
                <c:pt idx="665">
                  <c:v>41918</c:v>
                </c:pt>
                <c:pt idx="666">
                  <c:v>41925</c:v>
                </c:pt>
                <c:pt idx="667">
                  <c:v>41932</c:v>
                </c:pt>
                <c:pt idx="668">
                  <c:v>41939</c:v>
                </c:pt>
                <c:pt idx="669">
                  <c:v>41946</c:v>
                </c:pt>
                <c:pt idx="670">
                  <c:v>41953</c:v>
                </c:pt>
                <c:pt idx="671">
                  <c:v>41960</c:v>
                </c:pt>
                <c:pt idx="672">
                  <c:v>41967</c:v>
                </c:pt>
                <c:pt idx="673">
                  <c:v>41974</c:v>
                </c:pt>
                <c:pt idx="674">
                  <c:v>41981</c:v>
                </c:pt>
                <c:pt idx="675">
                  <c:v>41988</c:v>
                </c:pt>
                <c:pt idx="676">
                  <c:v>41995</c:v>
                </c:pt>
                <c:pt idx="677">
                  <c:v>42002</c:v>
                </c:pt>
                <c:pt idx="678">
                  <c:v>42009</c:v>
                </c:pt>
                <c:pt idx="679">
                  <c:v>42016</c:v>
                </c:pt>
                <c:pt idx="680">
                  <c:v>42023</c:v>
                </c:pt>
                <c:pt idx="681">
                  <c:v>42030</c:v>
                </c:pt>
                <c:pt idx="682">
                  <c:v>42037</c:v>
                </c:pt>
                <c:pt idx="683">
                  <c:v>42044</c:v>
                </c:pt>
                <c:pt idx="684">
                  <c:v>42051</c:v>
                </c:pt>
                <c:pt idx="685">
                  <c:v>42058</c:v>
                </c:pt>
                <c:pt idx="686">
                  <c:v>42065</c:v>
                </c:pt>
                <c:pt idx="687">
                  <c:v>42072</c:v>
                </c:pt>
                <c:pt idx="688">
                  <c:v>42079</c:v>
                </c:pt>
                <c:pt idx="689">
                  <c:v>42086</c:v>
                </c:pt>
                <c:pt idx="690">
                  <c:v>42093</c:v>
                </c:pt>
                <c:pt idx="691">
                  <c:v>42100</c:v>
                </c:pt>
                <c:pt idx="692">
                  <c:v>42107</c:v>
                </c:pt>
                <c:pt idx="693">
                  <c:v>42114</c:v>
                </c:pt>
                <c:pt idx="694">
                  <c:v>42121</c:v>
                </c:pt>
                <c:pt idx="695">
                  <c:v>42128</c:v>
                </c:pt>
                <c:pt idx="696">
                  <c:v>42135</c:v>
                </c:pt>
                <c:pt idx="697">
                  <c:v>42142</c:v>
                </c:pt>
                <c:pt idx="698">
                  <c:v>42149</c:v>
                </c:pt>
                <c:pt idx="699">
                  <c:v>42156</c:v>
                </c:pt>
                <c:pt idx="700">
                  <c:v>42163</c:v>
                </c:pt>
                <c:pt idx="701">
                  <c:v>42170</c:v>
                </c:pt>
                <c:pt idx="702">
                  <c:v>42177</c:v>
                </c:pt>
                <c:pt idx="703">
                  <c:v>42184</c:v>
                </c:pt>
                <c:pt idx="704">
                  <c:v>42191</c:v>
                </c:pt>
                <c:pt idx="705">
                  <c:v>42198</c:v>
                </c:pt>
                <c:pt idx="706">
                  <c:v>42205</c:v>
                </c:pt>
                <c:pt idx="707">
                  <c:v>42212</c:v>
                </c:pt>
                <c:pt idx="708">
                  <c:v>42219</c:v>
                </c:pt>
                <c:pt idx="709">
                  <c:v>42226</c:v>
                </c:pt>
                <c:pt idx="710">
                  <c:v>42233</c:v>
                </c:pt>
                <c:pt idx="711">
                  <c:v>42240</c:v>
                </c:pt>
                <c:pt idx="712">
                  <c:v>42247</c:v>
                </c:pt>
                <c:pt idx="713">
                  <c:v>42254</c:v>
                </c:pt>
                <c:pt idx="714">
                  <c:v>42261</c:v>
                </c:pt>
                <c:pt idx="715">
                  <c:v>42268</c:v>
                </c:pt>
                <c:pt idx="716">
                  <c:v>42275</c:v>
                </c:pt>
                <c:pt idx="717">
                  <c:v>42282</c:v>
                </c:pt>
                <c:pt idx="718">
                  <c:v>42289</c:v>
                </c:pt>
                <c:pt idx="719">
                  <c:v>42296</c:v>
                </c:pt>
                <c:pt idx="720">
                  <c:v>42303</c:v>
                </c:pt>
                <c:pt idx="721">
                  <c:v>42310</c:v>
                </c:pt>
                <c:pt idx="722">
                  <c:v>42317</c:v>
                </c:pt>
                <c:pt idx="723">
                  <c:v>42324</c:v>
                </c:pt>
                <c:pt idx="724">
                  <c:v>42331</c:v>
                </c:pt>
                <c:pt idx="725">
                  <c:v>42338</c:v>
                </c:pt>
                <c:pt idx="726">
                  <c:v>42345</c:v>
                </c:pt>
                <c:pt idx="727">
                  <c:v>42352</c:v>
                </c:pt>
                <c:pt idx="728">
                  <c:v>42359</c:v>
                </c:pt>
                <c:pt idx="729">
                  <c:v>42366</c:v>
                </c:pt>
                <c:pt idx="730">
                  <c:v>42373</c:v>
                </c:pt>
                <c:pt idx="731">
                  <c:v>42380</c:v>
                </c:pt>
                <c:pt idx="732">
                  <c:v>42387</c:v>
                </c:pt>
                <c:pt idx="733">
                  <c:v>42394</c:v>
                </c:pt>
                <c:pt idx="734">
                  <c:v>42401</c:v>
                </c:pt>
                <c:pt idx="735">
                  <c:v>42408</c:v>
                </c:pt>
                <c:pt idx="736">
                  <c:v>42415</c:v>
                </c:pt>
                <c:pt idx="737">
                  <c:v>42422</c:v>
                </c:pt>
                <c:pt idx="738">
                  <c:v>42429</c:v>
                </c:pt>
                <c:pt idx="739">
                  <c:v>42436</c:v>
                </c:pt>
                <c:pt idx="740">
                  <c:v>42443</c:v>
                </c:pt>
                <c:pt idx="741">
                  <c:v>42450</c:v>
                </c:pt>
                <c:pt idx="742">
                  <c:v>42457</c:v>
                </c:pt>
                <c:pt idx="743">
                  <c:v>42464</c:v>
                </c:pt>
                <c:pt idx="744">
                  <c:v>42471</c:v>
                </c:pt>
                <c:pt idx="745">
                  <c:v>42478</c:v>
                </c:pt>
                <c:pt idx="746">
                  <c:v>42485</c:v>
                </c:pt>
                <c:pt idx="747">
                  <c:v>42492</c:v>
                </c:pt>
                <c:pt idx="748">
                  <c:v>42499</c:v>
                </c:pt>
                <c:pt idx="749">
                  <c:v>42506</c:v>
                </c:pt>
                <c:pt idx="750">
                  <c:v>42513</c:v>
                </c:pt>
                <c:pt idx="751">
                  <c:v>42520</c:v>
                </c:pt>
                <c:pt idx="752">
                  <c:v>42527</c:v>
                </c:pt>
                <c:pt idx="753">
                  <c:v>42534</c:v>
                </c:pt>
                <c:pt idx="754">
                  <c:v>42541</c:v>
                </c:pt>
                <c:pt idx="755">
                  <c:v>42548</c:v>
                </c:pt>
                <c:pt idx="756">
                  <c:v>42555</c:v>
                </c:pt>
                <c:pt idx="757">
                  <c:v>42562</c:v>
                </c:pt>
                <c:pt idx="758">
                  <c:v>42569</c:v>
                </c:pt>
                <c:pt idx="759">
                  <c:v>42576</c:v>
                </c:pt>
                <c:pt idx="760">
                  <c:v>42583</c:v>
                </c:pt>
                <c:pt idx="761">
                  <c:v>42590</c:v>
                </c:pt>
                <c:pt idx="762">
                  <c:v>42597</c:v>
                </c:pt>
                <c:pt idx="763">
                  <c:v>42604</c:v>
                </c:pt>
                <c:pt idx="764">
                  <c:v>42611</c:v>
                </c:pt>
                <c:pt idx="765">
                  <c:v>42618</c:v>
                </c:pt>
                <c:pt idx="766">
                  <c:v>42625</c:v>
                </c:pt>
                <c:pt idx="767">
                  <c:v>42632</c:v>
                </c:pt>
              </c:numCache>
            </c:numRef>
          </c:cat>
          <c:val>
            <c:numRef>
              <c:f>Sheet1!$C$2:$C$1000</c:f>
              <c:numCache>
                <c:formatCode>0.000</c:formatCode>
                <c:ptCount val="999"/>
                <c:pt idx="0">
                  <c:v>1</c:v>
                </c:pt>
                <c:pt idx="1">
                  <c:v>1.0037203647416399</c:v>
                </c:pt>
                <c:pt idx="2">
                  <c:v>0.9992913133898601</c:v>
                </c:pt>
                <c:pt idx="3">
                  <c:v>0.96067271995101</c:v>
                </c:pt>
                <c:pt idx="4">
                  <c:v>0.97063432609403011</c:v>
                </c:pt>
                <c:pt idx="5">
                  <c:v>0.97063432609403011</c:v>
                </c:pt>
                <c:pt idx="6">
                  <c:v>0.98876742479823987</c:v>
                </c:pt>
                <c:pt idx="7">
                  <c:v>1.0194937085928297</c:v>
                </c:pt>
                <c:pt idx="8">
                  <c:v>1.0661700196934001</c:v>
                </c:pt>
                <c:pt idx="9">
                  <c:v>1.0939097744360899</c:v>
                </c:pt>
                <c:pt idx="10">
                  <c:v>1.1435726145885601</c:v>
                </c:pt>
                <c:pt idx="11">
                  <c:v>1.1982526078586002</c:v>
                </c:pt>
                <c:pt idx="12">
                  <c:v>1.2568104413638601</c:v>
                </c:pt>
                <c:pt idx="13">
                  <c:v>1.2339118982342097</c:v>
                </c:pt>
                <c:pt idx="14">
                  <c:v>1.2680442301645498</c:v>
                </c:pt>
                <c:pt idx="15">
                  <c:v>1.3375645000248197</c:v>
                </c:pt>
                <c:pt idx="16">
                  <c:v>1.3573235178923098</c:v>
                </c:pt>
                <c:pt idx="17">
                  <c:v>1.3835946110691195</c:v>
                </c:pt>
                <c:pt idx="18">
                  <c:v>1.4262376778336099</c:v>
                </c:pt>
                <c:pt idx="19">
                  <c:v>1.46148372122529</c:v>
                </c:pt>
                <c:pt idx="20">
                  <c:v>1.4659856905653696</c:v>
                </c:pt>
                <c:pt idx="21">
                  <c:v>1.4829558718880802</c:v>
                </c:pt>
                <c:pt idx="22">
                  <c:v>1.5015576955962899</c:v>
                </c:pt>
                <c:pt idx="23">
                  <c:v>1.5254896733763899</c:v>
                </c:pt>
                <c:pt idx="24">
                  <c:v>1.50398348953822</c:v>
                </c:pt>
                <c:pt idx="25">
                  <c:v>1.4526850324637701</c:v>
                </c:pt>
                <c:pt idx="26">
                  <c:v>1.4790098411840298</c:v>
                </c:pt>
                <c:pt idx="27">
                  <c:v>1.3929848189806799</c:v>
                </c:pt>
                <c:pt idx="28">
                  <c:v>1.3795501685247602</c:v>
                </c:pt>
                <c:pt idx="29">
                  <c:v>1.3401836671649698</c:v>
                </c:pt>
                <c:pt idx="30">
                  <c:v>1.31653538192509</c:v>
                </c:pt>
                <c:pt idx="31">
                  <c:v>1.3087846220466699</c:v>
                </c:pt>
                <c:pt idx="32">
                  <c:v>1.2877621925319498</c:v>
                </c:pt>
                <c:pt idx="33">
                  <c:v>1.2772358767424798</c:v>
                </c:pt>
                <c:pt idx="34">
                  <c:v>1.27601047280711</c:v>
                </c:pt>
                <c:pt idx="35">
                  <c:v>1.2792870382118102</c:v>
                </c:pt>
                <c:pt idx="36">
                  <c:v>1.2744736014651399</c:v>
                </c:pt>
                <c:pt idx="37">
                  <c:v>1.2853246652949295</c:v>
                </c:pt>
                <c:pt idx="38">
                  <c:v>1.2811909266931001</c:v>
                </c:pt>
                <c:pt idx="39">
                  <c:v>1.2729234494894597</c:v>
                </c:pt>
                <c:pt idx="40">
                  <c:v>1.2656894069362701</c:v>
                </c:pt>
                <c:pt idx="41">
                  <c:v>1.2615556683344398</c:v>
                </c:pt>
                <c:pt idx="42">
                  <c:v>1.2687897108876298</c:v>
                </c:pt>
                <c:pt idx="43">
                  <c:v>1.2648189531054299</c:v>
                </c:pt>
                <c:pt idx="44">
                  <c:v>1.27428284577915</c:v>
                </c:pt>
                <c:pt idx="45">
                  <c:v>1.2689906994191196</c:v>
                </c:pt>
                <c:pt idx="46">
                  <c:v>1.2716222783664897</c:v>
                </c:pt>
                <c:pt idx="47">
                  <c:v>1.24297857170438</c:v>
                </c:pt>
                <c:pt idx="48">
                  <c:v>1.3975066610032001</c:v>
                </c:pt>
                <c:pt idx="49">
                  <c:v>1.4214676272485998</c:v>
                </c:pt>
                <c:pt idx="50">
                  <c:v>1.44692770480861</c:v>
                </c:pt>
                <c:pt idx="51">
                  <c:v>1.4730041538181398</c:v>
                </c:pt>
                <c:pt idx="52">
                  <c:v>1.53497343873256</c:v>
                </c:pt>
                <c:pt idx="53">
                  <c:v>1.6413411923057799</c:v>
                </c:pt>
                <c:pt idx="54">
                  <c:v>1.61602204336961</c:v>
                </c:pt>
                <c:pt idx="55">
                  <c:v>1.6774064011826999</c:v>
                </c:pt>
                <c:pt idx="56">
                  <c:v>1.7591310631678199</c:v>
                </c:pt>
                <c:pt idx="57">
                  <c:v>1.8377536835485599</c:v>
                </c:pt>
                <c:pt idx="58">
                  <c:v>1.9417220141329099</c:v>
                </c:pt>
                <c:pt idx="59">
                  <c:v>2.0118881392770191</c:v>
                </c:pt>
                <c:pt idx="60">
                  <c:v>2.0030583796247696</c:v>
                </c:pt>
                <c:pt idx="61">
                  <c:v>2.0185598993816094</c:v>
                </c:pt>
                <c:pt idx="62">
                  <c:v>1.9415010563827</c:v>
                </c:pt>
                <c:pt idx="63">
                  <c:v>1.8906152394927103</c:v>
                </c:pt>
                <c:pt idx="64">
                  <c:v>1.73445308061055</c:v>
                </c:pt>
                <c:pt idx="65">
                  <c:v>1.66157475493576</c:v>
                </c:pt>
                <c:pt idx="66">
                  <c:v>1.5926986027063199</c:v>
                </c:pt>
                <c:pt idx="67">
                  <c:v>1.57474627507874</c:v>
                </c:pt>
                <c:pt idx="68">
                  <c:v>1.4478505094357301</c:v>
                </c:pt>
                <c:pt idx="69">
                  <c:v>1.4460268977653197</c:v>
                </c:pt>
                <c:pt idx="70">
                  <c:v>1.4751526100651398</c:v>
                </c:pt>
                <c:pt idx="71">
                  <c:v>1.3968215844085601</c:v>
                </c:pt>
                <c:pt idx="72">
                  <c:v>1.31913346278388</c:v>
                </c:pt>
                <c:pt idx="73">
                  <c:v>1.32912613981762</c:v>
                </c:pt>
                <c:pt idx="74">
                  <c:v>1.3553302368172799</c:v>
                </c:pt>
                <c:pt idx="75">
                  <c:v>1.39394640305826</c:v>
                </c:pt>
                <c:pt idx="76">
                  <c:v>1.3621399058909101</c:v>
                </c:pt>
                <c:pt idx="77">
                  <c:v>1.3484987919174298</c:v>
                </c:pt>
                <c:pt idx="78">
                  <c:v>1.3477110420953298</c:v>
                </c:pt>
                <c:pt idx="79">
                  <c:v>1.3791770833907901</c:v>
                </c:pt>
                <c:pt idx="80">
                  <c:v>1.3754338279668301</c:v>
                </c:pt>
                <c:pt idx="81">
                  <c:v>1.4219318426293095</c:v>
                </c:pt>
                <c:pt idx="82">
                  <c:v>1.4505645110575398</c:v>
                </c:pt>
                <c:pt idx="83">
                  <c:v>1.46178034962681</c:v>
                </c:pt>
                <c:pt idx="84">
                  <c:v>1.4609880901814298</c:v>
                </c:pt>
                <c:pt idx="85">
                  <c:v>1.46814185592374</c:v>
                </c:pt>
                <c:pt idx="86">
                  <c:v>1.44091760490735</c:v>
                </c:pt>
                <c:pt idx="87">
                  <c:v>1.4311814661378299</c:v>
                </c:pt>
                <c:pt idx="88">
                  <c:v>1.4493607367648698</c:v>
                </c:pt>
                <c:pt idx="89">
                  <c:v>1.4798609463865</c:v>
                </c:pt>
                <c:pt idx="90">
                  <c:v>1.4914194832275098</c:v>
                </c:pt>
                <c:pt idx="91">
                  <c:v>1.4916627408580099</c:v>
                </c:pt>
                <c:pt idx="92">
                  <c:v>1.5106652728666798</c:v>
                </c:pt>
                <c:pt idx="93">
                  <c:v>1.5244824552209499</c:v>
                </c:pt>
                <c:pt idx="94">
                  <c:v>1.46242082646087</c:v>
                </c:pt>
                <c:pt idx="95">
                  <c:v>1.47070852111938</c:v>
                </c:pt>
                <c:pt idx="96">
                  <c:v>1.4979617606010598</c:v>
                </c:pt>
                <c:pt idx="97">
                  <c:v>1.4931495374533099</c:v>
                </c:pt>
                <c:pt idx="98">
                  <c:v>1.4890157988514898</c:v>
                </c:pt>
                <c:pt idx="99">
                  <c:v>1.56350763188234</c:v>
                </c:pt>
                <c:pt idx="100">
                  <c:v>1.62082403367185</c:v>
                </c:pt>
                <c:pt idx="101">
                  <c:v>1.6600565426773102</c:v>
                </c:pt>
                <c:pt idx="102">
                  <c:v>1.73758757362959</c:v>
                </c:pt>
                <c:pt idx="103">
                  <c:v>1.8190062625014398</c:v>
                </c:pt>
                <c:pt idx="104">
                  <c:v>1.9044802624683501</c:v>
                </c:pt>
                <c:pt idx="105">
                  <c:v>1.99280639235653</c:v>
                </c:pt>
                <c:pt idx="106">
                  <c:v>2.06160226777508</c:v>
                </c:pt>
                <c:pt idx="107">
                  <c:v>2.1816703258513099</c:v>
                </c:pt>
                <c:pt idx="108">
                  <c:v>2.1639256753402201</c:v>
                </c:pt>
                <c:pt idx="109">
                  <c:v>2.1106693273903701</c:v>
                </c:pt>
                <c:pt idx="110">
                  <c:v>2.0834975783185006</c:v>
                </c:pt>
                <c:pt idx="111">
                  <c:v>2.1518690802574998</c:v>
                </c:pt>
                <c:pt idx="112">
                  <c:v>2.1697308016924111</c:v>
                </c:pt>
                <c:pt idx="113">
                  <c:v>2.15221370098025</c:v>
                </c:pt>
                <c:pt idx="114">
                  <c:v>2.2446313003712506</c:v>
                </c:pt>
                <c:pt idx="115">
                  <c:v>2.3391960458740302</c:v>
                </c:pt>
                <c:pt idx="116">
                  <c:v>2.3203467031481795</c:v>
                </c:pt>
                <c:pt idx="117">
                  <c:v>2.3775671202952298</c:v>
                </c:pt>
                <c:pt idx="118">
                  <c:v>2.3775671202952298</c:v>
                </c:pt>
                <c:pt idx="119">
                  <c:v>2.2267616767524006</c:v>
                </c:pt>
                <c:pt idx="120">
                  <c:v>2.1670904517346106</c:v>
                </c:pt>
                <c:pt idx="121">
                  <c:v>2.09230164552981</c:v>
                </c:pt>
                <c:pt idx="122">
                  <c:v>2.1227879677182599</c:v>
                </c:pt>
                <c:pt idx="123">
                  <c:v>2.1326055968975997</c:v>
                </c:pt>
                <c:pt idx="124">
                  <c:v>2.1249900429724313</c:v>
                </c:pt>
                <c:pt idx="125">
                  <c:v>2.1466921706319999</c:v>
                </c:pt>
                <c:pt idx="126">
                  <c:v>2.2106299130070197</c:v>
                </c:pt>
                <c:pt idx="127">
                  <c:v>2.2383998698139305</c:v>
                </c:pt>
                <c:pt idx="128">
                  <c:v>2.2515779820056299</c:v>
                </c:pt>
                <c:pt idx="129">
                  <c:v>2.2651756132811798</c:v>
                </c:pt>
                <c:pt idx="130">
                  <c:v>2.2956619354696297</c:v>
                </c:pt>
                <c:pt idx="131">
                  <c:v>2.3583477126418302</c:v>
                </c:pt>
                <c:pt idx="132">
                  <c:v>2.4251750340635096</c:v>
                </c:pt>
                <c:pt idx="133">
                  <c:v>2.4282753380148794</c:v>
                </c:pt>
                <c:pt idx="134">
                  <c:v>2.3759896899254698</c:v>
                </c:pt>
                <c:pt idx="135">
                  <c:v>2.4538812272794899</c:v>
                </c:pt>
                <c:pt idx="136">
                  <c:v>2.3964664136496685</c:v>
                </c:pt>
                <c:pt idx="137">
                  <c:v>2.3871655017955704</c:v>
                </c:pt>
                <c:pt idx="138">
                  <c:v>2.5311751774888394</c:v>
                </c:pt>
                <c:pt idx="139">
                  <c:v>2.5596526073069596</c:v>
                </c:pt>
                <c:pt idx="140">
                  <c:v>2.5650117498441602</c:v>
                </c:pt>
                <c:pt idx="141">
                  <c:v>2.5574529592506496</c:v>
                </c:pt>
                <c:pt idx="142">
                  <c:v>2.6116008473127001</c:v>
                </c:pt>
                <c:pt idx="143">
                  <c:v>2.60540023940997</c:v>
                </c:pt>
                <c:pt idx="144">
                  <c:v>2.6322695403218197</c:v>
                </c:pt>
                <c:pt idx="145">
                  <c:v>2.6121175646379307</c:v>
                </c:pt>
                <c:pt idx="146">
                  <c:v>2.6209017591668005</c:v>
                </c:pt>
                <c:pt idx="147">
                  <c:v>2.7079843500901903</c:v>
                </c:pt>
                <c:pt idx="148">
                  <c:v>2.6346104899078195</c:v>
                </c:pt>
                <c:pt idx="149">
                  <c:v>2.8511742672896401</c:v>
                </c:pt>
                <c:pt idx="150">
                  <c:v>3.1273122369386401</c:v>
                </c:pt>
                <c:pt idx="151">
                  <c:v>3.23689391600792</c:v>
                </c:pt>
                <c:pt idx="152">
                  <c:v>3.1903893567374007</c:v>
                </c:pt>
                <c:pt idx="153">
                  <c:v>3.1108148886522899</c:v>
                </c:pt>
                <c:pt idx="154">
                  <c:v>3.0979982237324699</c:v>
                </c:pt>
                <c:pt idx="155">
                  <c:v>3.1228006553434198</c:v>
                </c:pt>
                <c:pt idx="156">
                  <c:v>3.0351735722284401</c:v>
                </c:pt>
                <c:pt idx="157">
                  <c:v>3.03414013757798</c:v>
                </c:pt>
                <c:pt idx="158">
                  <c:v>3.0579091345384697</c:v>
                </c:pt>
                <c:pt idx="159">
                  <c:v>3.0853229276419203</c:v>
                </c:pt>
                <c:pt idx="160">
                  <c:v>3.0473562574815607</c:v>
                </c:pt>
                <c:pt idx="161">
                  <c:v>3.0725124255981093</c:v>
                </c:pt>
                <c:pt idx="162">
                  <c:v>3.0948942514025304</c:v>
                </c:pt>
                <c:pt idx="163">
                  <c:v>3.0674877398926506</c:v>
                </c:pt>
                <c:pt idx="164">
                  <c:v>3.1263935149686399</c:v>
                </c:pt>
                <c:pt idx="165">
                  <c:v>3.1602488341175694</c:v>
                </c:pt>
                <c:pt idx="166">
                  <c:v>3.138278013448879</c:v>
                </c:pt>
                <c:pt idx="167">
                  <c:v>2.9977168563374605</c:v>
                </c:pt>
                <c:pt idx="168">
                  <c:v>3.0454264884515001</c:v>
                </c:pt>
                <c:pt idx="169">
                  <c:v>2.9516765593367094</c:v>
                </c:pt>
                <c:pt idx="170">
                  <c:v>2.89097260796893</c:v>
                </c:pt>
                <c:pt idx="171">
                  <c:v>2.8245640973306299</c:v>
                </c:pt>
                <c:pt idx="172">
                  <c:v>2.7868159577226201</c:v>
                </c:pt>
                <c:pt idx="173">
                  <c:v>2.6248371295075499</c:v>
                </c:pt>
                <c:pt idx="174">
                  <c:v>2.559748690140609</c:v>
                </c:pt>
                <c:pt idx="175">
                  <c:v>2.4350629968170594</c:v>
                </c:pt>
                <c:pt idx="176">
                  <c:v>2.1485459374775902</c:v>
                </c:pt>
                <c:pt idx="177">
                  <c:v>2.1650808918848798</c:v>
                </c:pt>
                <c:pt idx="178">
                  <c:v>2.1373515134130199</c:v>
                </c:pt>
                <c:pt idx="179">
                  <c:v>2.1724882915285195</c:v>
                </c:pt>
                <c:pt idx="180">
                  <c:v>2.1859229419844506</c:v>
                </c:pt>
                <c:pt idx="181">
                  <c:v>2.3030825688579406</c:v>
                </c:pt>
                <c:pt idx="182">
                  <c:v>2.3299518697697996</c:v>
                </c:pt>
                <c:pt idx="183">
                  <c:v>2.3966917293232997</c:v>
                </c:pt>
                <c:pt idx="184">
                  <c:v>2.5264192212004701</c:v>
                </c:pt>
                <c:pt idx="185">
                  <c:v>2.5057505281913506</c:v>
                </c:pt>
                <c:pt idx="186">
                  <c:v>2.5609040760374904</c:v>
                </c:pt>
                <c:pt idx="187">
                  <c:v>2.5392019483779102</c:v>
                </c:pt>
                <c:pt idx="188">
                  <c:v>2.6440159091786697</c:v>
                </c:pt>
                <c:pt idx="189">
                  <c:v>2.6114627176892995</c:v>
                </c:pt>
                <c:pt idx="190">
                  <c:v>2.8910660087489397</c:v>
                </c:pt>
                <c:pt idx="191">
                  <c:v>3.14196960375995</c:v>
                </c:pt>
                <c:pt idx="192">
                  <c:v>3.13770065920487</c:v>
                </c:pt>
                <c:pt idx="193">
                  <c:v>3.2153532951969002</c:v>
                </c:pt>
                <c:pt idx="194">
                  <c:v>3.7608882992514299</c:v>
                </c:pt>
                <c:pt idx="195">
                  <c:v>3.7329855636891196</c:v>
                </c:pt>
                <c:pt idx="196">
                  <c:v>3.8354622432824494</c:v>
                </c:pt>
                <c:pt idx="197">
                  <c:v>4.0387821258943415</c:v>
                </c:pt>
                <c:pt idx="198">
                  <c:v>4.1383096387336611</c:v>
                </c:pt>
                <c:pt idx="199">
                  <c:v>4.1989681650935804</c:v>
                </c:pt>
                <c:pt idx="200">
                  <c:v>4.153115529101548</c:v>
                </c:pt>
                <c:pt idx="201">
                  <c:v>4.1303799667915202</c:v>
                </c:pt>
                <c:pt idx="202">
                  <c:v>4.194508464852519</c:v>
                </c:pt>
                <c:pt idx="203">
                  <c:v>3.9305974825545098</c:v>
                </c:pt>
                <c:pt idx="204">
                  <c:v>3.7064203796358095</c:v>
                </c:pt>
                <c:pt idx="205">
                  <c:v>3.6949970487480606</c:v>
                </c:pt>
                <c:pt idx="206">
                  <c:v>3.6450106741541997</c:v>
                </c:pt>
                <c:pt idx="207">
                  <c:v>3.6532781513578501</c:v>
                </c:pt>
                <c:pt idx="208">
                  <c:v>3.0079130511531904</c:v>
                </c:pt>
                <c:pt idx="209">
                  <c:v>3.0391136811213602</c:v>
                </c:pt>
                <c:pt idx="210">
                  <c:v>3.0236659061446693</c:v>
                </c:pt>
                <c:pt idx="211">
                  <c:v>3.1103973819361306</c:v>
                </c:pt>
                <c:pt idx="212">
                  <c:v>3.1974325487232305</c:v>
                </c:pt>
                <c:pt idx="213">
                  <c:v>2.9717745464174006</c:v>
                </c:pt>
                <c:pt idx="214">
                  <c:v>3.0203897241268902</c:v>
                </c:pt>
                <c:pt idx="215">
                  <c:v>2.8844569883990894</c:v>
                </c:pt>
                <c:pt idx="216">
                  <c:v>2.67642176975821</c:v>
                </c:pt>
                <c:pt idx="217">
                  <c:v>2.7814252726460302</c:v>
                </c:pt>
                <c:pt idx="218">
                  <c:v>2.8257703098538696</c:v>
                </c:pt>
                <c:pt idx="219">
                  <c:v>2.9375567241655101</c:v>
                </c:pt>
                <c:pt idx="220">
                  <c:v>2.955063107144229</c:v>
                </c:pt>
                <c:pt idx="221">
                  <c:v>2.5983737664042699</c:v>
                </c:pt>
                <c:pt idx="222">
                  <c:v>2.7197325448617802</c:v>
                </c:pt>
                <c:pt idx="223">
                  <c:v>2.9427668952277894</c:v>
                </c:pt>
                <c:pt idx="224">
                  <c:v>3.0442603611008399</c:v>
                </c:pt>
                <c:pt idx="225">
                  <c:v>3.2507368189365509</c:v>
                </c:pt>
                <c:pt idx="226">
                  <c:v>3.4364736124978594</c:v>
                </c:pt>
                <c:pt idx="227">
                  <c:v>3.4706508641375997</c:v>
                </c:pt>
                <c:pt idx="228">
                  <c:v>3.36159615068485</c:v>
                </c:pt>
                <c:pt idx="229">
                  <c:v>3.3564759095096486</c:v>
                </c:pt>
                <c:pt idx="230">
                  <c:v>3.3895205180964103</c:v>
                </c:pt>
                <c:pt idx="231">
                  <c:v>3.3156801030455791</c:v>
                </c:pt>
                <c:pt idx="232">
                  <c:v>3.3669067349224102</c:v>
                </c:pt>
                <c:pt idx="233">
                  <c:v>3.5137655547526099</c:v>
                </c:pt>
                <c:pt idx="234">
                  <c:v>3.5123115815952199</c:v>
                </c:pt>
                <c:pt idx="235">
                  <c:v>3.3910426348335987</c:v>
                </c:pt>
                <c:pt idx="236">
                  <c:v>3.4772853005587994</c:v>
                </c:pt>
                <c:pt idx="237">
                  <c:v>3.5379573419976906</c:v>
                </c:pt>
                <c:pt idx="238">
                  <c:v>3.6512862692314001</c:v>
                </c:pt>
                <c:pt idx="239">
                  <c:v>3.6866807517693703</c:v>
                </c:pt>
                <c:pt idx="240">
                  <c:v>3.5111892320676898</c:v>
                </c:pt>
                <c:pt idx="241">
                  <c:v>3.5221637641425603</c:v>
                </c:pt>
                <c:pt idx="242">
                  <c:v>3.61115059549092</c:v>
                </c:pt>
                <c:pt idx="243">
                  <c:v>3.52612298721859</c:v>
                </c:pt>
                <c:pt idx="244">
                  <c:v>3.6772956514543802</c:v>
                </c:pt>
                <c:pt idx="245">
                  <c:v>3.7038819002752601</c:v>
                </c:pt>
                <c:pt idx="246">
                  <c:v>3.5519257773928499</c:v>
                </c:pt>
                <c:pt idx="247">
                  <c:v>3.1434840218668403</c:v>
                </c:pt>
                <c:pt idx="248">
                  <c:v>3.0041602270533203</c:v>
                </c:pt>
                <c:pt idx="249">
                  <c:v>2.83781450692027</c:v>
                </c:pt>
                <c:pt idx="250">
                  <c:v>2.8215181019312694</c:v>
                </c:pt>
                <c:pt idx="251">
                  <c:v>2.7201508999939299</c:v>
                </c:pt>
                <c:pt idx="252">
                  <c:v>2.69084429525758</c:v>
                </c:pt>
                <c:pt idx="253">
                  <c:v>2.6492617997672099</c:v>
                </c:pt>
                <c:pt idx="254">
                  <c:v>2.6421029264283198</c:v>
                </c:pt>
                <c:pt idx="255">
                  <c:v>2.643487728859931</c:v>
                </c:pt>
                <c:pt idx="256">
                  <c:v>2.7609785579134902</c:v>
                </c:pt>
                <c:pt idx="257">
                  <c:v>2.8528202494497394</c:v>
                </c:pt>
                <c:pt idx="258">
                  <c:v>2.9104405364107193</c:v>
                </c:pt>
                <c:pt idx="259">
                  <c:v>2.8821864915406596</c:v>
                </c:pt>
                <c:pt idx="260">
                  <c:v>2.9237109560401304</c:v>
                </c:pt>
                <c:pt idx="261">
                  <c:v>2.7787658603588894</c:v>
                </c:pt>
                <c:pt idx="262">
                  <c:v>2.8357276772268101</c:v>
                </c:pt>
                <c:pt idx="263">
                  <c:v>2.7900583796247695</c:v>
                </c:pt>
                <c:pt idx="264">
                  <c:v>2.8871750726780201</c:v>
                </c:pt>
                <c:pt idx="265">
                  <c:v>2.9388537646390294</c:v>
                </c:pt>
                <c:pt idx="266">
                  <c:v>2.9476162236111101</c:v>
                </c:pt>
                <c:pt idx="267">
                  <c:v>2.9237757456737898</c:v>
                </c:pt>
                <c:pt idx="268">
                  <c:v>2.8999904611124201</c:v>
                </c:pt>
                <c:pt idx="269">
                  <c:v>2.9170429945001892</c:v>
                </c:pt>
                <c:pt idx="270">
                  <c:v>2.9135145990434599</c:v>
                </c:pt>
                <c:pt idx="271">
                  <c:v>2.9458160890119598</c:v>
                </c:pt>
                <c:pt idx="272">
                  <c:v>3.0165920597531897</c:v>
                </c:pt>
                <c:pt idx="273">
                  <c:v>3.0447586449616302</c:v>
                </c:pt>
                <c:pt idx="274">
                  <c:v>3.0964029589748394</c:v>
                </c:pt>
                <c:pt idx="275">
                  <c:v>3.2787290143921801</c:v>
                </c:pt>
                <c:pt idx="276">
                  <c:v>3.35531378593218</c:v>
                </c:pt>
                <c:pt idx="277">
                  <c:v>3.3267689605525095</c:v>
                </c:pt>
                <c:pt idx="278">
                  <c:v>3.3029914386111998</c:v>
                </c:pt>
                <c:pt idx="279">
                  <c:v>3.25347852205716</c:v>
                </c:pt>
                <c:pt idx="280">
                  <c:v>3.280869424478289</c:v>
                </c:pt>
                <c:pt idx="281">
                  <c:v>3.3337754422740598</c:v>
                </c:pt>
                <c:pt idx="282">
                  <c:v>3.3385142603390299</c:v>
                </c:pt>
                <c:pt idx="283">
                  <c:v>3.2468138725390099</c:v>
                </c:pt>
                <c:pt idx="284">
                  <c:v>3.2944915097722305</c:v>
                </c:pt>
                <c:pt idx="285">
                  <c:v>3.3221924425884901</c:v>
                </c:pt>
                <c:pt idx="286">
                  <c:v>3.3743145052653603</c:v>
                </c:pt>
                <c:pt idx="287">
                  <c:v>3.4739361801422102</c:v>
                </c:pt>
                <c:pt idx="288">
                  <c:v>3.518752125728839</c:v>
                </c:pt>
                <c:pt idx="289">
                  <c:v>3.49825251132232</c:v>
                </c:pt>
                <c:pt idx="290">
                  <c:v>3.4827052102008498</c:v>
                </c:pt>
                <c:pt idx="291">
                  <c:v>3.4500642545468501</c:v>
                </c:pt>
                <c:pt idx="292">
                  <c:v>3.4113239592010101</c:v>
                </c:pt>
                <c:pt idx="293">
                  <c:v>3.3989521786858896</c:v>
                </c:pt>
                <c:pt idx="294">
                  <c:v>3.3960561929401591</c:v>
                </c:pt>
                <c:pt idx="295">
                  <c:v>3.41989773774127</c:v>
                </c:pt>
                <c:pt idx="296">
                  <c:v>3.45075653660931</c:v>
                </c:pt>
                <c:pt idx="297">
                  <c:v>3.5364516629063401</c:v>
                </c:pt>
                <c:pt idx="298">
                  <c:v>3.6404641464262202</c:v>
                </c:pt>
                <c:pt idx="299">
                  <c:v>3.6733457091003299</c:v>
                </c:pt>
                <c:pt idx="300">
                  <c:v>3.7621496665361098</c:v>
                </c:pt>
                <c:pt idx="301">
                  <c:v>3.8343568532482997</c:v>
                </c:pt>
                <c:pt idx="302">
                  <c:v>3.8202849199300495</c:v>
                </c:pt>
                <c:pt idx="303">
                  <c:v>3.7682643052973606</c:v>
                </c:pt>
                <c:pt idx="304">
                  <c:v>3.8195900275266301</c:v>
                </c:pt>
                <c:pt idx="305">
                  <c:v>3.7904516397376398</c:v>
                </c:pt>
                <c:pt idx="306">
                  <c:v>3.8704056068270396</c:v>
                </c:pt>
                <c:pt idx="307">
                  <c:v>3.871069373727789</c:v>
                </c:pt>
                <c:pt idx="308">
                  <c:v>3.7884791420958801</c:v>
                </c:pt>
                <c:pt idx="309">
                  <c:v>3.7596830620204202</c:v>
                </c:pt>
                <c:pt idx="310">
                  <c:v>3.7677081735887694</c:v>
                </c:pt>
                <c:pt idx="311">
                  <c:v>3.8055537045107197</c:v>
                </c:pt>
                <c:pt idx="312">
                  <c:v>3.8759014623866999</c:v>
                </c:pt>
                <c:pt idx="313">
                  <c:v>4.0040728710992388</c:v>
                </c:pt>
                <c:pt idx="314">
                  <c:v>3.9631087803882399</c:v>
                </c:pt>
                <c:pt idx="315">
                  <c:v>3.838605313356759</c:v>
                </c:pt>
                <c:pt idx="316">
                  <c:v>3.8001937951996601</c:v>
                </c:pt>
                <c:pt idx="317">
                  <c:v>3.65252131686516</c:v>
                </c:pt>
                <c:pt idx="318">
                  <c:v>3.6144513032397496</c:v>
                </c:pt>
                <c:pt idx="319">
                  <c:v>3.6954451613259094</c:v>
                </c:pt>
                <c:pt idx="320">
                  <c:v>3.75075363831442</c:v>
                </c:pt>
                <c:pt idx="321">
                  <c:v>3.80182645976643</c:v>
                </c:pt>
                <c:pt idx="322">
                  <c:v>3.8514231653969797</c:v>
                </c:pt>
                <c:pt idx="323">
                  <c:v>4.0302277263224102</c:v>
                </c:pt>
                <c:pt idx="324">
                  <c:v>4.2264109808637498</c:v>
                </c:pt>
                <c:pt idx="325">
                  <c:v>4.2183498971199</c:v>
                </c:pt>
                <c:pt idx="326">
                  <c:v>4.1515977471190793</c:v>
                </c:pt>
                <c:pt idx="327">
                  <c:v>4.0250089640829794</c:v>
                </c:pt>
                <c:pt idx="328">
                  <c:v>4.0787826047142808</c:v>
                </c:pt>
                <c:pt idx="329">
                  <c:v>4.1186433949878314</c:v>
                </c:pt>
                <c:pt idx="330">
                  <c:v>4.31012199317074</c:v>
                </c:pt>
                <c:pt idx="331">
                  <c:v>4.3942876946585097</c:v>
                </c:pt>
                <c:pt idx="332">
                  <c:v>4.4827038873780101</c:v>
                </c:pt>
                <c:pt idx="333">
                  <c:v>4.6140651217184487</c:v>
                </c:pt>
                <c:pt idx="334">
                  <c:v>4.6066747643135706</c:v>
                </c:pt>
                <c:pt idx="335">
                  <c:v>4.7514269694779792</c:v>
                </c:pt>
                <c:pt idx="336">
                  <c:v>4.8931328868760291</c:v>
                </c:pt>
                <c:pt idx="337">
                  <c:v>5.0025592484512789</c:v>
                </c:pt>
                <c:pt idx="338">
                  <c:v>5.1083632897357099</c:v>
                </c:pt>
                <c:pt idx="339">
                  <c:v>5.109768760860331</c:v>
                </c:pt>
                <c:pt idx="340">
                  <c:v>5.0548097628517299</c:v>
                </c:pt>
                <c:pt idx="341">
                  <c:v>4.9055004870944803</c:v>
                </c:pt>
                <c:pt idx="342">
                  <c:v>4.6111534651007497</c:v>
                </c:pt>
                <c:pt idx="343">
                  <c:v>4.4172439653793312</c:v>
                </c:pt>
                <c:pt idx="344">
                  <c:v>4.1114670976781609</c:v>
                </c:pt>
                <c:pt idx="345">
                  <c:v>4.08797971414229</c:v>
                </c:pt>
                <c:pt idx="346">
                  <c:v>4.3156531534264797</c:v>
                </c:pt>
                <c:pt idx="347">
                  <c:v>4.04292570237038</c:v>
                </c:pt>
                <c:pt idx="348">
                  <c:v>3.9677481616734398</c:v>
                </c:pt>
                <c:pt idx="349">
                  <c:v>4.2107837973510405</c:v>
                </c:pt>
                <c:pt idx="350">
                  <c:v>4.3910478091781098</c:v>
                </c:pt>
                <c:pt idx="351">
                  <c:v>4.3019559739407187</c:v>
                </c:pt>
                <c:pt idx="352">
                  <c:v>3.7467113344623404</c:v>
                </c:pt>
                <c:pt idx="353">
                  <c:v>3.12408372729328</c:v>
                </c:pt>
                <c:pt idx="354">
                  <c:v>2.6406848228421302</c:v>
                </c:pt>
                <c:pt idx="355">
                  <c:v>1.96886948295169</c:v>
                </c:pt>
                <c:pt idx="356">
                  <c:v>1.7528286453477697</c:v>
                </c:pt>
                <c:pt idx="357">
                  <c:v>1.6351440983235699</c:v>
                </c:pt>
                <c:pt idx="358">
                  <c:v>1.5303628440139201</c:v>
                </c:pt>
                <c:pt idx="359">
                  <c:v>1.40250614687856</c:v>
                </c:pt>
                <c:pt idx="360">
                  <c:v>1.1629729466733603</c:v>
                </c:pt>
                <c:pt idx="361">
                  <c:v>1.0811735777447999</c:v>
                </c:pt>
                <c:pt idx="362">
                  <c:v>1.2038529989684399</c:v>
                </c:pt>
                <c:pt idx="363">
                  <c:v>1.3028499384926</c:v>
                </c:pt>
                <c:pt idx="364">
                  <c:v>1.2865836770944197</c:v>
                </c:pt>
                <c:pt idx="365">
                  <c:v>1.41368782925766</c:v>
                </c:pt>
                <c:pt idx="366">
                  <c:v>1.4988252527871395</c:v>
                </c:pt>
                <c:pt idx="367">
                  <c:v>1.69178899376099</c:v>
                </c:pt>
                <c:pt idx="368">
                  <c:v>1.7918797676509597</c:v>
                </c:pt>
                <c:pt idx="369">
                  <c:v>1.8359400316638901</c:v>
                </c:pt>
                <c:pt idx="370">
                  <c:v>1.8257228846143199</c:v>
                </c:pt>
                <c:pt idx="371">
                  <c:v>1.8945329023218302</c:v>
                </c:pt>
                <c:pt idx="372">
                  <c:v>1.9138262677971496</c:v>
                </c:pt>
                <c:pt idx="373">
                  <c:v>2.0153160928734102</c:v>
                </c:pt>
                <c:pt idx="374">
                  <c:v>1.83107838635473</c:v>
                </c:pt>
                <c:pt idx="375">
                  <c:v>1.6688410571549896</c:v>
                </c:pt>
                <c:pt idx="376">
                  <c:v>1.7389732335240098</c:v>
                </c:pt>
                <c:pt idx="377">
                  <c:v>1.7812125651619801</c:v>
                </c:pt>
                <c:pt idx="378">
                  <c:v>1.8505309495308302</c:v>
                </c:pt>
                <c:pt idx="379">
                  <c:v>1.8537645618080401</c:v>
                </c:pt>
                <c:pt idx="380">
                  <c:v>1.8135270273997499</c:v>
                </c:pt>
                <c:pt idx="381">
                  <c:v>1.7875683327908898</c:v>
                </c:pt>
                <c:pt idx="382">
                  <c:v>1.8534438065082002</c:v>
                </c:pt>
                <c:pt idx="383">
                  <c:v>1.9978918065523299</c:v>
                </c:pt>
                <c:pt idx="384">
                  <c:v>1.99902563341589</c:v>
                </c:pt>
                <c:pt idx="385">
                  <c:v>2.0534610462326004</c:v>
                </c:pt>
                <c:pt idx="386">
                  <c:v>2.1798361829003898</c:v>
                </c:pt>
                <c:pt idx="387">
                  <c:v>2.2707257542241499</c:v>
                </c:pt>
                <c:pt idx="388">
                  <c:v>2.34439819835722</c:v>
                </c:pt>
                <c:pt idx="389">
                  <c:v>2.28945990986269</c:v>
                </c:pt>
                <c:pt idx="390">
                  <c:v>2.2967695210145598</c:v>
                </c:pt>
                <c:pt idx="391">
                  <c:v>2.1944306775743403</c:v>
                </c:pt>
                <c:pt idx="392">
                  <c:v>2.1513905857821305</c:v>
                </c:pt>
                <c:pt idx="393">
                  <c:v>2.3157319479917704</c:v>
                </c:pt>
                <c:pt idx="394">
                  <c:v>2.4221001483900499</c:v>
                </c:pt>
                <c:pt idx="395">
                  <c:v>2.5285193342858197</c:v>
                </c:pt>
                <c:pt idx="396">
                  <c:v>2.7324064453135697</c:v>
                </c:pt>
                <c:pt idx="397">
                  <c:v>2.7911303394215499</c:v>
                </c:pt>
                <c:pt idx="398">
                  <c:v>2.76744588065909</c:v>
                </c:pt>
                <c:pt idx="399">
                  <c:v>2.7506850523226603</c:v>
                </c:pt>
                <c:pt idx="400">
                  <c:v>2.8090193569028901</c:v>
                </c:pt>
                <c:pt idx="401">
                  <c:v>2.83901466137831</c:v>
                </c:pt>
                <c:pt idx="402">
                  <c:v>2.8523202511046502</c:v>
                </c:pt>
                <c:pt idx="403">
                  <c:v>2.6304460935905394</c:v>
                </c:pt>
                <c:pt idx="404">
                  <c:v>2.4596778667137396</c:v>
                </c:pt>
                <c:pt idx="405">
                  <c:v>2.4905317813977303</c:v>
                </c:pt>
                <c:pt idx="406">
                  <c:v>2.6386788728975699</c:v>
                </c:pt>
                <c:pt idx="407">
                  <c:v>2.6940624385615495</c:v>
                </c:pt>
                <c:pt idx="408">
                  <c:v>2.73646180087048</c:v>
                </c:pt>
                <c:pt idx="409">
                  <c:v>2.8355807942453302</c:v>
                </c:pt>
                <c:pt idx="410">
                  <c:v>2.8355223704896795</c:v>
                </c:pt>
                <c:pt idx="411">
                  <c:v>2.8521399996690096</c:v>
                </c:pt>
                <c:pt idx="412">
                  <c:v>2.9951976136231995</c:v>
                </c:pt>
                <c:pt idx="413">
                  <c:v>3.0277787267140699</c:v>
                </c:pt>
                <c:pt idx="414">
                  <c:v>3.0225262164950104</c:v>
                </c:pt>
                <c:pt idx="415">
                  <c:v>3.1187691260432793</c:v>
                </c:pt>
                <c:pt idx="416">
                  <c:v>3.1806145929754606</c:v>
                </c:pt>
                <c:pt idx="417">
                  <c:v>3.4311392659933002</c:v>
                </c:pt>
                <c:pt idx="418">
                  <c:v>3.5289834332713599</c:v>
                </c:pt>
                <c:pt idx="419">
                  <c:v>3.4949527435610301</c:v>
                </c:pt>
                <c:pt idx="420">
                  <c:v>3.8187758339355296</c:v>
                </c:pt>
                <c:pt idx="421">
                  <c:v>4.0293280799210001</c:v>
                </c:pt>
                <c:pt idx="422">
                  <c:v>3.9914272221272098</c:v>
                </c:pt>
                <c:pt idx="423">
                  <c:v>4.0255834056895701</c:v>
                </c:pt>
                <c:pt idx="424">
                  <c:v>4.1522900556600604</c:v>
                </c:pt>
                <c:pt idx="425">
                  <c:v>4.6062913299389301</c:v>
                </c:pt>
                <c:pt idx="426">
                  <c:v>4.7284733808107902</c:v>
                </c:pt>
                <c:pt idx="427">
                  <c:v>4.7248317786395484</c:v>
                </c:pt>
                <c:pt idx="428">
                  <c:v>4.6412979219876505</c:v>
                </c:pt>
                <c:pt idx="429">
                  <c:v>4.7498751283932501</c:v>
                </c:pt>
                <c:pt idx="430">
                  <c:v>4.9179836164144692</c:v>
                </c:pt>
                <c:pt idx="431">
                  <c:v>4.9277988183959485</c:v>
                </c:pt>
                <c:pt idx="432">
                  <c:v>4.5657243751344589</c:v>
                </c:pt>
                <c:pt idx="433">
                  <c:v>3.9931608184069805</c:v>
                </c:pt>
                <c:pt idx="434">
                  <c:v>3.56828238240502</c:v>
                </c:pt>
                <c:pt idx="435">
                  <c:v>3.6284814015964306</c:v>
                </c:pt>
                <c:pt idx="436">
                  <c:v>3.5104076147816294</c:v>
                </c:pt>
                <c:pt idx="437">
                  <c:v>3.3172436730123094</c:v>
                </c:pt>
                <c:pt idx="438">
                  <c:v>3.02563086954363</c:v>
                </c:pt>
                <c:pt idx="439">
                  <c:v>2.8860478180042897</c:v>
                </c:pt>
                <c:pt idx="440">
                  <c:v>2.8703601332752191</c:v>
                </c:pt>
                <c:pt idx="441">
                  <c:v>2.8604738320489398</c:v>
                </c:pt>
                <c:pt idx="442">
                  <c:v>2.9491400658653202</c:v>
                </c:pt>
                <c:pt idx="443">
                  <c:v>2.8012637426287599</c:v>
                </c:pt>
                <c:pt idx="444">
                  <c:v>2.8017645893898298</c:v>
                </c:pt>
                <c:pt idx="445">
                  <c:v>2.8955668720590895</c:v>
                </c:pt>
                <c:pt idx="446">
                  <c:v>2.9422257922870201</c:v>
                </c:pt>
                <c:pt idx="447">
                  <c:v>3.1319496742590096</c:v>
                </c:pt>
                <c:pt idx="448">
                  <c:v>3.0878403731264998</c:v>
                </c:pt>
                <c:pt idx="449">
                  <c:v>3.0939825572735904</c:v>
                </c:pt>
                <c:pt idx="450">
                  <c:v>3.2859963084527108</c:v>
                </c:pt>
                <c:pt idx="451">
                  <c:v>3.2463879864738798</c:v>
                </c:pt>
                <c:pt idx="452">
                  <c:v>3.0586296173301895</c:v>
                </c:pt>
                <c:pt idx="453">
                  <c:v>2.9927120615184295</c:v>
                </c:pt>
                <c:pt idx="454">
                  <c:v>3.0648417124984104</c:v>
                </c:pt>
                <c:pt idx="455">
                  <c:v>3.1133260852056699</c:v>
                </c:pt>
                <c:pt idx="456">
                  <c:v>3.1682247960326309</c:v>
                </c:pt>
                <c:pt idx="457">
                  <c:v>3.2105344138041301</c:v>
                </c:pt>
                <c:pt idx="458">
                  <c:v>3.2904307559066406</c:v>
                </c:pt>
                <c:pt idx="459">
                  <c:v>3.3196565228184096</c:v>
                </c:pt>
                <c:pt idx="460">
                  <c:v>3.5254297353802695</c:v>
                </c:pt>
                <c:pt idx="461">
                  <c:v>3.7881659651697102</c:v>
                </c:pt>
                <c:pt idx="462">
                  <c:v>3.8594892844730992</c:v>
                </c:pt>
                <c:pt idx="463">
                  <c:v>3.8243491402754799</c:v>
                </c:pt>
                <c:pt idx="464">
                  <c:v>3.9280605034229001</c:v>
                </c:pt>
                <c:pt idx="465">
                  <c:v>3.8496611907611995</c:v>
                </c:pt>
                <c:pt idx="466">
                  <c:v>3.8179085376684494</c:v>
                </c:pt>
                <c:pt idx="467">
                  <c:v>3.79282725632864</c:v>
                </c:pt>
                <c:pt idx="468">
                  <c:v>3.9088472531291494</c:v>
                </c:pt>
                <c:pt idx="469">
                  <c:v>3.9603675549843005</c:v>
                </c:pt>
                <c:pt idx="470">
                  <c:v>3.9938106189906102</c:v>
                </c:pt>
                <c:pt idx="471">
                  <c:v>4.0639319303394181</c:v>
                </c:pt>
                <c:pt idx="472">
                  <c:v>4.0870641210509699</c:v>
                </c:pt>
                <c:pt idx="473">
                  <c:v>4.1236142796462874</c:v>
                </c:pt>
                <c:pt idx="474">
                  <c:v>4.1427561515674691</c:v>
                </c:pt>
                <c:pt idx="475">
                  <c:v>4.2452434997986517</c:v>
                </c:pt>
                <c:pt idx="476">
                  <c:v>4.2254983268883795</c:v>
                </c:pt>
                <c:pt idx="477">
                  <c:v>4.3305630591519098</c:v>
                </c:pt>
                <c:pt idx="478">
                  <c:v>4.3875628384975593</c:v>
                </c:pt>
                <c:pt idx="479">
                  <c:v>4.47488439366942</c:v>
                </c:pt>
                <c:pt idx="480">
                  <c:v>4.6165024520214697</c:v>
                </c:pt>
                <c:pt idx="481">
                  <c:v>4.6804993849259899</c:v>
                </c:pt>
                <c:pt idx="482">
                  <c:v>4.9124955334043099</c:v>
                </c:pt>
                <c:pt idx="483">
                  <c:v>4.9339953817044409</c:v>
                </c:pt>
                <c:pt idx="484">
                  <c:v>4.9896677221299717</c:v>
                </c:pt>
                <c:pt idx="485">
                  <c:v>5.3058775908957987</c:v>
                </c:pt>
                <c:pt idx="486">
                  <c:v>5.3224586201380086</c:v>
                </c:pt>
                <c:pt idx="487">
                  <c:v>5.3323295252070002</c:v>
                </c:pt>
                <c:pt idx="488">
                  <c:v>5.2607109119092588</c:v>
                </c:pt>
                <c:pt idx="489">
                  <c:v>5.1792600687338313</c:v>
                </c:pt>
                <c:pt idx="490">
                  <c:v>4.9193411095604009</c:v>
                </c:pt>
                <c:pt idx="491">
                  <c:v>4.8556530817138208</c:v>
                </c:pt>
                <c:pt idx="492">
                  <c:v>4.8799231582257097</c:v>
                </c:pt>
                <c:pt idx="493">
                  <c:v>4.6518577022159189</c:v>
                </c:pt>
                <c:pt idx="494">
                  <c:v>4.4307857225602501</c:v>
                </c:pt>
                <c:pt idx="495">
                  <c:v>4.4720268712867988</c:v>
                </c:pt>
                <c:pt idx="496">
                  <c:v>4.4880808466507389</c:v>
                </c:pt>
                <c:pt idx="497">
                  <c:v>4.6359061049542403</c:v>
                </c:pt>
                <c:pt idx="498">
                  <c:v>4.7792802354381907</c:v>
                </c:pt>
                <c:pt idx="499">
                  <c:v>4.8800683035541912</c:v>
                </c:pt>
                <c:pt idx="500">
                  <c:v>4.7779787752580196</c:v>
                </c:pt>
                <c:pt idx="501">
                  <c:v>4.7559804731932491</c:v>
                </c:pt>
                <c:pt idx="502">
                  <c:v>4.7066812912692502</c:v>
                </c:pt>
                <c:pt idx="503">
                  <c:v>4.7511549291423698</c:v>
                </c:pt>
                <c:pt idx="504">
                  <c:v>4.6411083534220703</c:v>
                </c:pt>
                <c:pt idx="505">
                  <c:v>4.5293541557488703</c:v>
                </c:pt>
                <c:pt idx="506">
                  <c:v>4.3572496803270102</c:v>
                </c:pt>
                <c:pt idx="507">
                  <c:v>4.0731712410152294</c:v>
                </c:pt>
                <c:pt idx="508">
                  <c:v>3.6588724882639396</c:v>
                </c:pt>
                <c:pt idx="509">
                  <c:v>3.5855547515156205</c:v>
                </c:pt>
                <c:pt idx="510">
                  <c:v>3.5928369441579</c:v>
                </c:pt>
                <c:pt idx="511">
                  <c:v>3.6376390006564403</c:v>
                </c:pt>
                <c:pt idx="512">
                  <c:v>3.7133818600058404</c:v>
                </c:pt>
                <c:pt idx="513">
                  <c:v>3.7223821755415698</c:v>
                </c:pt>
                <c:pt idx="514">
                  <c:v>3.75432507460875</c:v>
                </c:pt>
                <c:pt idx="515">
                  <c:v>3.7385410058528499</c:v>
                </c:pt>
                <c:pt idx="516">
                  <c:v>3.6928211486162201</c:v>
                </c:pt>
                <c:pt idx="517">
                  <c:v>3.7288786787217498</c:v>
                </c:pt>
                <c:pt idx="518">
                  <c:v>3.6992730432096295</c:v>
                </c:pt>
                <c:pt idx="519">
                  <c:v>3.7503672074537002</c:v>
                </c:pt>
                <c:pt idx="520">
                  <c:v>3.7840113372205204</c:v>
                </c:pt>
                <c:pt idx="521">
                  <c:v>4.0362491430336629</c:v>
                </c:pt>
                <c:pt idx="522">
                  <c:v>4.1894967635523104</c:v>
                </c:pt>
                <c:pt idx="523">
                  <c:v>4.2663946016913101</c:v>
                </c:pt>
                <c:pt idx="524">
                  <c:v>4.4412389190143315</c:v>
                </c:pt>
                <c:pt idx="525">
                  <c:v>4.70171751168089</c:v>
                </c:pt>
                <c:pt idx="526">
                  <c:v>4.78094983423341</c:v>
                </c:pt>
                <c:pt idx="527">
                  <c:v>4.8924651890180302</c:v>
                </c:pt>
                <c:pt idx="528">
                  <c:v>4.7848125111016699</c:v>
                </c:pt>
                <c:pt idx="529">
                  <c:v>4.8779798818395896</c:v>
                </c:pt>
                <c:pt idx="530">
                  <c:v>4.8756564764809989</c:v>
                </c:pt>
                <c:pt idx="531">
                  <c:v>4.88766134411597</c:v>
                </c:pt>
                <c:pt idx="532">
                  <c:v>4.8969049873399486</c:v>
                </c:pt>
                <c:pt idx="533">
                  <c:v>4.8996940472972588</c:v>
                </c:pt>
                <c:pt idx="534">
                  <c:v>5.2409287407807801</c:v>
                </c:pt>
                <c:pt idx="535">
                  <c:v>5.0707524975314309</c:v>
                </c:pt>
                <c:pt idx="536">
                  <c:v>4.8186092895481503</c:v>
                </c:pt>
                <c:pt idx="537">
                  <c:v>4.9197625229618414</c:v>
                </c:pt>
                <c:pt idx="538">
                  <c:v>4.5405669073637798</c:v>
                </c:pt>
                <c:pt idx="539">
                  <c:v>4.3007353074542491</c:v>
                </c:pt>
                <c:pt idx="540">
                  <c:v>3.8516095741922594</c:v>
                </c:pt>
                <c:pt idx="541">
                  <c:v>3.8948520016107691</c:v>
                </c:pt>
                <c:pt idx="542">
                  <c:v>3.6488536366595095</c:v>
                </c:pt>
                <c:pt idx="543">
                  <c:v>3.4322125066885794</c:v>
                </c:pt>
                <c:pt idx="544">
                  <c:v>3.3879511636758797</c:v>
                </c:pt>
                <c:pt idx="545">
                  <c:v>3.5041973389085306</c:v>
                </c:pt>
                <c:pt idx="546">
                  <c:v>3.6209117294336299</c:v>
                </c:pt>
                <c:pt idx="547">
                  <c:v>3.56510590195224</c:v>
                </c:pt>
                <c:pt idx="548">
                  <c:v>3.6922875126186701</c:v>
                </c:pt>
                <c:pt idx="549">
                  <c:v>3.8233362893661105</c:v>
                </c:pt>
                <c:pt idx="550">
                  <c:v>3.8015814837901796</c:v>
                </c:pt>
                <c:pt idx="551">
                  <c:v>3.7369686339840791</c:v>
                </c:pt>
                <c:pt idx="552">
                  <c:v>3.7558486255992092</c:v>
                </c:pt>
                <c:pt idx="553">
                  <c:v>3.7833077675847711</c:v>
                </c:pt>
                <c:pt idx="554">
                  <c:v>3.8764716917017394</c:v>
                </c:pt>
                <c:pt idx="555">
                  <c:v>4.0271534816498304</c:v>
                </c:pt>
                <c:pt idx="556">
                  <c:v>4.1253107133203493</c:v>
                </c:pt>
                <c:pt idx="557">
                  <c:v>4.1739263323385494</c:v>
                </c:pt>
                <c:pt idx="558">
                  <c:v>4.1443619757390495</c:v>
                </c:pt>
                <c:pt idx="559">
                  <c:v>4.1497896689633098</c:v>
                </c:pt>
                <c:pt idx="560">
                  <c:v>4.1308305264261085</c:v>
                </c:pt>
                <c:pt idx="561">
                  <c:v>4.1143294468746996</c:v>
                </c:pt>
                <c:pt idx="562">
                  <c:v>4.0285501972098201</c:v>
                </c:pt>
                <c:pt idx="563">
                  <c:v>4.2409488490117395</c:v>
                </c:pt>
                <c:pt idx="564">
                  <c:v>4.1790763287529096</c:v>
                </c:pt>
                <c:pt idx="565">
                  <c:v>4.2148387645562888</c:v>
                </c:pt>
                <c:pt idx="566">
                  <c:v>4.0752153365806301</c:v>
                </c:pt>
                <c:pt idx="567">
                  <c:v>3.9838094075982298</c:v>
                </c:pt>
                <c:pt idx="568">
                  <c:v>4.0330272618449996</c:v>
                </c:pt>
                <c:pt idx="569">
                  <c:v>4.1147578483994183</c:v>
                </c:pt>
                <c:pt idx="570">
                  <c:v>4.2328062224526803</c:v>
                </c:pt>
                <c:pt idx="571">
                  <c:v>4.43848190358508</c:v>
                </c:pt>
                <c:pt idx="572">
                  <c:v>4.6044671384992188</c:v>
                </c:pt>
                <c:pt idx="573">
                  <c:v>4.660513653539569</c:v>
                </c:pt>
                <c:pt idx="574">
                  <c:v>4.7842470887416608</c:v>
                </c:pt>
                <c:pt idx="575">
                  <c:v>4.9031458679714692</c:v>
                </c:pt>
                <c:pt idx="576">
                  <c:v>5.0674581126330098</c:v>
                </c:pt>
                <c:pt idx="577">
                  <c:v>4.9509464858036516</c:v>
                </c:pt>
                <c:pt idx="578">
                  <c:v>4.8633206438693897</c:v>
                </c:pt>
                <c:pt idx="579">
                  <c:v>4.7075682500455089</c:v>
                </c:pt>
                <c:pt idx="580">
                  <c:v>4.6243918269628486</c:v>
                </c:pt>
                <c:pt idx="581">
                  <c:v>4.7181415023251398</c:v>
                </c:pt>
                <c:pt idx="582">
                  <c:v>4.6763132519486499</c:v>
                </c:pt>
                <c:pt idx="583">
                  <c:v>4.6139931365464193</c:v>
                </c:pt>
                <c:pt idx="584">
                  <c:v>4.6181495120780589</c:v>
                </c:pt>
                <c:pt idx="585">
                  <c:v>4.5066989193453102</c:v>
                </c:pt>
                <c:pt idx="586">
                  <c:v>4.4099069743323804</c:v>
                </c:pt>
                <c:pt idx="587">
                  <c:v>4.2736072672510304</c:v>
                </c:pt>
                <c:pt idx="588">
                  <c:v>4.2989835678705193</c:v>
                </c:pt>
                <c:pt idx="589">
                  <c:v>4.3114746230947798</c:v>
                </c:pt>
                <c:pt idx="590">
                  <c:v>4.1337803054959394</c:v>
                </c:pt>
                <c:pt idx="591">
                  <c:v>4.2845881001108701</c:v>
                </c:pt>
                <c:pt idx="592">
                  <c:v>4.4196155142073801</c:v>
                </c:pt>
                <c:pt idx="593">
                  <c:v>4.2764978044892104</c:v>
                </c:pt>
                <c:pt idx="594">
                  <c:v>4.1767160950799598</c:v>
                </c:pt>
                <c:pt idx="595">
                  <c:v>4.1378952090424086</c:v>
                </c:pt>
                <c:pt idx="596">
                  <c:v>4.1364704295588499</c:v>
                </c:pt>
                <c:pt idx="597">
                  <c:v>4.3891607533139503</c:v>
                </c:pt>
                <c:pt idx="598">
                  <c:v>4.2416499704874804</c:v>
                </c:pt>
                <c:pt idx="599">
                  <c:v>4.2524620678622398</c:v>
                </c:pt>
                <c:pt idx="600">
                  <c:v>4.2095869350558992</c:v>
                </c:pt>
                <c:pt idx="601">
                  <c:v>4.1003019202444797</c:v>
                </c:pt>
                <c:pt idx="602">
                  <c:v>4.1890836500642603</c:v>
                </c:pt>
                <c:pt idx="603">
                  <c:v>4.1967710567688394</c:v>
                </c:pt>
                <c:pt idx="604">
                  <c:v>4.1941689737917791</c:v>
                </c:pt>
                <c:pt idx="605">
                  <c:v>4.3477109483172285</c:v>
                </c:pt>
                <c:pt idx="606">
                  <c:v>4.3237212848702802</c:v>
                </c:pt>
                <c:pt idx="607">
                  <c:v>4.3200614798183992</c:v>
                </c:pt>
                <c:pt idx="608">
                  <c:v>4.2979146189023485</c:v>
                </c:pt>
                <c:pt idx="609">
                  <c:v>4.2716926395225006</c:v>
                </c:pt>
                <c:pt idx="610">
                  <c:v>4.2807536526569496</c:v>
                </c:pt>
                <c:pt idx="611">
                  <c:v>4.2849821476839489</c:v>
                </c:pt>
                <c:pt idx="612">
                  <c:v>4.0230386724331</c:v>
                </c:pt>
                <c:pt idx="613">
                  <c:v>4.1271706728302684</c:v>
                </c:pt>
                <c:pt idx="614">
                  <c:v>3.7485981616734403</c:v>
                </c:pt>
                <c:pt idx="615">
                  <c:v>3.8700060597200996</c:v>
                </c:pt>
                <c:pt idx="616">
                  <c:v>4.2657651520584201</c:v>
                </c:pt>
                <c:pt idx="617">
                  <c:v>4.0620644090048996</c:v>
                </c:pt>
                <c:pt idx="618">
                  <c:v>4.2666684282238911</c:v>
                </c:pt>
                <c:pt idx="619">
                  <c:v>4.3388760446604397</c:v>
                </c:pt>
                <c:pt idx="620">
                  <c:v>4.4852495493134805</c:v>
                </c:pt>
                <c:pt idx="621">
                  <c:v>4.4846584436145411</c:v>
                </c:pt>
                <c:pt idx="622">
                  <c:v>4.5060467519679603</c:v>
                </c:pt>
                <c:pt idx="623">
                  <c:v>4.7430541121696406</c:v>
                </c:pt>
                <c:pt idx="624">
                  <c:v>4.7096426204910617</c:v>
                </c:pt>
                <c:pt idx="625">
                  <c:v>4.7428769190033</c:v>
                </c:pt>
                <c:pt idx="626">
                  <c:v>4.6267293351684398</c:v>
                </c:pt>
                <c:pt idx="627">
                  <c:v>4.8418945906585895</c:v>
                </c:pt>
                <c:pt idx="628">
                  <c:v>5.0789407901632311</c:v>
                </c:pt>
                <c:pt idx="629">
                  <c:v>4.6783416391308403</c:v>
                </c:pt>
                <c:pt idx="630">
                  <c:v>4.4308870216627403</c:v>
                </c:pt>
                <c:pt idx="631">
                  <c:v>4.3652326689798588</c:v>
                </c:pt>
                <c:pt idx="632">
                  <c:v>4.3813312143160497</c:v>
                </c:pt>
                <c:pt idx="633">
                  <c:v>4.3708766321526404</c:v>
                </c:pt>
                <c:pt idx="634">
                  <c:v>4.3592311354321218</c:v>
                </c:pt>
                <c:pt idx="635">
                  <c:v>4.3936243105930597</c:v>
                </c:pt>
                <c:pt idx="636">
                  <c:v>4.6064081939993011</c:v>
                </c:pt>
                <c:pt idx="637">
                  <c:v>4.6421865731827685</c:v>
                </c:pt>
                <c:pt idx="638">
                  <c:v>4.6089772284710291</c:v>
                </c:pt>
                <c:pt idx="639">
                  <c:v>4.3391171247083209</c:v>
                </c:pt>
                <c:pt idx="640">
                  <c:v>4.3753099959178909</c:v>
                </c:pt>
                <c:pt idx="641">
                  <c:v>4.4103477744250501</c:v>
                </c:pt>
                <c:pt idx="642">
                  <c:v>4.4313003147082606</c:v>
                </c:pt>
                <c:pt idx="643">
                  <c:v>4.3889528958125306</c:v>
                </c:pt>
                <c:pt idx="644">
                  <c:v>4.4309781441865805</c:v>
                </c:pt>
                <c:pt idx="645">
                  <c:v>4.4362019814760618</c:v>
                </c:pt>
                <c:pt idx="646">
                  <c:v>4.2831579730691303</c:v>
                </c:pt>
                <c:pt idx="647">
                  <c:v>4.2798888343382302</c:v>
                </c:pt>
                <c:pt idx="648">
                  <c:v>4.41474103177974</c:v>
                </c:pt>
                <c:pt idx="649">
                  <c:v>4.5458517299301002</c:v>
                </c:pt>
                <c:pt idx="650">
                  <c:v>4.7490083076362897</c:v>
                </c:pt>
                <c:pt idx="651">
                  <c:v>4.7209768224670192</c:v>
                </c:pt>
                <c:pt idx="652">
                  <c:v>4.7703331560743312</c:v>
                </c:pt>
                <c:pt idx="653">
                  <c:v>4.9917731452622718</c:v>
                </c:pt>
                <c:pt idx="654">
                  <c:v>4.8774383905471597</c:v>
                </c:pt>
                <c:pt idx="655">
                  <c:v>4.9418498524374002</c:v>
                </c:pt>
                <c:pt idx="656">
                  <c:v>4.9257504498590494</c:v>
                </c:pt>
                <c:pt idx="657">
                  <c:v>4.9494703964607005</c:v>
                </c:pt>
                <c:pt idx="658">
                  <c:v>4.9324370246967302</c:v>
                </c:pt>
                <c:pt idx="659">
                  <c:v>5.0156652585241499</c:v>
                </c:pt>
                <c:pt idx="660">
                  <c:v>5.0323774060977797</c:v>
                </c:pt>
                <c:pt idx="661">
                  <c:v>4.9275607654499396</c:v>
                </c:pt>
                <c:pt idx="662">
                  <c:v>5.1246010646572389</c:v>
                </c:pt>
                <c:pt idx="663">
                  <c:v>5.1312893065385401</c:v>
                </c:pt>
                <c:pt idx="664">
                  <c:v>5.0836125419932801</c:v>
                </c:pt>
                <c:pt idx="665">
                  <c:v>4.9290421835954508</c:v>
                </c:pt>
                <c:pt idx="666">
                  <c:v>4.7426372442478097</c:v>
                </c:pt>
                <c:pt idx="667">
                  <c:v>4.5899682588716804</c:v>
                </c:pt>
                <c:pt idx="668">
                  <c:v>4.5288007535346004</c:v>
                </c:pt>
                <c:pt idx="669">
                  <c:v>4.1438393978342702</c:v>
                </c:pt>
                <c:pt idx="670">
                  <c:v>4.0545537144401704</c:v>
                </c:pt>
                <c:pt idx="671">
                  <c:v>4.0409568256665089</c:v>
                </c:pt>
                <c:pt idx="672">
                  <c:v>4.0073633460025704</c:v>
                </c:pt>
                <c:pt idx="673">
                  <c:v>3.6904194727464201</c:v>
                </c:pt>
                <c:pt idx="674">
                  <c:v>3.3991499942078192</c:v>
                </c:pt>
                <c:pt idx="675">
                  <c:v>3.0983106934614599</c:v>
                </c:pt>
                <c:pt idx="676">
                  <c:v>3.11992595943269</c:v>
                </c:pt>
                <c:pt idx="677">
                  <c:v>3.1065400051853702</c:v>
                </c:pt>
                <c:pt idx="678">
                  <c:v>2.9028692611940694</c:v>
                </c:pt>
                <c:pt idx="679">
                  <c:v>2.7708082668152398</c:v>
                </c:pt>
                <c:pt idx="680">
                  <c:v>2.9368599848851691</c:v>
                </c:pt>
                <c:pt idx="681">
                  <c:v>2.7315670474793006</c:v>
                </c:pt>
                <c:pt idx="682">
                  <c:v>2.7981293255148101</c:v>
                </c:pt>
                <c:pt idx="683">
                  <c:v>2.7765393079176306</c:v>
                </c:pt>
                <c:pt idx="684">
                  <c:v>2.7204628820767902</c:v>
                </c:pt>
                <c:pt idx="685">
                  <c:v>2.7340689809630394</c:v>
                </c:pt>
                <c:pt idx="686">
                  <c:v>2.7046839799425202</c:v>
                </c:pt>
                <c:pt idx="687">
                  <c:v>2.7289476685109606</c:v>
                </c:pt>
                <c:pt idx="688">
                  <c:v>3.1071234781745205</c:v>
                </c:pt>
                <c:pt idx="689">
                  <c:v>3.1468200111430398</c:v>
                </c:pt>
                <c:pt idx="690">
                  <c:v>2.7258865251904498</c:v>
                </c:pt>
                <c:pt idx="691">
                  <c:v>2.9407802172342001</c:v>
                </c:pt>
                <c:pt idx="692">
                  <c:v>2.6451545904379405</c:v>
                </c:pt>
                <c:pt idx="693">
                  <c:v>2.9258689423485293</c:v>
                </c:pt>
                <c:pt idx="694">
                  <c:v>2.7287468542964106</c:v>
                </c:pt>
                <c:pt idx="695">
                  <c:v>2.9673242361222205</c:v>
                </c:pt>
                <c:pt idx="696">
                  <c:v>2.7061741646853705</c:v>
                </c:pt>
                <c:pt idx="697">
                  <c:v>2.9162269043849496</c:v>
                </c:pt>
                <c:pt idx="698">
                  <c:v>2.5845708987251705</c:v>
                </c:pt>
                <c:pt idx="699">
                  <c:v>2.9783101531341196</c:v>
                </c:pt>
                <c:pt idx="700">
                  <c:v>2.6309814733090895</c:v>
                </c:pt>
                <c:pt idx="701">
                  <c:v>2.6589255608757698</c:v>
                </c:pt>
                <c:pt idx="702">
                  <c:v>2.7101023174223102</c:v>
                </c:pt>
                <c:pt idx="703">
                  <c:v>2.6430481798774199</c:v>
                </c:pt>
                <c:pt idx="704">
                  <c:v>2.5512986335979297</c:v>
                </c:pt>
                <c:pt idx="705">
                  <c:v>2.5590014011551196</c:v>
                </c:pt>
                <c:pt idx="706">
                  <c:v>2.5644637271829605</c:v>
                </c:pt>
                <c:pt idx="707">
                  <c:v>2.5081885022534305</c:v>
                </c:pt>
                <c:pt idx="708">
                  <c:v>2.3617841277809299</c:v>
                </c:pt>
                <c:pt idx="709">
                  <c:v>2.1042349279287702</c:v>
                </c:pt>
                <c:pt idx="710">
                  <c:v>1.93433688402959</c:v>
                </c:pt>
                <c:pt idx="711">
                  <c:v>1.8794008765493999</c:v>
                </c:pt>
                <c:pt idx="712">
                  <c:v>1.8614936920437497</c:v>
                </c:pt>
                <c:pt idx="713">
                  <c:v>1.7979785027498998</c:v>
                </c:pt>
                <c:pt idx="714">
                  <c:v>1.79834794708708</c:v>
                </c:pt>
                <c:pt idx="715">
                  <c:v>1.77541081426971</c:v>
                </c:pt>
                <c:pt idx="716">
                  <c:v>1.7404218773272098</c:v>
                </c:pt>
                <c:pt idx="717">
                  <c:v>1.6753320958301798</c:v>
                </c:pt>
                <c:pt idx="718">
                  <c:v>1.81178221415608</c:v>
                </c:pt>
                <c:pt idx="719">
                  <c:v>1.8605373755371499</c:v>
                </c:pt>
                <c:pt idx="720">
                  <c:v>1.8511242118502398</c:v>
                </c:pt>
                <c:pt idx="721">
                  <c:v>1.8939008241439901</c:v>
                </c:pt>
                <c:pt idx="722">
                  <c:v>1.8919750826074697</c:v>
                </c:pt>
                <c:pt idx="723">
                  <c:v>1.8325268591508099</c:v>
                </c:pt>
                <c:pt idx="724">
                  <c:v>1.85701484783124</c:v>
                </c:pt>
                <c:pt idx="725">
                  <c:v>1.8116767071751196</c:v>
                </c:pt>
                <c:pt idx="726">
                  <c:v>1.7153196481666297</c:v>
                </c:pt>
                <c:pt idx="727">
                  <c:v>1.6646237567506399</c:v>
                </c:pt>
                <c:pt idx="728">
                  <c:v>1.6795755415685203</c:v>
                </c:pt>
                <c:pt idx="729">
                  <c:v>1.6958855090771601</c:v>
                </c:pt>
                <c:pt idx="730">
                  <c:v>1.6999182729383899</c:v>
                </c:pt>
                <c:pt idx="731">
                  <c:v>1.60867244964943</c:v>
                </c:pt>
                <c:pt idx="732">
                  <c:v>1.54895908627033</c:v>
                </c:pt>
                <c:pt idx="733">
                  <c:v>1.6008672074537</c:v>
                </c:pt>
                <c:pt idx="734">
                  <c:v>1.6083898107337302</c:v>
                </c:pt>
                <c:pt idx="735">
                  <c:v>1.5929832854329498</c:v>
                </c:pt>
                <c:pt idx="736">
                  <c:v>1.6170682345997001</c:v>
                </c:pt>
                <c:pt idx="737">
                  <c:v>1.6589560346206602</c:v>
                </c:pt>
                <c:pt idx="738">
                  <c:v>1.8308491703396399</c:v>
                </c:pt>
                <c:pt idx="739">
                  <c:v>1.9917601238974101</c:v>
                </c:pt>
                <c:pt idx="740">
                  <c:v>2.0308198660628101</c:v>
                </c:pt>
                <c:pt idx="741">
                  <c:v>2.1356934642181296</c:v>
                </c:pt>
                <c:pt idx="742">
                  <c:v>2.0252886804318195</c:v>
                </c:pt>
                <c:pt idx="743">
                  <c:v>2.03133104496384</c:v>
                </c:pt>
                <c:pt idx="744">
                  <c:v>1.97642993396918</c:v>
                </c:pt>
                <c:pt idx="745">
                  <c:v>1.9398185724766801</c:v>
                </c:pt>
                <c:pt idx="746">
                  <c:v>1.9502045907137602</c:v>
                </c:pt>
                <c:pt idx="747">
                  <c:v>1.9396704852740798</c:v>
                </c:pt>
                <c:pt idx="748">
                  <c:v>1.9399437689969601</c:v>
                </c:pt>
                <c:pt idx="749">
                  <c:v>1.9399944031023997</c:v>
                </c:pt>
                <c:pt idx="750">
                  <c:v>1.9320459595430204</c:v>
                </c:pt>
                <c:pt idx="751">
                  <c:v>1.90924483806728</c:v>
                </c:pt>
                <c:pt idx="752">
                  <c:v>1.9415018865946898</c:v>
                </c:pt>
                <c:pt idx="753">
                  <c:v>1.9716761345770801</c:v>
                </c:pt>
                <c:pt idx="754">
                  <c:v>1.94537448904727</c:v>
                </c:pt>
                <c:pt idx="755">
                  <c:v>1.9148572476679599</c:v>
                </c:pt>
                <c:pt idx="756">
                  <c:v>1.98738875379939</c:v>
                </c:pt>
                <c:pt idx="757">
                  <c:v>2.0324261607797895</c:v>
                </c:pt>
                <c:pt idx="758">
                  <c:v>2.1638871877051402</c:v>
                </c:pt>
                <c:pt idx="759">
                  <c:v>2.1201600207415003</c:v>
                </c:pt>
                <c:pt idx="760">
                  <c:v>2.2768580833963097</c:v>
                </c:pt>
                <c:pt idx="761">
                  <c:v>2.383</c:v>
                </c:pt>
              </c:numCache>
            </c:numRef>
          </c:val>
          <c:smooth val="0"/>
        </c:ser>
        <c:ser>
          <c:idx val="1"/>
          <c:order val="2"/>
          <c:tx>
            <c:strRef>
              <c:f>Sheet1!$D$1</c:f>
              <c:strCache>
                <c:ptCount val="1"/>
                <c:pt idx="0">
                  <c:v>Nonferrous metals</c:v>
                </c:pt>
              </c:strCache>
            </c:strRef>
          </c:tx>
          <c:spPr>
            <a:ln w="25270">
              <a:solidFill>
                <a:srgbClr val="F7941D"/>
              </a:solidFill>
              <a:prstDash val="solid"/>
            </a:ln>
          </c:spPr>
          <c:marker>
            <c:symbol val="none"/>
          </c:marker>
          <c:cat>
            <c:numRef>
              <c:f>Sheet1!$A$2:$A$1000</c:f>
              <c:numCache>
                <c:formatCode>m/d/yyyy</c:formatCode>
                <c:ptCount val="999"/>
                <c:pt idx="0">
                  <c:v>37263</c:v>
                </c:pt>
                <c:pt idx="1">
                  <c:v>37270</c:v>
                </c:pt>
                <c:pt idx="2">
                  <c:v>37277</c:v>
                </c:pt>
                <c:pt idx="3">
                  <c:v>37284</c:v>
                </c:pt>
                <c:pt idx="4">
                  <c:v>37291</c:v>
                </c:pt>
                <c:pt idx="5">
                  <c:v>37298</c:v>
                </c:pt>
                <c:pt idx="6">
                  <c:v>37305</c:v>
                </c:pt>
                <c:pt idx="7">
                  <c:v>37312</c:v>
                </c:pt>
                <c:pt idx="8">
                  <c:v>37319</c:v>
                </c:pt>
                <c:pt idx="9">
                  <c:v>37326</c:v>
                </c:pt>
                <c:pt idx="10">
                  <c:v>37333</c:v>
                </c:pt>
                <c:pt idx="11">
                  <c:v>37340</c:v>
                </c:pt>
                <c:pt idx="12">
                  <c:v>37347</c:v>
                </c:pt>
                <c:pt idx="13">
                  <c:v>37354</c:v>
                </c:pt>
                <c:pt idx="14">
                  <c:v>37361</c:v>
                </c:pt>
                <c:pt idx="15">
                  <c:v>37368</c:v>
                </c:pt>
                <c:pt idx="16">
                  <c:v>37375</c:v>
                </c:pt>
                <c:pt idx="17">
                  <c:v>37382</c:v>
                </c:pt>
                <c:pt idx="18">
                  <c:v>37389</c:v>
                </c:pt>
                <c:pt idx="19">
                  <c:v>37396</c:v>
                </c:pt>
                <c:pt idx="20">
                  <c:v>37403</c:v>
                </c:pt>
                <c:pt idx="21">
                  <c:v>37410</c:v>
                </c:pt>
                <c:pt idx="22">
                  <c:v>37417</c:v>
                </c:pt>
                <c:pt idx="23">
                  <c:v>37424</c:v>
                </c:pt>
                <c:pt idx="24">
                  <c:v>37431</c:v>
                </c:pt>
                <c:pt idx="25">
                  <c:v>37438</c:v>
                </c:pt>
                <c:pt idx="26">
                  <c:v>37445</c:v>
                </c:pt>
                <c:pt idx="27">
                  <c:v>37452</c:v>
                </c:pt>
                <c:pt idx="28">
                  <c:v>37459</c:v>
                </c:pt>
                <c:pt idx="29">
                  <c:v>37466</c:v>
                </c:pt>
                <c:pt idx="30">
                  <c:v>37473</c:v>
                </c:pt>
                <c:pt idx="31">
                  <c:v>37480</c:v>
                </c:pt>
                <c:pt idx="32">
                  <c:v>37487</c:v>
                </c:pt>
                <c:pt idx="33">
                  <c:v>37494</c:v>
                </c:pt>
                <c:pt idx="34">
                  <c:v>37501</c:v>
                </c:pt>
                <c:pt idx="35">
                  <c:v>37508</c:v>
                </c:pt>
                <c:pt idx="36">
                  <c:v>37515</c:v>
                </c:pt>
                <c:pt idx="37">
                  <c:v>37522</c:v>
                </c:pt>
                <c:pt idx="38">
                  <c:v>37529</c:v>
                </c:pt>
                <c:pt idx="39">
                  <c:v>37536</c:v>
                </c:pt>
                <c:pt idx="40">
                  <c:v>37543</c:v>
                </c:pt>
                <c:pt idx="41">
                  <c:v>37550</c:v>
                </c:pt>
                <c:pt idx="42">
                  <c:v>37557</c:v>
                </c:pt>
                <c:pt idx="43">
                  <c:v>37564</c:v>
                </c:pt>
                <c:pt idx="44">
                  <c:v>37571</c:v>
                </c:pt>
                <c:pt idx="45">
                  <c:v>37578</c:v>
                </c:pt>
                <c:pt idx="46">
                  <c:v>37585</c:v>
                </c:pt>
                <c:pt idx="47">
                  <c:v>37592</c:v>
                </c:pt>
                <c:pt idx="48">
                  <c:v>37599</c:v>
                </c:pt>
                <c:pt idx="49">
                  <c:v>37606</c:v>
                </c:pt>
                <c:pt idx="50">
                  <c:v>37613</c:v>
                </c:pt>
                <c:pt idx="51">
                  <c:v>37620</c:v>
                </c:pt>
                <c:pt idx="52">
                  <c:v>37627</c:v>
                </c:pt>
                <c:pt idx="53">
                  <c:v>37634</c:v>
                </c:pt>
                <c:pt idx="54">
                  <c:v>37641</c:v>
                </c:pt>
                <c:pt idx="55">
                  <c:v>37648</c:v>
                </c:pt>
                <c:pt idx="56">
                  <c:v>37655</c:v>
                </c:pt>
                <c:pt idx="57">
                  <c:v>37662</c:v>
                </c:pt>
                <c:pt idx="58">
                  <c:v>37669</c:v>
                </c:pt>
                <c:pt idx="59">
                  <c:v>37676</c:v>
                </c:pt>
                <c:pt idx="60">
                  <c:v>37683</c:v>
                </c:pt>
                <c:pt idx="61">
                  <c:v>37690</c:v>
                </c:pt>
                <c:pt idx="62">
                  <c:v>37697</c:v>
                </c:pt>
                <c:pt idx="63">
                  <c:v>37704</c:v>
                </c:pt>
                <c:pt idx="64">
                  <c:v>37711</c:v>
                </c:pt>
                <c:pt idx="65">
                  <c:v>37718</c:v>
                </c:pt>
                <c:pt idx="66">
                  <c:v>37725</c:v>
                </c:pt>
                <c:pt idx="67">
                  <c:v>37732</c:v>
                </c:pt>
                <c:pt idx="68">
                  <c:v>37739</c:v>
                </c:pt>
                <c:pt idx="69">
                  <c:v>37746</c:v>
                </c:pt>
                <c:pt idx="70">
                  <c:v>37753</c:v>
                </c:pt>
                <c:pt idx="71">
                  <c:v>37760</c:v>
                </c:pt>
                <c:pt idx="72">
                  <c:v>37767</c:v>
                </c:pt>
                <c:pt idx="73">
                  <c:v>37774</c:v>
                </c:pt>
                <c:pt idx="74">
                  <c:v>37781</c:v>
                </c:pt>
                <c:pt idx="75">
                  <c:v>37788</c:v>
                </c:pt>
                <c:pt idx="76">
                  <c:v>37795</c:v>
                </c:pt>
                <c:pt idx="77">
                  <c:v>37802</c:v>
                </c:pt>
                <c:pt idx="78">
                  <c:v>37809</c:v>
                </c:pt>
                <c:pt idx="79">
                  <c:v>37816</c:v>
                </c:pt>
                <c:pt idx="80">
                  <c:v>37823</c:v>
                </c:pt>
                <c:pt idx="81">
                  <c:v>37830</c:v>
                </c:pt>
                <c:pt idx="82">
                  <c:v>37837</c:v>
                </c:pt>
                <c:pt idx="83">
                  <c:v>37844</c:v>
                </c:pt>
                <c:pt idx="84">
                  <c:v>37851</c:v>
                </c:pt>
                <c:pt idx="85">
                  <c:v>37858</c:v>
                </c:pt>
                <c:pt idx="86">
                  <c:v>37865</c:v>
                </c:pt>
                <c:pt idx="87">
                  <c:v>37872</c:v>
                </c:pt>
                <c:pt idx="88">
                  <c:v>37879</c:v>
                </c:pt>
                <c:pt idx="89">
                  <c:v>37886</c:v>
                </c:pt>
                <c:pt idx="90">
                  <c:v>37893</c:v>
                </c:pt>
                <c:pt idx="91">
                  <c:v>37900</c:v>
                </c:pt>
                <c:pt idx="92">
                  <c:v>37907</c:v>
                </c:pt>
                <c:pt idx="93">
                  <c:v>37914</c:v>
                </c:pt>
                <c:pt idx="94">
                  <c:v>37921</c:v>
                </c:pt>
                <c:pt idx="95">
                  <c:v>37928</c:v>
                </c:pt>
                <c:pt idx="96">
                  <c:v>37935</c:v>
                </c:pt>
                <c:pt idx="97">
                  <c:v>37942</c:v>
                </c:pt>
                <c:pt idx="98">
                  <c:v>37949</c:v>
                </c:pt>
                <c:pt idx="99">
                  <c:v>37956</c:v>
                </c:pt>
                <c:pt idx="100">
                  <c:v>37963</c:v>
                </c:pt>
                <c:pt idx="101">
                  <c:v>37970</c:v>
                </c:pt>
                <c:pt idx="102">
                  <c:v>37977</c:v>
                </c:pt>
                <c:pt idx="103">
                  <c:v>37984</c:v>
                </c:pt>
                <c:pt idx="104">
                  <c:v>37991</c:v>
                </c:pt>
                <c:pt idx="105">
                  <c:v>37998</c:v>
                </c:pt>
                <c:pt idx="106">
                  <c:v>38005</c:v>
                </c:pt>
                <c:pt idx="107">
                  <c:v>38012</c:v>
                </c:pt>
                <c:pt idx="108">
                  <c:v>38019</c:v>
                </c:pt>
                <c:pt idx="109">
                  <c:v>38026</c:v>
                </c:pt>
                <c:pt idx="110">
                  <c:v>38033</c:v>
                </c:pt>
                <c:pt idx="111">
                  <c:v>38040</c:v>
                </c:pt>
                <c:pt idx="112">
                  <c:v>38047</c:v>
                </c:pt>
                <c:pt idx="113">
                  <c:v>38054</c:v>
                </c:pt>
                <c:pt idx="114">
                  <c:v>38061</c:v>
                </c:pt>
                <c:pt idx="115">
                  <c:v>38068</c:v>
                </c:pt>
                <c:pt idx="116">
                  <c:v>38075</c:v>
                </c:pt>
                <c:pt idx="117">
                  <c:v>38082</c:v>
                </c:pt>
                <c:pt idx="118">
                  <c:v>38089</c:v>
                </c:pt>
                <c:pt idx="119">
                  <c:v>38096</c:v>
                </c:pt>
                <c:pt idx="120">
                  <c:v>38103</c:v>
                </c:pt>
                <c:pt idx="121">
                  <c:v>38110</c:v>
                </c:pt>
                <c:pt idx="122">
                  <c:v>38117</c:v>
                </c:pt>
                <c:pt idx="123">
                  <c:v>38124</c:v>
                </c:pt>
                <c:pt idx="124">
                  <c:v>38131</c:v>
                </c:pt>
                <c:pt idx="125">
                  <c:v>38138</c:v>
                </c:pt>
                <c:pt idx="126">
                  <c:v>38145</c:v>
                </c:pt>
                <c:pt idx="127">
                  <c:v>38152</c:v>
                </c:pt>
                <c:pt idx="128">
                  <c:v>38159</c:v>
                </c:pt>
                <c:pt idx="129">
                  <c:v>38166</c:v>
                </c:pt>
                <c:pt idx="130">
                  <c:v>38173</c:v>
                </c:pt>
                <c:pt idx="131">
                  <c:v>38180</c:v>
                </c:pt>
                <c:pt idx="132">
                  <c:v>38187</c:v>
                </c:pt>
                <c:pt idx="133">
                  <c:v>38194</c:v>
                </c:pt>
                <c:pt idx="134">
                  <c:v>38201</c:v>
                </c:pt>
                <c:pt idx="135">
                  <c:v>38208</c:v>
                </c:pt>
                <c:pt idx="136">
                  <c:v>38215</c:v>
                </c:pt>
                <c:pt idx="137">
                  <c:v>38222</c:v>
                </c:pt>
                <c:pt idx="138">
                  <c:v>38229</c:v>
                </c:pt>
                <c:pt idx="139">
                  <c:v>38236</c:v>
                </c:pt>
                <c:pt idx="140">
                  <c:v>38243</c:v>
                </c:pt>
                <c:pt idx="141">
                  <c:v>38250</c:v>
                </c:pt>
                <c:pt idx="142">
                  <c:v>38257</c:v>
                </c:pt>
                <c:pt idx="143">
                  <c:v>38264</c:v>
                </c:pt>
                <c:pt idx="144">
                  <c:v>38271</c:v>
                </c:pt>
                <c:pt idx="145">
                  <c:v>38278</c:v>
                </c:pt>
                <c:pt idx="146">
                  <c:v>38285</c:v>
                </c:pt>
                <c:pt idx="147">
                  <c:v>38292</c:v>
                </c:pt>
                <c:pt idx="148">
                  <c:v>38299</c:v>
                </c:pt>
                <c:pt idx="149">
                  <c:v>38306</c:v>
                </c:pt>
                <c:pt idx="150">
                  <c:v>38313</c:v>
                </c:pt>
                <c:pt idx="151">
                  <c:v>38320</c:v>
                </c:pt>
                <c:pt idx="152">
                  <c:v>38327</c:v>
                </c:pt>
                <c:pt idx="153">
                  <c:v>38334</c:v>
                </c:pt>
                <c:pt idx="154">
                  <c:v>38341</c:v>
                </c:pt>
                <c:pt idx="155">
                  <c:v>38348</c:v>
                </c:pt>
                <c:pt idx="156">
                  <c:v>38355</c:v>
                </c:pt>
                <c:pt idx="157">
                  <c:v>38362</c:v>
                </c:pt>
                <c:pt idx="158">
                  <c:v>38369</c:v>
                </c:pt>
                <c:pt idx="159">
                  <c:v>38376</c:v>
                </c:pt>
                <c:pt idx="160">
                  <c:v>38383</c:v>
                </c:pt>
                <c:pt idx="161">
                  <c:v>38390</c:v>
                </c:pt>
                <c:pt idx="162">
                  <c:v>38397</c:v>
                </c:pt>
                <c:pt idx="163">
                  <c:v>38404</c:v>
                </c:pt>
                <c:pt idx="164">
                  <c:v>38411</c:v>
                </c:pt>
                <c:pt idx="165">
                  <c:v>38418</c:v>
                </c:pt>
                <c:pt idx="166">
                  <c:v>38425</c:v>
                </c:pt>
                <c:pt idx="167">
                  <c:v>38432</c:v>
                </c:pt>
                <c:pt idx="168">
                  <c:v>38439</c:v>
                </c:pt>
                <c:pt idx="169">
                  <c:v>38446</c:v>
                </c:pt>
                <c:pt idx="170">
                  <c:v>38453</c:v>
                </c:pt>
                <c:pt idx="171">
                  <c:v>38460</c:v>
                </c:pt>
                <c:pt idx="172">
                  <c:v>38467</c:v>
                </c:pt>
                <c:pt idx="173">
                  <c:v>38474</c:v>
                </c:pt>
                <c:pt idx="174">
                  <c:v>38481</c:v>
                </c:pt>
                <c:pt idx="175">
                  <c:v>38488</c:v>
                </c:pt>
                <c:pt idx="176">
                  <c:v>38495</c:v>
                </c:pt>
                <c:pt idx="177">
                  <c:v>38502</c:v>
                </c:pt>
                <c:pt idx="178">
                  <c:v>38509</c:v>
                </c:pt>
                <c:pt idx="179">
                  <c:v>38516</c:v>
                </c:pt>
                <c:pt idx="180">
                  <c:v>38523</c:v>
                </c:pt>
                <c:pt idx="181">
                  <c:v>38530</c:v>
                </c:pt>
                <c:pt idx="182">
                  <c:v>38537</c:v>
                </c:pt>
                <c:pt idx="183">
                  <c:v>38544</c:v>
                </c:pt>
                <c:pt idx="184">
                  <c:v>38551</c:v>
                </c:pt>
                <c:pt idx="185">
                  <c:v>38558</c:v>
                </c:pt>
                <c:pt idx="186">
                  <c:v>38565</c:v>
                </c:pt>
                <c:pt idx="187">
                  <c:v>38572</c:v>
                </c:pt>
                <c:pt idx="188">
                  <c:v>38579</c:v>
                </c:pt>
                <c:pt idx="189">
                  <c:v>38586</c:v>
                </c:pt>
                <c:pt idx="190">
                  <c:v>38593</c:v>
                </c:pt>
                <c:pt idx="191">
                  <c:v>38600</c:v>
                </c:pt>
                <c:pt idx="192">
                  <c:v>38607</c:v>
                </c:pt>
                <c:pt idx="193">
                  <c:v>38614</c:v>
                </c:pt>
                <c:pt idx="194">
                  <c:v>38621</c:v>
                </c:pt>
                <c:pt idx="195">
                  <c:v>38628</c:v>
                </c:pt>
                <c:pt idx="196">
                  <c:v>38635</c:v>
                </c:pt>
                <c:pt idx="197">
                  <c:v>38642</c:v>
                </c:pt>
                <c:pt idx="198">
                  <c:v>38649</c:v>
                </c:pt>
                <c:pt idx="199">
                  <c:v>38656</c:v>
                </c:pt>
                <c:pt idx="200">
                  <c:v>38663</c:v>
                </c:pt>
                <c:pt idx="201">
                  <c:v>38670</c:v>
                </c:pt>
                <c:pt idx="202">
                  <c:v>38677</c:v>
                </c:pt>
                <c:pt idx="203">
                  <c:v>38684</c:v>
                </c:pt>
                <c:pt idx="204">
                  <c:v>38691</c:v>
                </c:pt>
                <c:pt idx="205">
                  <c:v>38698</c:v>
                </c:pt>
                <c:pt idx="206">
                  <c:v>38705</c:v>
                </c:pt>
                <c:pt idx="207">
                  <c:v>38712</c:v>
                </c:pt>
                <c:pt idx="208">
                  <c:v>38719</c:v>
                </c:pt>
                <c:pt idx="209">
                  <c:v>38726</c:v>
                </c:pt>
                <c:pt idx="210">
                  <c:v>38733</c:v>
                </c:pt>
                <c:pt idx="211">
                  <c:v>38740</c:v>
                </c:pt>
                <c:pt idx="212">
                  <c:v>38747</c:v>
                </c:pt>
                <c:pt idx="213">
                  <c:v>38754</c:v>
                </c:pt>
                <c:pt idx="214">
                  <c:v>38761</c:v>
                </c:pt>
                <c:pt idx="215">
                  <c:v>38768</c:v>
                </c:pt>
                <c:pt idx="216">
                  <c:v>38775</c:v>
                </c:pt>
                <c:pt idx="217">
                  <c:v>38782</c:v>
                </c:pt>
                <c:pt idx="218">
                  <c:v>38789</c:v>
                </c:pt>
                <c:pt idx="219">
                  <c:v>38796</c:v>
                </c:pt>
                <c:pt idx="220">
                  <c:v>38803</c:v>
                </c:pt>
                <c:pt idx="221">
                  <c:v>38810</c:v>
                </c:pt>
                <c:pt idx="222">
                  <c:v>38817</c:v>
                </c:pt>
                <c:pt idx="223">
                  <c:v>38824</c:v>
                </c:pt>
                <c:pt idx="224">
                  <c:v>38831</c:v>
                </c:pt>
                <c:pt idx="225">
                  <c:v>38838</c:v>
                </c:pt>
                <c:pt idx="226">
                  <c:v>38845</c:v>
                </c:pt>
                <c:pt idx="227">
                  <c:v>38852</c:v>
                </c:pt>
                <c:pt idx="228">
                  <c:v>38859</c:v>
                </c:pt>
                <c:pt idx="229">
                  <c:v>38866</c:v>
                </c:pt>
                <c:pt idx="230">
                  <c:v>38873</c:v>
                </c:pt>
                <c:pt idx="231">
                  <c:v>38880</c:v>
                </c:pt>
                <c:pt idx="232">
                  <c:v>38887</c:v>
                </c:pt>
                <c:pt idx="233">
                  <c:v>38894</c:v>
                </c:pt>
                <c:pt idx="234">
                  <c:v>38901</c:v>
                </c:pt>
                <c:pt idx="235">
                  <c:v>38908</c:v>
                </c:pt>
                <c:pt idx="236">
                  <c:v>38915</c:v>
                </c:pt>
                <c:pt idx="237">
                  <c:v>38922</c:v>
                </c:pt>
                <c:pt idx="238">
                  <c:v>38929</c:v>
                </c:pt>
                <c:pt idx="239">
                  <c:v>38936</c:v>
                </c:pt>
                <c:pt idx="240">
                  <c:v>38943</c:v>
                </c:pt>
                <c:pt idx="241">
                  <c:v>38950</c:v>
                </c:pt>
                <c:pt idx="242">
                  <c:v>38957</c:v>
                </c:pt>
                <c:pt idx="243">
                  <c:v>38964</c:v>
                </c:pt>
                <c:pt idx="244">
                  <c:v>38971</c:v>
                </c:pt>
                <c:pt idx="245">
                  <c:v>38978</c:v>
                </c:pt>
                <c:pt idx="246">
                  <c:v>38985</c:v>
                </c:pt>
                <c:pt idx="247">
                  <c:v>38992</c:v>
                </c:pt>
                <c:pt idx="248">
                  <c:v>38999</c:v>
                </c:pt>
                <c:pt idx="249">
                  <c:v>39006</c:v>
                </c:pt>
                <c:pt idx="250">
                  <c:v>39013</c:v>
                </c:pt>
                <c:pt idx="251">
                  <c:v>39020</c:v>
                </c:pt>
                <c:pt idx="252">
                  <c:v>39027</c:v>
                </c:pt>
                <c:pt idx="253">
                  <c:v>39034</c:v>
                </c:pt>
                <c:pt idx="254">
                  <c:v>39041</c:v>
                </c:pt>
                <c:pt idx="255">
                  <c:v>39048</c:v>
                </c:pt>
                <c:pt idx="256">
                  <c:v>39055</c:v>
                </c:pt>
                <c:pt idx="257">
                  <c:v>39062</c:v>
                </c:pt>
                <c:pt idx="258">
                  <c:v>39069</c:v>
                </c:pt>
                <c:pt idx="259">
                  <c:v>39076</c:v>
                </c:pt>
                <c:pt idx="260">
                  <c:v>39083</c:v>
                </c:pt>
                <c:pt idx="261">
                  <c:v>39090</c:v>
                </c:pt>
                <c:pt idx="262">
                  <c:v>39097</c:v>
                </c:pt>
                <c:pt idx="263">
                  <c:v>39104</c:v>
                </c:pt>
                <c:pt idx="264">
                  <c:v>39111</c:v>
                </c:pt>
                <c:pt idx="265">
                  <c:v>39118</c:v>
                </c:pt>
                <c:pt idx="266">
                  <c:v>39125</c:v>
                </c:pt>
                <c:pt idx="267">
                  <c:v>39132</c:v>
                </c:pt>
                <c:pt idx="268">
                  <c:v>39139</c:v>
                </c:pt>
                <c:pt idx="269">
                  <c:v>39146</c:v>
                </c:pt>
                <c:pt idx="270">
                  <c:v>39153</c:v>
                </c:pt>
                <c:pt idx="271">
                  <c:v>39160</c:v>
                </c:pt>
                <c:pt idx="272">
                  <c:v>39167</c:v>
                </c:pt>
                <c:pt idx="273">
                  <c:v>39174</c:v>
                </c:pt>
                <c:pt idx="274">
                  <c:v>39181</c:v>
                </c:pt>
                <c:pt idx="275">
                  <c:v>39188</c:v>
                </c:pt>
                <c:pt idx="276">
                  <c:v>39195</c:v>
                </c:pt>
                <c:pt idx="277">
                  <c:v>39202</c:v>
                </c:pt>
                <c:pt idx="278">
                  <c:v>39209</c:v>
                </c:pt>
                <c:pt idx="279">
                  <c:v>39216</c:v>
                </c:pt>
                <c:pt idx="280">
                  <c:v>39223</c:v>
                </c:pt>
                <c:pt idx="281">
                  <c:v>39230</c:v>
                </c:pt>
                <c:pt idx="282">
                  <c:v>39237</c:v>
                </c:pt>
                <c:pt idx="283">
                  <c:v>39244</c:v>
                </c:pt>
                <c:pt idx="284">
                  <c:v>39251</c:v>
                </c:pt>
                <c:pt idx="285">
                  <c:v>39258</c:v>
                </c:pt>
                <c:pt idx="286">
                  <c:v>39265</c:v>
                </c:pt>
                <c:pt idx="287">
                  <c:v>39272</c:v>
                </c:pt>
                <c:pt idx="288">
                  <c:v>39279</c:v>
                </c:pt>
                <c:pt idx="289">
                  <c:v>39286</c:v>
                </c:pt>
                <c:pt idx="290">
                  <c:v>39293</c:v>
                </c:pt>
                <c:pt idx="291">
                  <c:v>39300</c:v>
                </c:pt>
                <c:pt idx="292">
                  <c:v>39307</c:v>
                </c:pt>
                <c:pt idx="293">
                  <c:v>39314</c:v>
                </c:pt>
                <c:pt idx="294">
                  <c:v>39321</c:v>
                </c:pt>
                <c:pt idx="295">
                  <c:v>39328</c:v>
                </c:pt>
                <c:pt idx="296">
                  <c:v>39335</c:v>
                </c:pt>
                <c:pt idx="297">
                  <c:v>39342</c:v>
                </c:pt>
                <c:pt idx="298">
                  <c:v>39349</c:v>
                </c:pt>
                <c:pt idx="299">
                  <c:v>39356</c:v>
                </c:pt>
                <c:pt idx="300">
                  <c:v>39363</c:v>
                </c:pt>
                <c:pt idx="301">
                  <c:v>39370</c:v>
                </c:pt>
                <c:pt idx="302">
                  <c:v>39377</c:v>
                </c:pt>
                <c:pt idx="303">
                  <c:v>39384</c:v>
                </c:pt>
                <c:pt idx="304">
                  <c:v>39391</c:v>
                </c:pt>
                <c:pt idx="305">
                  <c:v>39398</c:v>
                </c:pt>
                <c:pt idx="306">
                  <c:v>39405</c:v>
                </c:pt>
                <c:pt idx="307">
                  <c:v>39412</c:v>
                </c:pt>
                <c:pt idx="308">
                  <c:v>39419</c:v>
                </c:pt>
                <c:pt idx="309">
                  <c:v>39426</c:v>
                </c:pt>
                <c:pt idx="310">
                  <c:v>39433</c:v>
                </c:pt>
                <c:pt idx="311">
                  <c:v>39440</c:v>
                </c:pt>
                <c:pt idx="312">
                  <c:v>39447</c:v>
                </c:pt>
                <c:pt idx="313">
                  <c:v>39454</c:v>
                </c:pt>
                <c:pt idx="314">
                  <c:v>39461</c:v>
                </c:pt>
                <c:pt idx="315">
                  <c:v>39468</c:v>
                </c:pt>
                <c:pt idx="316">
                  <c:v>39475</c:v>
                </c:pt>
                <c:pt idx="317">
                  <c:v>39482</c:v>
                </c:pt>
                <c:pt idx="318">
                  <c:v>39489</c:v>
                </c:pt>
                <c:pt idx="319">
                  <c:v>39496</c:v>
                </c:pt>
                <c:pt idx="320">
                  <c:v>39503</c:v>
                </c:pt>
                <c:pt idx="321">
                  <c:v>39510</c:v>
                </c:pt>
                <c:pt idx="322">
                  <c:v>39517</c:v>
                </c:pt>
                <c:pt idx="323">
                  <c:v>39524</c:v>
                </c:pt>
                <c:pt idx="324">
                  <c:v>39531</c:v>
                </c:pt>
                <c:pt idx="325">
                  <c:v>39538</c:v>
                </c:pt>
                <c:pt idx="326">
                  <c:v>39545</c:v>
                </c:pt>
                <c:pt idx="327">
                  <c:v>39552</c:v>
                </c:pt>
                <c:pt idx="328">
                  <c:v>39559</c:v>
                </c:pt>
                <c:pt idx="329">
                  <c:v>39566</c:v>
                </c:pt>
                <c:pt idx="330">
                  <c:v>39573</c:v>
                </c:pt>
                <c:pt idx="331">
                  <c:v>39580</c:v>
                </c:pt>
                <c:pt idx="332">
                  <c:v>39587</c:v>
                </c:pt>
                <c:pt idx="333">
                  <c:v>39594</c:v>
                </c:pt>
                <c:pt idx="334">
                  <c:v>39601</c:v>
                </c:pt>
                <c:pt idx="335">
                  <c:v>39608</c:v>
                </c:pt>
                <c:pt idx="336">
                  <c:v>39615</c:v>
                </c:pt>
                <c:pt idx="337">
                  <c:v>39622</c:v>
                </c:pt>
                <c:pt idx="338">
                  <c:v>39629</c:v>
                </c:pt>
                <c:pt idx="339">
                  <c:v>39636</c:v>
                </c:pt>
                <c:pt idx="340">
                  <c:v>39643</c:v>
                </c:pt>
                <c:pt idx="341">
                  <c:v>39650</c:v>
                </c:pt>
                <c:pt idx="342">
                  <c:v>39657</c:v>
                </c:pt>
                <c:pt idx="343">
                  <c:v>39664</c:v>
                </c:pt>
                <c:pt idx="344">
                  <c:v>39671</c:v>
                </c:pt>
                <c:pt idx="345">
                  <c:v>39678</c:v>
                </c:pt>
                <c:pt idx="346">
                  <c:v>39685</c:v>
                </c:pt>
                <c:pt idx="347">
                  <c:v>39692</c:v>
                </c:pt>
                <c:pt idx="348">
                  <c:v>39699</c:v>
                </c:pt>
                <c:pt idx="349">
                  <c:v>39706</c:v>
                </c:pt>
                <c:pt idx="350">
                  <c:v>39713</c:v>
                </c:pt>
                <c:pt idx="351">
                  <c:v>39720</c:v>
                </c:pt>
                <c:pt idx="352">
                  <c:v>39727</c:v>
                </c:pt>
                <c:pt idx="353">
                  <c:v>39734</c:v>
                </c:pt>
                <c:pt idx="354">
                  <c:v>39741</c:v>
                </c:pt>
                <c:pt idx="355">
                  <c:v>39748</c:v>
                </c:pt>
                <c:pt idx="356">
                  <c:v>39755</c:v>
                </c:pt>
                <c:pt idx="357">
                  <c:v>39762</c:v>
                </c:pt>
                <c:pt idx="358">
                  <c:v>39769</c:v>
                </c:pt>
                <c:pt idx="359">
                  <c:v>39776</c:v>
                </c:pt>
                <c:pt idx="360">
                  <c:v>39783</c:v>
                </c:pt>
                <c:pt idx="361">
                  <c:v>39790</c:v>
                </c:pt>
                <c:pt idx="362">
                  <c:v>39797</c:v>
                </c:pt>
                <c:pt idx="363">
                  <c:v>39804</c:v>
                </c:pt>
                <c:pt idx="364">
                  <c:v>39811</c:v>
                </c:pt>
                <c:pt idx="365">
                  <c:v>39818</c:v>
                </c:pt>
                <c:pt idx="366">
                  <c:v>39825</c:v>
                </c:pt>
                <c:pt idx="367">
                  <c:v>39832</c:v>
                </c:pt>
                <c:pt idx="368">
                  <c:v>39839</c:v>
                </c:pt>
                <c:pt idx="369">
                  <c:v>39846</c:v>
                </c:pt>
                <c:pt idx="370">
                  <c:v>39853</c:v>
                </c:pt>
                <c:pt idx="371">
                  <c:v>39860</c:v>
                </c:pt>
                <c:pt idx="372">
                  <c:v>39867</c:v>
                </c:pt>
                <c:pt idx="373">
                  <c:v>39874</c:v>
                </c:pt>
                <c:pt idx="374">
                  <c:v>39881</c:v>
                </c:pt>
                <c:pt idx="375">
                  <c:v>39888</c:v>
                </c:pt>
                <c:pt idx="376">
                  <c:v>39895</c:v>
                </c:pt>
                <c:pt idx="377">
                  <c:v>39902</c:v>
                </c:pt>
                <c:pt idx="378">
                  <c:v>39909</c:v>
                </c:pt>
                <c:pt idx="379">
                  <c:v>39916</c:v>
                </c:pt>
                <c:pt idx="380">
                  <c:v>39923</c:v>
                </c:pt>
                <c:pt idx="381">
                  <c:v>39930</c:v>
                </c:pt>
                <c:pt idx="382">
                  <c:v>39937</c:v>
                </c:pt>
                <c:pt idx="383">
                  <c:v>39944</c:v>
                </c:pt>
                <c:pt idx="384">
                  <c:v>39951</c:v>
                </c:pt>
                <c:pt idx="385">
                  <c:v>39958</c:v>
                </c:pt>
                <c:pt idx="386">
                  <c:v>39965</c:v>
                </c:pt>
                <c:pt idx="387">
                  <c:v>39972</c:v>
                </c:pt>
                <c:pt idx="388">
                  <c:v>39979</c:v>
                </c:pt>
                <c:pt idx="389">
                  <c:v>39986</c:v>
                </c:pt>
                <c:pt idx="390">
                  <c:v>39993</c:v>
                </c:pt>
                <c:pt idx="391">
                  <c:v>40000</c:v>
                </c:pt>
                <c:pt idx="392">
                  <c:v>40007</c:v>
                </c:pt>
                <c:pt idx="393">
                  <c:v>40014</c:v>
                </c:pt>
                <c:pt idx="394">
                  <c:v>40021</c:v>
                </c:pt>
                <c:pt idx="395">
                  <c:v>40028</c:v>
                </c:pt>
                <c:pt idx="396">
                  <c:v>40035</c:v>
                </c:pt>
                <c:pt idx="397">
                  <c:v>40042</c:v>
                </c:pt>
                <c:pt idx="398">
                  <c:v>40049</c:v>
                </c:pt>
                <c:pt idx="399">
                  <c:v>40056</c:v>
                </c:pt>
                <c:pt idx="400">
                  <c:v>40063</c:v>
                </c:pt>
                <c:pt idx="401">
                  <c:v>40070</c:v>
                </c:pt>
                <c:pt idx="402">
                  <c:v>40077</c:v>
                </c:pt>
                <c:pt idx="403">
                  <c:v>40084</c:v>
                </c:pt>
                <c:pt idx="404">
                  <c:v>40091</c:v>
                </c:pt>
                <c:pt idx="405">
                  <c:v>40098</c:v>
                </c:pt>
                <c:pt idx="406">
                  <c:v>40105</c:v>
                </c:pt>
                <c:pt idx="407">
                  <c:v>40112</c:v>
                </c:pt>
                <c:pt idx="408">
                  <c:v>40119</c:v>
                </c:pt>
                <c:pt idx="409">
                  <c:v>40126</c:v>
                </c:pt>
                <c:pt idx="410">
                  <c:v>40133</c:v>
                </c:pt>
                <c:pt idx="411">
                  <c:v>40140</c:v>
                </c:pt>
                <c:pt idx="412">
                  <c:v>40147</c:v>
                </c:pt>
                <c:pt idx="413">
                  <c:v>40154</c:v>
                </c:pt>
                <c:pt idx="414">
                  <c:v>40161</c:v>
                </c:pt>
                <c:pt idx="415">
                  <c:v>40168</c:v>
                </c:pt>
                <c:pt idx="416">
                  <c:v>40175</c:v>
                </c:pt>
                <c:pt idx="417">
                  <c:v>40182</c:v>
                </c:pt>
                <c:pt idx="418">
                  <c:v>40189</c:v>
                </c:pt>
                <c:pt idx="419">
                  <c:v>40196</c:v>
                </c:pt>
                <c:pt idx="420">
                  <c:v>40203</c:v>
                </c:pt>
                <c:pt idx="421">
                  <c:v>40210</c:v>
                </c:pt>
                <c:pt idx="422">
                  <c:v>40217</c:v>
                </c:pt>
                <c:pt idx="423">
                  <c:v>40224</c:v>
                </c:pt>
                <c:pt idx="424">
                  <c:v>40231</c:v>
                </c:pt>
                <c:pt idx="425">
                  <c:v>40238</c:v>
                </c:pt>
                <c:pt idx="426">
                  <c:v>40245</c:v>
                </c:pt>
                <c:pt idx="427">
                  <c:v>40252</c:v>
                </c:pt>
                <c:pt idx="428">
                  <c:v>40259</c:v>
                </c:pt>
                <c:pt idx="429">
                  <c:v>40266</c:v>
                </c:pt>
                <c:pt idx="430">
                  <c:v>40273</c:v>
                </c:pt>
                <c:pt idx="431">
                  <c:v>40280</c:v>
                </c:pt>
                <c:pt idx="432">
                  <c:v>40287</c:v>
                </c:pt>
                <c:pt idx="433">
                  <c:v>40294</c:v>
                </c:pt>
                <c:pt idx="434">
                  <c:v>40301</c:v>
                </c:pt>
                <c:pt idx="435">
                  <c:v>40308</c:v>
                </c:pt>
                <c:pt idx="436">
                  <c:v>40315</c:v>
                </c:pt>
                <c:pt idx="437">
                  <c:v>40322</c:v>
                </c:pt>
                <c:pt idx="438">
                  <c:v>40329</c:v>
                </c:pt>
                <c:pt idx="439">
                  <c:v>40336</c:v>
                </c:pt>
                <c:pt idx="440">
                  <c:v>40343</c:v>
                </c:pt>
                <c:pt idx="441">
                  <c:v>40350</c:v>
                </c:pt>
                <c:pt idx="442">
                  <c:v>40357</c:v>
                </c:pt>
                <c:pt idx="443">
                  <c:v>40364</c:v>
                </c:pt>
                <c:pt idx="444">
                  <c:v>40371</c:v>
                </c:pt>
                <c:pt idx="445">
                  <c:v>40378</c:v>
                </c:pt>
                <c:pt idx="446">
                  <c:v>40385</c:v>
                </c:pt>
                <c:pt idx="447">
                  <c:v>40392</c:v>
                </c:pt>
                <c:pt idx="448">
                  <c:v>40399</c:v>
                </c:pt>
                <c:pt idx="449">
                  <c:v>40406</c:v>
                </c:pt>
                <c:pt idx="450">
                  <c:v>40413</c:v>
                </c:pt>
                <c:pt idx="451">
                  <c:v>40420</c:v>
                </c:pt>
                <c:pt idx="452">
                  <c:v>40427</c:v>
                </c:pt>
                <c:pt idx="453">
                  <c:v>40434</c:v>
                </c:pt>
                <c:pt idx="454">
                  <c:v>40441</c:v>
                </c:pt>
                <c:pt idx="455">
                  <c:v>40448</c:v>
                </c:pt>
                <c:pt idx="456">
                  <c:v>40455</c:v>
                </c:pt>
                <c:pt idx="457">
                  <c:v>40462</c:v>
                </c:pt>
                <c:pt idx="458">
                  <c:v>40469</c:v>
                </c:pt>
                <c:pt idx="459">
                  <c:v>40476</c:v>
                </c:pt>
                <c:pt idx="460">
                  <c:v>40483</c:v>
                </c:pt>
                <c:pt idx="461">
                  <c:v>40490</c:v>
                </c:pt>
                <c:pt idx="462">
                  <c:v>40497</c:v>
                </c:pt>
                <c:pt idx="463">
                  <c:v>40504</c:v>
                </c:pt>
                <c:pt idx="464">
                  <c:v>40511</c:v>
                </c:pt>
                <c:pt idx="465">
                  <c:v>40518</c:v>
                </c:pt>
                <c:pt idx="466">
                  <c:v>40525</c:v>
                </c:pt>
                <c:pt idx="467">
                  <c:v>40532</c:v>
                </c:pt>
                <c:pt idx="468">
                  <c:v>40539</c:v>
                </c:pt>
                <c:pt idx="469">
                  <c:v>40546</c:v>
                </c:pt>
                <c:pt idx="470">
                  <c:v>40553</c:v>
                </c:pt>
                <c:pt idx="471">
                  <c:v>40560</c:v>
                </c:pt>
                <c:pt idx="472">
                  <c:v>40567</c:v>
                </c:pt>
                <c:pt idx="473">
                  <c:v>40574</c:v>
                </c:pt>
                <c:pt idx="474">
                  <c:v>40581</c:v>
                </c:pt>
                <c:pt idx="475">
                  <c:v>40588</c:v>
                </c:pt>
                <c:pt idx="476">
                  <c:v>40595</c:v>
                </c:pt>
                <c:pt idx="477">
                  <c:v>40602</c:v>
                </c:pt>
                <c:pt idx="478">
                  <c:v>40609</c:v>
                </c:pt>
                <c:pt idx="479">
                  <c:v>40616</c:v>
                </c:pt>
                <c:pt idx="480">
                  <c:v>40623</c:v>
                </c:pt>
                <c:pt idx="481">
                  <c:v>40630</c:v>
                </c:pt>
                <c:pt idx="482">
                  <c:v>40637</c:v>
                </c:pt>
                <c:pt idx="483">
                  <c:v>40644</c:v>
                </c:pt>
                <c:pt idx="484">
                  <c:v>40651</c:v>
                </c:pt>
                <c:pt idx="485">
                  <c:v>40658</c:v>
                </c:pt>
                <c:pt idx="486">
                  <c:v>40665</c:v>
                </c:pt>
                <c:pt idx="487">
                  <c:v>40672</c:v>
                </c:pt>
                <c:pt idx="488">
                  <c:v>40679</c:v>
                </c:pt>
                <c:pt idx="489">
                  <c:v>40686</c:v>
                </c:pt>
                <c:pt idx="490">
                  <c:v>40693</c:v>
                </c:pt>
                <c:pt idx="491">
                  <c:v>40700</c:v>
                </c:pt>
                <c:pt idx="492">
                  <c:v>40707</c:v>
                </c:pt>
                <c:pt idx="493">
                  <c:v>40714</c:v>
                </c:pt>
                <c:pt idx="494">
                  <c:v>40721</c:v>
                </c:pt>
                <c:pt idx="495">
                  <c:v>40728</c:v>
                </c:pt>
                <c:pt idx="496">
                  <c:v>40735</c:v>
                </c:pt>
                <c:pt idx="497">
                  <c:v>40742</c:v>
                </c:pt>
                <c:pt idx="498">
                  <c:v>40749</c:v>
                </c:pt>
                <c:pt idx="499">
                  <c:v>40756</c:v>
                </c:pt>
                <c:pt idx="500">
                  <c:v>40763</c:v>
                </c:pt>
                <c:pt idx="501">
                  <c:v>40770</c:v>
                </c:pt>
                <c:pt idx="502">
                  <c:v>40777</c:v>
                </c:pt>
                <c:pt idx="503">
                  <c:v>40784</c:v>
                </c:pt>
                <c:pt idx="504">
                  <c:v>40791</c:v>
                </c:pt>
                <c:pt idx="505">
                  <c:v>40798</c:v>
                </c:pt>
                <c:pt idx="506">
                  <c:v>40805</c:v>
                </c:pt>
                <c:pt idx="507">
                  <c:v>40812</c:v>
                </c:pt>
                <c:pt idx="508">
                  <c:v>40819</c:v>
                </c:pt>
                <c:pt idx="509">
                  <c:v>40826</c:v>
                </c:pt>
                <c:pt idx="510">
                  <c:v>40833</c:v>
                </c:pt>
                <c:pt idx="511">
                  <c:v>40840</c:v>
                </c:pt>
                <c:pt idx="512">
                  <c:v>40847</c:v>
                </c:pt>
                <c:pt idx="513">
                  <c:v>40854</c:v>
                </c:pt>
                <c:pt idx="514">
                  <c:v>40861</c:v>
                </c:pt>
                <c:pt idx="515">
                  <c:v>40868</c:v>
                </c:pt>
                <c:pt idx="516">
                  <c:v>40875</c:v>
                </c:pt>
                <c:pt idx="517">
                  <c:v>40882</c:v>
                </c:pt>
                <c:pt idx="518">
                  <c:v>40889</c:v>
                </c:pt>
                <c:pt idx="519">
                  <c:v>40896</c:v>
                </c:pt>
                <c:pt idx="520">
                  <c:v>40903</c:v>
                </c:pt>
                <c:pt idx="521">
                  <c:v>40910</c:v>
                </c:pt>
                <c:pt idx="522">
                  <c:v>40917</c:v>
                </c:pt>
                <c:pt idx="523">
                  <c:v>40924</c:v>
                </c:pt>
                <c:pt idx="524">
                  <c:v>40931</c:v>
                </c:pt>
                <c:pt idx="525">
                  <c:v>40938</c:v>
                </c:pt>
                <c:pt idx="526">
                  <c:v>40945</c:v>
                </c:pt>
                <c:pt idx="527">
                  <c:v>40952</c:v>
                </c:pt>
                <c:pt idx="528">
                  <c:v>40959</c:v>
                </c:pt>
                <c:pt idx="529">
                  <c:v>40966</c:v>
                </c:pt>
                <c:pt idx="530">
                  <c:v>40973</c:v>
                </c:pt>
                <c:pt idx="531">
                  <c:v>40980</c:v>
                </c:pt>
                <c:pt idx="532">
                  <c:v>40987</c:v>
                </c:pt>
                <c:pt idx="533">
                  <c:v>40994</c:v>
                </c:pt>
                <c:pt idx="534">
                  <c:v>41001</c:v>
                </c:pt>
                <c:pt idx="535">
                  <c:v>41008</c:v>
                </c:pt>
                <c:pt idx="536">
                  <c:v>41015</c:v>
                </c:pt>
                <c:pt idx="537">
                  <c:v>41022</c:v>
                </c:pt>
                <c:pt idx="538">
                  <c:v>41029</c:v>
                </c:pt>
                <c:pt idx="539">
                  <c:v>41036</c:v>
                </c:pt>
                <c:pt idx="540">
                  <c:v>41043</c:v>
                </c:pt>
                <c:pt idx="541">
                  <c:v>41050</c:v>
                </c:pt>
                <c:pt idx="542">
                  <c:v>41057</c:v>
                </c:pt>
                <c:pt idx="543">
                  <c:v>41064</c:v>
                </c:pt>
                <c:pt idx="544">
                  <c:v>41071</c:v>
                </c:pt>
                <c:pt idx="545">
                  <c:v>41078</c:v>
                </c:pt>
                <c:pt idx="546">
                  <c:v>41085</c:v>
                </c:pt>
                <c:pt idx="547">
                  <c:v>41092</c:v>
                </c:pt>
                <c:pt idx="548">
                  <c:v>41099</c:v>
                </c:pt>
                <c:pt idx="549">
                  <c:v>41106</c:v>
                </c:pt>
                <c:pt idx="550">
                  <c:v>41113</c:v>
                </c:pt>
                <c:pt idx="551">
                  <c:v>41120</c:v>
                </c:pt>
                <c:pt idx="552">
                  <c:v>41127</c:v>
                </c:pt>
                <c:pt idx="553">
                  <c:v>41134</c:v>
                </c:pt>
                <c:pt idx="554">
                  <c:v>41141</c:v>
                </c:pt>
                <c:pt idx="555">
                  <c:v>41148</c:v>
                </c:pt>
                <c:pt idx="556">
                  <c:v>41155</c:v>
                </c:pt>
                <c:pt idx="557">
                  <c:v>41162</c:v>
                </c:pt>
                <c:pt idx="558">
                  <c:v>41169</c:v>
                </c:pt>
                <c:pt idx="559">
                  <c:v>41176</c:v>
                </c:pt>
                <c:pt idx="560">
                  <c:v>41183</c:v>
                </c:pt>
                <c:pt idx="561">
                  <c:v>41190</c:v>
                </c:pt>
                <c:pt idx="562">
                  <c:v>41197</c:v>
                </c:pt>
                <c:pt idx="563">
                  <c:v>41204</c:v>
                </c:pt>
                <c:pt idx="564">
                  <c:v>41211</c:v>
                </c:pt>
                <c:pt idx="565">
                  <c:v>41218</c:v>
                </c:pt>
                <c:pt idx="566">
                  <c:v>41225</c:v>
                </c:pt>
                <c:pt idx="567">
                  <c:v>41232</c:v>
                </c:pt>
                <c:pt idx="568">
                  <c:v>41239</c:v>
                </c:pt>
                <c:pt idx="569">
                  <c:v>41246</c:v>
                </c:pt>
                <c:pt idx="570">
                  <c:v>41253</c:v>
                </c:pt>
                <c:pt idx="571">
                  <c:v>41260</c:v>
                </c:pt>
                <c:pt idx="572">
                  <c:v>41267</c:v>
                </c:pt>
                <c:pt idx="573">
                  <c:v>41274</c:v>
                </c:pt>
                <c:pt idx="574">
                  <c:v>41281</c:v>
                </c:pt>
                <c:pt idx="575">
                  <c:v>41288</c:v>
                </c:pt>
                <c:pt idx="576">
                  <c:v>41295</c:v>
                </c:pt>
                <c:pt idx="577">
                  <c:v>41302</c:v>
                </c:pt>
                <c:pt idx="578">
                  <c:v>41309</c:v>
                </c:pt>
                <c:pt idx="579">
                  <c:v>41316</c:v>
                </c:pt>
                <c:pt idx="580">
                  <c:v>41323</c:v>
                </c:pt>
                <c:pt idx="581">
                  <c:v>41330</c:v>
                </c:pt>
                <c:pt idx="582">
                  <c:v>41337</c:v>
                </c:pt>
                <c:pt idx="583">
                  <c:v>41344</c:v>
                </c:pt>
                <c:pt idx="584">
                  <c:v>41351</c:v>
                </c:pt>
                <c:pt idx="585">
                  <c:v>41358</c:v>
                </c:pt>
                <c:pt idx="586">
                  <c:v>41365</c:v>
                </c:pt>
                <c:pt idx="587">
                  <c:v>41372</c:v>
                </c:pt>
                <c:pt idx="588">
                  <c:v>41379</c:v>
                </c:pt>
                <c:pt idx="589">
                  <c:v>41386</c:v>
                </c:pt>
                <c:pt idx="590">
                  <c:v>41393</c:v>
                </c:pt>
                <c:pt idx="591">
                  <c:v>41400</c:v>
                </c:pt>
                <c:pt idx="592">
                  <c:v>41407</c:v>
                </c:pt>
                <c:pt idx="593">
                  <c:v>41414</c:v>
                </c:pt>
                <c:pt idx="594">
                  <c:v>41421</c:v>
                </c:pt>
                <c:pt idx="595">
                  <c:v>41428</c:v>
                </c:pt>
                <c:pt idx="596">
                  <c:v>41435</c:v>
                </c:pt>
                <c:pt idx="597">
                  <c:v>41442</c:v>
                </c:pt>
                <c:pt idx="598">
                  <c:v>41449</c:v>
                </c:pt>
                <c:pt idx="599">
                  <c:v>41456</c:v>
                </c:pt>
                <c:pt idx="600">
                  <c:v>41463</c:v>
                </c:pt>
                <c:pt idx="601">
                  <c:v>41470</c:v>
                </c:pt>
                <c:pt idx="602">
                  <c:v>41477</c:v>
                </c:pt>
                <c:pt idx="603">
                  <c:v>41484</c:v>
                </c:pt>
                <c:pt idx="604">
                  <c:v>41491</c:v>
                </c:pt>
                <c:pt idx="605">
                  <c:v>41498</c:v>
                </c:pt>
                <c:pt idx="606">
                  <c:v>41505</c:v>
                </c:pt>
                <c:pt idx="607">
                  <c:v>41512</c:v>
                </c:pt>
                <c:pt idx="608">
                  <c:v>41519</c:v>
                </c:pt>
                <c:pt idx="609">
                  <c:v>41526</c:v>
                </c:pt>
                <c:pt idx="610">
                  <c:v>41533</c:v>
                </c:pt>
                <c:pt idx="611">
                  <c:v>41540</c:v>
                </c:pt>
                <c:pt idx="612">
                  <c:v>41547</c:v>
                </c:pt>
                <c:pt idx="613">
                  <c:v>41554</c:v>
                </c:pt>
                <c:pt idx="614">
                  <c:v>41561</c:v>
                </c:pt>
                <c:pt idx="615">
                  <c:v>41568</c:v>
                </c:pt>
                <c:pt idx="616">
                  <c:v>41575</c:v>
                </c:pt>
                <c:pt idx="617">
                  <c:v>41582</c:v>
                </c:pt>
                <c:pt idx="618">
                  <c:v>41589</c:v>
                </c:pt>
                <c:pt idx="619">
                  <c:v>41596</c:v>
                </c:pt>
                <c:pt idx="620">
                  <c:v>41603</c:v>
                </c:pt>
                <c:pt idx="621">
                  <c:v>41610</c:v>
                </c:pt>
                <c:pt idx="622">
                  <c:v>41617</c:v>
                </c:pt>
                <c:pt idx="623">
                  <c:v>41624</c:v>
                </c:pt>
                <c:pt idx="624">
                  <c:v>41631</c:v>
                </c:pt>
                <c:pt idx="625">
                  <c:v>41638</c:v>
                </c:pt>
                <c:pt idx="626">
                  <c:v>41645</c:v>
                </c:pt>
                <c:pt idx="627">
                  <c:v>41652</c:v>
                </c:pt>
                <c:pt idx="628">
                  <c:v>41659</c:v>
                </c:pt>
                <c:pt idx="629">
                  <c:v>41666</c:v>
                </c:pt>
                <c:pt idx="630">
                  <c:v>41673</c:v>
                </c:pt>
                <c:pt idx="631">
                  <c:v>41680</c:v>
                </c:pt>
                <c:pt idx="632">
                  <c:v>41687</c:v>
                </c:pt>
                <c:pt idx="633">
                  <c:v>41694</c:v>
                </c:pt>
                <c:pt idx="634">
                  <c:v>41701</c:v>
                </c:pt>
                <c:pt idx="635">
                  <c:v>41708</c:v>
                </c:pt>
                <c:pt idx="636">
                  <c:v>41715</c:v>
                </c:pt>
                <c:pt idx="637">
                  <c:v>41722</c:v>
                </c:pt>
                <c:pt idx="638">
                  <c:v>41729</c:v>
                </c:pt>
                <c:pt idx="639">
                  <c:v>41736</c:v>
                </c:pt>
                <c:pt idx="640">
                  <c:v>41743</c:v>
                </c:pt>
                <c:pt idx="641">
                  <c:v>41750</c:v>
                </c:pt>
                <c:pt idx="642">
                  <c:v>41757</c:v>
                </c:pt>
                <c:pt idx="643">
                  <c:v>41764</c:v>
                </c:pt>
                <c:pt idx="644">
                  <c:v>41771</c:v>
                </c:pt>
                <c:pt idx="645">
                  <c:v>41778</c:v>
                </c:pt>
                <c:pt idx="646">
                  <c:v>41785</c:v>
                </c:pt>
                <c:pt idx="647">
                  <c:v>41792</c:v>
                </c:pt>
                <c:pt idx="648">
                  <c:v>41799</c:v>
                </c:pt>
                <c:pt idx="649">
                  <c:v>41806</c:v>
                </c:pt>
                <c:pt idx="650">
                  <c:v>41813</c:v>
                </c:pt>
                <c:pt idx="651">
                  <c:v>41820</c:v>
                </c:pt>
                <c:pt idx="652">
                  <c:v>41827</c:v>
                </c:pt>
                <c:pt idx="653">
                  <c:v>41834</c:v>
                </c:pt>
                <c:pt idx="654">
                  <c:v>41841</c:v>
                </c:pt>
                <c:pt idx="655">
                  <c:v>41848</c:v>
                </c:pt>
                <c:pt idx="656">
                  <c:v>41855</c:v>
                </c:pt>
                <c:pt idx="657">
                  <c:v>41862</c:v>
                </c:pt>
                <c:pt idx="658">
                  <c:v>41869</c:v>
                </c:pt>
                <c:pt idx="659">
                  <c:v>41876</c:v>
                </c:pt>
                <c:pt idx="660">
                  <c:v>41883</c:v>
                </c:pt>
                <c:pt idx="661">
                  <c:v>41890</c:v>
                </c:pt>
                <c:pt idx="662">
                  <c:v>41897</c:v>
                </c:pt>
                <c:pt idx="663">
                  <c:v>41904</c:v>
                </c:pt>
                <c:pt idx="664">
                  <c:v>41911</c:v>
                </c:pt>
                <c:pt idx="665">
                  <c:v>41918</c:v>
                </c:pt>
                <c:pt idx="666">
                  <c:v>41925</c:v>
                </c:pt>
                <c:pt idx="667">
                  <c:v>41932</c:v>
                </c:pt>
                <c:pt idx="668">
                  <c:v>41939</c:v>
                </c:pt>
                <c:pt idx="669">
                  <c:v>41946</c:v>
                </c:pt>
                <c:pt idx="670">
                  <c:v>41953</c:v>
                </c:pt>
                <c:pt idx="671">
                  <c:v>41960</c:v>
                </c:pt>
                <c:pt idx="672">
                  <c:v>41967</c:v>
                </c:pt>
                <c:pt idx="673">
                  <c:v>41974</c:v>
                </c:pt>
                <c:pt idx="674">
                  <c:v>41981</c:v>
                </c:pt>
                <c:pt idx="675">
                  <c:v>41988</c:v>
                </c:pt>
                <c:pt idx="676">
                  <c:v>41995</c:v>
                </c:pt>
                <c:pt idx="677">
                  <c:v>42002</c:v>
                </c:pt>
                <c:pt idx="678">
                  <c:v>42009</c:v>
                </c:pt>
                <c:pt idx="679">
                  <c:v>42016</c:v>
                </c:pt>
                <c:pt idx="680">
                  <c:v>42023</c:v>
                </c:pt>
                <c:pt idx="681">
                  <c:v>42030</c:v>
                </c:pt>
                <c:pt idx="682">
                  <c:v>42037</c:v>
                </c:pt>
                <c:pt idx="683">
                  <c:v>42044</c:v>
                </c:pt>
                <c:pt idx="684">
                  <c:v>42051</c:v>
                </c:pt>
                <c:pt idx="685">
                  <c:v>42058</c:v>
                </c:pt>
                <c:pt idx="686">
                  <c:v>42065</c:v>
                </c:pt>
                <c:pt idx="687">
                  <c:v>42072</c:v>
                </c:pt>
                <c:pt idx="688">
                  <c:v>42079</c:v>
                </c:pt>
                <c:pt idx="689">
                  <c:v>42086</c:v>
                </c:pt>
                <c:pt idx="690">
                  <c:v>42093</c:v>
                </c:pt>
                <c:pt idx="691">
                  <c:v>42100</c:v>
                </c:pt>
                <c:pt idx="692">
                  <c:v>42107</c:v>
                </c:pt>
                <c:pt idx="693">
                  <c:v>42114</c:v>
                </c:pt>
                <c:pt idx="694">
                  <c:v>42121</c:v>
                </c:pt>
                <c:pt idx="695">
                  <c:v>42128</c:v>
                </c:pt>
                <c:pt idx="696">
                  <c:v>42135</c:v>
                </c:pt>
                <c:pt idx="697">
                  <c:v>42142</c:v>
                </c:pt>
                <c:pt idx="698">
                  <c:v>42149</c:v>
                </c:pt>
                <c:pt idx="699">
                  <c:v>42156</c:v>
                </c:pt>
                <c:pt idx="700">
                  <c:v>42163</c:v>
                </c:pt>
                <c:pt idx="701">
                  <c:v>42170</c:v>
                </c:pt>
                <c:pt idx="702">
                  <c:v>42177</c:v>
                </c:pt>
                <c:pt idx="703">
                  <c:v>42184</c:v>
                </c:pt>
                <c:pt idx="704">
                  <c:v>42191</c:v>
                </c:pt>
                <c:pt idx="705">
                  <c:v>42198</c:v>
                </c:pt>
                <c:pt idx="706">
                  <c:v>42205</c:v>
                </c:pt>
                <c:pt idx="707">
                  <c:v>42212</c:v>
                </c:pt>
                <c:pt idx="708">
                  <c:v>42219</c:v>
                </c:pt>
                <c:pt idx="709">
                  <c:v>42226</c:v>
                </c:pt>
                <c:pt idx="710">
                  <c:v>42233</c:v>
                </c:pt>
                <c:pt idx="711">
                  <c:v>42240</c:v>
                </c:pt>
                <c:pt idx="712">
                  <c:v>42247</c:v>
                </c:pt>
                <c:pt idx="713">
                  <c:v>42254</c:v>
                </c:pt>
                <c:pt idx="714">
                  <c:v>42261</c:v>
                </c:pt>
                <c:pt idx="715">
                  <c:v>42268</c:v>
                </c:pt>
                <c:pt idx="716">
                  <c:v>42275</c:v>
                </c:pt>
                <c:pt idx="717">
                  <c:v>42282</c:v>
                </c:pt>
                <c:pt idx="718">
                  <c:v>42289</c:v>
                </c:pt>
                <c:pt idx="719">
                  <c:v>42296</c:v>
                </c:pt>
                <c:pt idx="720">
                  <c:v>42303</c:v>
                </c:pt>
                <c:pt idx="721">
                  <c:v>42310</c:v>
                </c:pt>
                <c:pt idx="722">
                  <c:v>42317</c:v>
                </c:pt>
                <c:pt idx="723">
                  <c:v>42324</c:v>
                </c:pt>
                <c:pt idx="724">
                  <c:v>42331</c:v>
                </c:pt>
                <c:pt idx="725">
                  <c:v>42338</c:v>
                </c:pt>
                <c:pt idx="726">
                  <c:v>42345</c:v>
                </c:pt>
                <c:pt idx="727">
                  <c:v>42352</c:v>
                </c:pt>
                <c:pt idx="728">
                  <c:v>42359</c:v>
                </c:pt>
                <c:pt idx="729">
                  <c:v>42366</c:v>
                </c:pt>
                <c:pt idx="730">
                  <c:v>42373</c:v>
                </c:pt>
                <c:pt idx="731">
                  <c:v>42380</c:v>
                </c:pt>
                <c:pt idx="732">
                  <c:v>42387</c:v>
                </c:pt>
                <c:pt idx="733">
                  <c:v>42394</c:v>
                </c:pt>
                <c:pt idx="734">
                  <c:v>42401</c:v>
                </c:pt>
                <c:pt idx="735">
                  <c:v>42408</c:v>
                </c:pt>
                <c:pt idx="736">
                  <c:v>42415</c:v>
                </c:pt>
                <c:pt idx="737">
                  <c:v>42422</c:v>
                </c:pt>
                <c:pt idx="738">
                  <c:v>42429</c:v>
                </c:pt>
                <c:pt idx="739">
                  <c:v>42436</c:v>
                </c:pt>
                <c:pt idx="740">
                  <c:v>42443</c:v>
                </c:pt>
                <c:pt idx="741">
                  <c:v>42450</c:v>
                </c:pt>
                <c:pt idx="742">
                  <c:v>42457</c:v>
                </c:pt>
                <c:pt idx="743">
                  <c:v>42464</c:v>
                </c:pt>
                <c:pt idx="744">
                  <c:v>42471</c:v>
                </c:pt>
                <c:pt idx="745">
                  <c:v>42478</c:v>
                </c:pt>
                <c:pt idx="746">
                  <c:v>42485</c:v>
                </c:pt>
                <c:pt idx="747">
                  <c:v>42492</c:v>
                </c:pt>
                <c:pt idx="748">
                  <c:v>42499</c:v>
                </c:pt>
                <c:pt idx="749">
                  <c:v>42506</c:v>
                </c:pt>
                <c:pt idx="750">
                  <c:v>42513</c:v>
                </c:pt>
                <c:pt idx="751">
                  <c:v>42520</c:v>
                </c:pt>
                <c:pt idx="752">
                  <c:v>42527</c:v>
                </c:pt>
                <c:pt idx="753">
                  <c:v>42534</c:v>
                </c:pt>
                <c:pt idx="754">
                  <c:v>42541</c:v>
                </c:pt>
                <c:pt idx="755">
                  <c:v>42548</c:v>
                </c:pt>
                <c:pt idx="756">
                  <c:v>42555</c:v>
                </c:pt>
                <c:pt idx="757">
                  <c:v>42562</c:v>
                </c:pt>
                <c:pt idx="758">
                  <c:v>42569</c:v>
                </c:pt>
                <c:pt idx="759">
                  <c:v>42576</c:v>
                </c:pt>
                <c:pt idx="760">
                  <c:v>42583</c:v>
                </c:pt>
                <c:pt idx="761">
                  <c:v>42590</c:v>
                </c:pt>
                <c:pt idx="762">
                  <c:v>42597</c:v>
                </c:pt>
                <c:pt idx="763">
                  <c:v>42604</c:v>
                </c:pt>
                <c:pt idx="764">
                  <c:v>42611</c:v>
                </c:pt>
                <c:pt idx="765">
                  <c:v>42618</c:v>
                </c:pt>
                <c:pt idx="766">
                  <c:v>42625</c:v>
                </c:pt>
                <c:pt idx="767">
                  <c:v>42632</c:v>
                </c:pt>
              </c:numCache>
            </c:numRef>
          </c:cat>
          <c:val>
            <c:numRef>
              <c:f>Sheet1!$D$2:$D$1000</c:f>
              <c:numCache>
                <c:formatCode>0.000</c:formatCode>
                <c:ptCount val="999"/>
                <c:pt idx="0">
                  <c:v>1</c:v>
                </c:pt>
                <c:pt idx="1">
                  <c:v>0.99283098972626982</c:v>
                </c:pt>
                <c:pt idx="2">
                  <c:v>0.97682145049403024</c:v>
                </c:pt>
                <c:pt idx="3">
                  <c:v>0.96922160621840026</c:v>
                </c:pt>
                <c:pt idx="4">
                  <c:v>0.98381870774513991</c:v>
                </c:pt>
                <c:pt idx="5">
                  <c:v>0.98472185738492013</c:v>
                </c:pt>
                <c:pt idx="6">
                  <c:v>0.97010675350884013</c:v>
                </c:pt>
                <c:pt idx="7">
                  <c:v>0.97427810252752012</c:v>
                </c:pt>
                <c:pt idx="8">
                  <c:v>1.0059991313798697</c:v>
                </c:pt>
                <c:pt idx="9">
                  <c:v>1.0084441711322001</c:v>
                </c:pt>
                <c:pt idx="10">
                  <c:v>1.02193808494663</c:v>
                </c:pt>
                <c:pt idx="11">
                  <c:v>1.0019359993820898</c:v>
                </c:pt>
                <c:pt idx="12">
                  <c:v>1.0015397533938797</c:v>
                </c:pt>
                <c:pt idx="13">
                  <c:v>0.98356859224059001</c:v>
                </c:pt>
                <c:pt idx="14">
                  <c:v>0.9864830077688499</c:v>
                </c:pt>
                <c:pt idx="15">
                  <c:v>0.99837207190297983</c:v>
                </c:pt>
                <c:pt idx="16">
                  <c:v>0.98855141602555008</c:v>
                </c:pt>
                <c:pt idx="17">
                  <c:v>0.98054188415940002</c:v>
                </c:pt>
                <c:pt idx="18">
                  <c:v>0.96966610597599989</c:v>
                </c:pt>
                <c:pt idx="19">
                  <c:v>0.95960972389711008</c:v>
                </c:pt>
                <c:pt idx="20">
                  <c:v>0.97730470311013995</c:v>
                </c:pt>
                <c:pt idx="21">
                  <c:v>0.9993159609842398</c:v>
                </c:pt>
                <c:pt idx="22">
                  <c:v>0.98867232231786983</c:v>
                </c:pt>
                <c:pt idx="23">
                  <c:v>0.97359061926750012</c:v>
                </c:pt>
                <c:pt idx="24">
                  <c:v>0.97771516003985004</c:v>
                </c:pt>
                <c:pt idx="25">
                  <c:v>0.99206335252158007</c:v>
                </c:pt>
                <c:pt idx="26">
                  <c:v>0.99448891375542992</c:v>
                </c:pt>
                <c:pt idx="27">
                  <c:v>0.9864850134845401</c:v>
                </c:pt>
                <c:pt idx="28">
                  <c:v>0.94785815735374013</c:v>
                </c:pt>
                <c:pt idx="29">
                  <c:v>0.93553676679445985</c:v>
                </c:pt>
                <c:pt idx="30">
                  <c:v>0.91925248164067996</c:v>
                </c:pt>
                <c:pt idx="31">
                  <c:v>0.91892605641964009</c:v>
                </c:pt>
                <c:pt idx="32">
                  <c:v>0.92873436708509005</c:v>
                </c:pt>
                <c:pt idx="33">
                  <c:v>0.93654709047930007</c:v>
                </c:pt>
                <c:pt idx="34">
                  <c:v>0.92535532660541009</c:v>
                </c:pt>
                <c:pt idx="35">
                  <c:v>0.94987377857746003</c:v>
                </c:pt>
                <c:pt idx="36">
                  <c:v>0.92969437508279007</c:v>
                </c:pt>
                <c:pt idx="37">
                  <c:v>0.91758715325154994</c:v>
                </c:pt>
                <c:pt idx="38">
                  <c:v>0.91472989019746009</c:v>
                </c:pt>
                <c:pt idx="39">
                  <c:v>0.91531583768716007</c:v>
                </c:pt>
                <c:pt idx="40">
                  <c:v>0.93188609245927012</c:v>
                </c:pt>
                <c:pt idx="41">
                  <c:v>0.94588056424455003</c:v>
                </c:pt>
                <c:pt idx="42">
                  <c:v>0.95957871315955012</c:v>
                </c:pt>
                <c:pt idx="43">
                  <c:v>0.97254325486908011</c:v>
                </c:pt>
                <c:pt idx="44">
                  <c:v>0.96951315325264986</c:v>
                </c:pt>
                <c:pt idx="45">
                  <c:v>0.98384386298514004</c:v>
                </c:pt>
                <c:pt idx="46">
                  <c:v>0.99052692578100976</c:v>
                </c:pt>
                <c:pt idx="47">
                  <c:v>1.0023578669801803</c:v>
                </c:pt>
                <c:pt idx="48">
                  <c:v>0.99311710174602974</c:v>
                </c:pt>
                <c:pt idx="49">
                  <c:v>0.98316390403388998</c:v>
                </c:pt>
                <c:pt idx="50">
                  <c:v>0.97704813707751015</c:v>
                </c:pt>
                <c:pt idx="51">
                  <c:v>0.96311164460226983</c:v>
                </c:pt>
                <c:pt idx="52">
                  <c:v>0.97694229385831011</c:v>
                </c:pt>
                <c:pt idx="53">
                  <c:v>0.99105304222198998</c:v>
                </c:pt>
                <c:pt idx="54">
                  <c:v>1.01734351085189</c:v>
                </c:pt>
                <c:pt idx="55">
                  <c:v>1.01927999129883</c:v>
                </c:pt>
                <c:pt idx="56">
                  <c:v>1.0284009620658001</c:v>
                </c:pt>
                <c:pt idx="57">
                  <c:v>1.0230139582874098</c:v>
                </c:pt>
                <c:pt idx="58">
                  <c:v>1.01272794859702</c:v>
                </c:pt>
                <c:pt idx="59">
                  <c:v>1.0455496377786098</c:v>
                </c:pt>
                <c:pt idx="60">
                  <c:v>1.0254425355144399</c:v>
                </c:pt>
                <c:pt idx="61">
                  <c:v>1.0173147834246297</c:v>
                </c:pt>
                <c:pt idx="62">
                  <c:v>1.00687547729326</c:v>
                </c:pt>
                <c:pt idx="63">
                  <c:v>0.99366027427602999</c:v>
                </c:pt>
                <c:pt idx="64">
                  <c:v>0.96439827657997024</c:v>
                </c:pt>
                <c:pt idx="65">
                  <c:v>0.95842250036079002</c:v>
                </c:pt>
                <c:pt idx="66">
                  <c:v>0.97336115363945008</c:v>
                </c:pt>
                <c:pt idx="67">
                  <c:v>0.96639291712869013</c:v>
                </c:pt>
                <c:pt idx="68">
                  <c:v>0.97715015051092002</c:v>
                </c:pt>
                <c:pt idx="69">
                  <c:v>0.99065559150114002</c:v>
                </c:pt>
                <c:pt idx="70">
                  <c:v>1.01267801587277</c:v>
                </c:pt>
                <c:pt idx="71">
                  <c:v>1.0176067442704697</c:v>
                </c:pt>
                <c:pt idx="72">
                  <c:v>1.02261074824002</c:v>
                </c:pt>
                <c:pt idx="73">
                  <c:v>1.03990593999738</c:v>
                </c:pt>
                <c:pt idx="74">
                  <c:v>1.0199830567256298</c:v>
                </c:pt>
                <c:pt idx="75">
                  <c:v>1.0251477990292499</c:v>
                </c:pt>
                <c:pt idx="76">
                  <c:v>1.0151909129042398</c:v>
                </c:pt>
                <c:pt idx="77">
                  <c:v>1.0157177616262503</c:v>
                </c:pt>
                <c:pt idx="78">
                  <c:v>1.0456614337026198</c:v>
                </c:pt>
                <c:pt idx="79">
                  <c:v>1.0606655913277201</c:v>
                </c:pt>
                <c:pt idx="80">
                  <c:v>1.0598422221589299</c:v>
                </c:pt>
                <c:pt idx="81">
                  <c:v>1.08956315471722</c:v>
                </c:pt>
                <c:pt idx="82">
                  <c:v>1.0865264295160502</c:v>
                </c:pt>
                <c:pt idx="83">
                  <c:v>1.0543304645207703</c:v>
                </c:pt>
                <c:pt idx="84">
                  <c:v>1.0568429674524</c:v>
                </c:pt>
                <c:pt idx="85">
                  <c:v>1.05315489172132</c:v>
                </c:pt>
                <c:pt idx="86">
                  <c:v>1.06568706813762</c:v>
                </c:pt>
                <c:pt idx="87">
                  <c:v>1.0578521444243201</c:v>
                </c:pt>
                <c:pt idx="88">
                  <c:v>1.0560973709220001</c:v>
                </c:pt>
                <c:pt idx="89">
                  <c:v>1.07715809589531</c:v>
                </c:pt>
                <c:pt idx="90">
                  <c:v>1.0763182647445302</c:v>
                </c:pt>
                <c:pt idx="91">
                  <c:v>1.10972256798615</c:v>
                </c:pt>
                <c:pt idx="92">
                  <c:v>1.1455081167737302</c:v>
                </c:pt>
                <c:pt idx="93">
                  <c:v>1.1627059322497102</c:v>
                </c:pt>
                <c:pt idx="94">
                  <c:v>1.1740998535189799</c:v>
                </c:pt>
                <c:pt idx="95">
                  <c:v>1.1905857387845402</c:v>
                </c:pt>
                <c:pt idx="96">
                  <c:v>1.19377860667392</c:v>
                </c:pt>
                <c:pt idx="97">
                  <c:v>1.1782865470608501</c:v>
                </c:pt>
                <c:pt idx="98">
                  <c:v>1.1875395050281798</c:v>
                </c:pt>
                <c:pt idx="99">
                  <c:v>1.2333112599812599</c:v>
                </c:pt>
                <c:pt idx="100">
                  <c:v>1.2492578188188002</c:v>
                </c:pt>
                <c:pt idx="101">
                  <c:v>1.2669982371776696</c:v>
                </c:pt>
                <c:pt idx="102">
                  <c:v>1.2774368414876098</c:v>
                </c:pt>
                <c:pt idx="103">
                  <c:v>1.3151696470581995</c:v>
                </c:pt>
                <c:pt idx="104">
                  <c:v>1.3316505611425502</c:v>
                </c:pt>
                <c:pt idx="105">
                  <c:v>1.3349625008955202</c:v>
                </c:pt>
                <c:pt idx="106">
                  <c:v>1.3486686718727401</c:v>
                </c:pt>
                <c:pt idx="107">
                  <c:v>1.3594480144165302</c:v>
                </c:pt>
                <c:pt idx="108">
                  <c:v>1.4013059164654798</c:v>
                </c:pt>
                <c:pt idx="109">
                  <c:v>1.4402031479545299</c:v>
                </c:pt>
                <c:pt idx="110">
                  <c:v>1.5120882715253801</c:v>
                </c:pt>
                <c:pt idx="111">
                  <c:v>1.5157335328958299</c:v>
                </c:pt>
                <c:pt idx="112">
                  <c:v>1.5180604000404299</c:v>
                </c:pt>
                <c:pt idx="113">
                  <c:v>1.4712496718133998</c:v>
                </c:pt>
                <c:pt idx="114">
                  <c:v>1.5117217029538597</c:v>
                </c:pt>
                <c:pt idx="115">
                  <c:v>1.4953317127193295</c:v>
                </c:pt>
                <c:pt idx="116">
                  <c:v>1.5207665402054098</c:v>
                </c:pt>
                <c:pt idx="117">
                  <c:v>1.4953466334143297</c:v>
                </c:pt>
                <c:pt idx="118">
                  <c:v>1.4705241140711598</c:v>
                </c:pt>
                <c:pt idx="119">
                  <c:v>1.4744077645522702</c:v>
                </c:pt>
                <c:pt idx="120">
                  <c:v>1.41311785667477</c:v>
                </c:pt>
                <c:pt idx="121">
                  <c:v>1.4216190088775997</c:v>
                </c:pt>
                <c:pt idx="122">
                  <c:v>1.3719429420250799</c:v>
                </c:pt>
                <c:pt idx="123">
                  <c:v>1.3799048154572198</c:v>
                </c:pt>
                <c:pt idx="124">
                  <c:v>1.4493530343019501</c:v>
                </c:pt>
                <c:pt idx="125">
                  <c:v>1.46850788386478</c:v>
                </c:pt>
                <c:pt idx="126">
                  <c:v>1.4256311096818</c:v>
                </c:pt>
                <c:pt idx="127">
                  <c:v>1.4089655178234097</c:v>
                </c:pt>
                <c:pt idx="128">
                  <c:v>1.4351955698960202</c:v>
                </c:pt>
                <c:pt idx="129">
                  <c:v>1.4388021627665002</c:v>
                </c:pt>
                <c:pt idx="130">
                  <c:v>1.4775504124609997</c:v>
                </c:pt>
                <c:pt idx="131">
                  <c:v>1.4902237640059599</c:v>
                </c:pt>
                <c:pt idx="132">
                  <c:v>1.4737227493779597</c:v>
                </c:pt>
                <c:pt idx="133">
                  <c:v>1.4821719394686701</c:v>
                </c:pt>
                <c:pt idx="134">
                  <c:v>1.4828844274490298</c:v>
                </c:pt>
                <c:pt idx="135">
                  <c:v>1.4576622221187299</c:v>
                </c:pt>
                <c:pt idx="136">
                  <c:v>1.4772937397178298</c:v>
                </c:pt>
                <c:pt idx="137">
                  <c:v>1.4541608856995698</c:v>
                </c:pt>
                <c:pt idx="138">
                  <c:v>1.4441743860032299</c:v>
                </c:pt>
                <c:pt idx="139">
                  <c:v>1.4356938758071196</c:v>
                </c:pt>
                <c:pt idx="140">
                  <c:v>1.4689708257657401</c:v>
                </c:pt>
                <c:pt idx="141">
                  <c:v>1.5237052421528197</c:v>
                </c:pt>
                <c:pt idx="142">
                  <c:v>1.5737509558148599</c:v>
                </c:pt>
                <c:pt idx="143">
                  <c:v>1.6259716112316298</c:v>
                </c:pt>
                <c:pt idx="144">
                  <c:v>1.57725105947836</c:v>
                </c:pt>
                <c:pt idx="145">
                  <c:v>1.5193980974481196</c:v>
                </c:pt>
                <c:pt idx="146">
                  <c:v>1.5030076231223699</c:v>
                </c:pt>
                <c:pt idx="147">
                  <c:v>1.5480736150575798</c:v>
                </c:pt>
                <c:pt idx="148">
                  <c:v>1.5721867741811801</c:v>
                </c:pt>
                <c:pt idx="149">
                  <c:v>1.5961320356892901</c:v>
                </c:pt>
                <c:pt idx="150">
                  <c:v>1.61564809386196</c:v>
                </c:pt>
                <c:pt idx="151">
                  <c:v>1.6297042787779497</c:v>
                </c:pt>
                <c:pt idx="152">
                  <c:v>1.57497206846907</c:v>
                </c:pt>
                <c:pt idx="153">
                  <c:v>1.5962784435901001</c:v>
                </c:pt>
                <c:pt idx="154">
                  <c:v>1.6440903578167101</c:v>
                </c:pt>
                <c:pt idx="155">
                  <c:v>1.6911540410914101</c:v>
                </c:pt>
                <c:pt idx="156">
                  <c:v>1.60541558377431</c:v>
                </c:pt>
                <c:pt idx="157">
                  <c:v>1.6174463383622</c:v>
                </c:pt>
                <c:pt idx="158">
                  <c:v>1.6273885216598603</c:v>
                </c:pt>
                <c:pt idx="159">
                  <c:v>1.6496877537950401</c:v>
                </c:pt>
                <c:pt idx="160">
                  <c:v>1.6594068874958199</c:v>
                </c:pt>
                <c:pt idx="161">
                  <c:v>1.64070419669336</c:v>
                </c:pt>
                <c:pt idx="162">
                  <c:v>1.68222655187794</c:v>
                </c:pt>
                <c:pt idx="163">
                  <c:v>1.7356535573982499</c:v>
                </c:pt>
                <c:pt idx="164">
                  <c:v>1.7315273936751197</c:v>
                </c:pt>
                <c:pt idx="165">
                  <c:v>1.77254049579078</c:v>
                </c:pt>
                <c:pt idx="166">
                  <c:v>1.7712048696595799</c:v>
                </c:pt>
                <c:pt idx="167">
                  <c:v>1.7504995066761899</c:v>
                </c:pt>
                <c:pt idx="168">
                  <c:v>1.7391983525441894</c:v>
                </c:pt>
                <c:pt idx="169">
                  <c:v>1.7349344633543198</c:v>
                </c:pt>
                <c:pt idx="170">
                  <c:v>1.7188195252249199</c:v>
                </c:pt>
                <c:pt idx="171">
                  <c:v>1.6987020165469602</c:v>
                </c:pt>
                <c:pt idx="172">
                  <c:v>1.6793190982836899</c:v>
                </c:pt>
                <c:pt idx="173">
                  <c:v>1.6474517016841099</c:v>
                </c:pt>
                <c:pt idx="174">
                  <c:v>1.64133247097149</c:v>
                </c:pt>
                <c:pt idx="175">
                  <c:v>1.60515972269986</c:v>
                </c:pt>
                <c:pt idx="176">
                  <c:v>1.62870377471907</c:v>
                </c:pt>
                <c:pt idx="177">
                  <c:v>1.6480870294605605</c:v>
                </c:pt>
                <c:pt idx="178">
                  <c:v>1.6788119647183903</c:v>
                </c:pt>
                <c:pt idx="179">
                  <c:v>1.67881942215518</c:v>
                </c:pt>
                <c:pt idx="180">
                  <c:v>1.6896218135555698</c:v>
                </c:pt>
                <c:pt idx="181">
                  <c:v>1.6509923739215802</c:v>
                </c:pt>
                <c:pt idx="182">
                  <c:v>1.6136448763043798</c:v>
                </c:pt>
                <c:pt idx="183">
                  <c:v>1.6600931097368603</c:v>
                </c:pt>
                <c:pt idx="184">
                  <c:v>1.6663396398647501</c:v>
                </c:pt>
                <c:pt idx="185">
                  <c:v>1.68886604530027</c:v>
                </c:pt>
                <c:pt idx="186">
                  <c:v>1.7291075204322102</c:v>
                </c:pt>
                <c:pt idx="187">
                  <c:v>1.7160277135919499</c:v>
                </c:pt>
                <c:pt idx="188">
                  <c:v>1.7508461211323401</c:v>
                </c:pt>
                <c:pt idx="189">
                  <c:v>1.76426238974425</c:v>
                </c:pt>
                <c:pt idx="190">
                  <c:v>1.7809036103727198</c:v>
                </c:pt>
                <c:pt idx="191">
                  <c:v>1.76686350360302</c:v>
                </c:pt>
                <c:pt idx="192">
                  <c:v>1.7365828379313202</c:v>
                </c:pt>
                <c:pt idx="193">
                  <c:v>1.7696844999164099</c:v>
                </c:pt>
                <c:pt idx="194">
                  <c:v>1.8065534157708101</c:v>
                </c:pt>
                <c:pt idx="195">
                  <c:v>1.8196646519463997</c:v>
                </c:pt>
                <c:pt idx="196">
                  <c:v>1.8607648316562102</c:v>
                </c:pt>
                <c:pt idx="197">
                  <c:v>1.8865035990854599</c:v>
                </c:pt>
                <c:pt idx="198">
                  <c:v>1.8685324070439999</c:v>
                </c:pt>
                <c:pt idx="199">
                  <c:v>1.9032040831451298</c:v>
                </c:pt>
                <c:pt idx="200">
                  <c:v>1.9323272861137701</c:v>
                </c:pt>
                <c:pt idx="201">
                  <c:v>1.96846625405158</c:v>
                </c:pt>
                <c:pt idx="202">
                  <c:v>1.9872693246165802</c:v>
                </c:pt>
                <c:pt idx="203">
                  <c:v>2.0561292739002694</c:v>
                </c:pt>
                <c:pt idx="204">
                  <c:v>2.1454550598234796</c:v>
                </c:pt>
                <c:pt idx="205">
                  <c:v>2.1469463271585894</c:v>
                </c:pt>
                <c:pt idx="206">
                  <c:v>2.1502321362726797</c:v>
                </c:pt>
                <c:pt idx="207">
                  <c:v>2.1697378585684111</c:v>
                </c:pt>
                <c:pt idx="208">
                  <c:v>2.1848009812261799</c:v>
                </c:pt>
                <c:pt idx="209">
                  <c:v>2.243429865872911</c:v>
                </c:pt>
                <c:pt idx="210">
                  <c:v>2.306667433408359</c:v>
                </c:pt>
                <c:pt idx="211">
                  <c:v>2.3851574344709294</c:v>
                </c:pt>
                <c:pt idx="212">
                  <c:v>2.4683747626275609</c:v>
                </c:pt>
                <c:pt idx="213">
                  <c:v>2.4876120177318501</c:v>
                </c:pt>
                <c:pt idx="214">
                  <c:v>2.332688161198329</c:v>
                </c:pt>
                <c:pt idx="215">
                  <c:v>2.339560325894209</c:v>
                </c:pt>
                <c:pt idx="216">
                  <c:v>2.3665971726000898</c:v>
                </c:pt>
                <c:pt idx="217">
                  <c:v>2.3358659839388385</c:v>
                </c:pt>
                <c:pt idx="218">
                  <c:v>2.3851279283816802</c:v>
                </c:pt>
                <c:pt idx="219">
                  <c:v>2.4792195899040994</c:v>
                </c:pt>
                <c:pt idx="220">
                  <c:v>2.5476977978104309</c:v>
                </c:pt>
                <c:pt idx="221">
                  <c:v>2.631671434055229</c:v>
                </c:pt>
                <c:pt idx="222">
                  <c:v>2.7545788048445101</c:v>
                </c:pt>
                <c:pt idx="223">
                  <c:v>2.9315059516306095</c:v>
                </c:pt>
                <c:pt idx="224">
                  <c:v>3.0720463349606191</c:v>
                </c:pt>
                <c:pt idx="225">
                  <c:v>3.15635288105649</c:v>
                </c:pt>
                <c:pt idx="226">
                  <c:v>3.4383744679174804</c:v>
                </c:pt>
                <c:pt idx="227">
                  <c:v>3.3423873520276204</c:v>
                </c:pt>
                <c:pt idx="228">
                  <c:v>3.2546020398246593</c:v>
                </c:pt>
                <c:pt idx="229">
                  <c:v>3.2629838609772506</c:v>
                </c:pt>
                <c:pt idx="230">
                  <c:v>3.0926351220716097</c:v>
                </c:pt>
                <c:pt idx="231">
                  <c:v>2.8547867250041596</c:v>
                </c:pt>
                <c:pt idx="232">
                  <c:v>2.8030523023612397</c:v>
                </c:pt>
                <c:pt idx="233">
                  <c:v>2.8838948040442598</c:v>
                </c:pt>
                <c:pt idx="234">
                  <c:v>3.0465592624021003</c:v>
                </c:pt>
                <c:pt idx="235">
                  <c:v>3.2112096820053502</c:v>
                </c:pt>
                <c:pt idx="236">
                  <c:v>3.0880035851630101</c:v>
                </c:pt>
                <c:pt idx="237">
                  <c:v>3.0129299421389901</c:v>
                </c:pt>
                <c:pt idx="238">
                  <c:v>3.1281431413518002</c:v>
                </c:pt>
                <c:pt idx="239">
                  <c:v>3.1677518181712205</c:v>
                </c:pt>
                <c:pt idx="240">
                  <c:v>3.0750148846441094</c:v>
                </c:pt>
                <c:pt idx="241">
                  <c:v>3.1059414736482895</c:v>
                </c:pt>
                <c:pt idx="242">
                  <c:v>3.09418400944526</c:v>
                </c:pt>
                <c:pt idx="243">
                  <c:v>3.2428117670594503</c:v>
                </c:pt>
                <c:pt idx="244">
                  <c:v>3.0981825742754001</c:v>
                </c:pt>
                <c:pt idx="245">
                  <c:v>3.08890358712322</c:v>
                </c:pt>
                <c:pt idx="246">
                  <c:v>3.1674141139331895</c:v>
                </c:pt>
                <c:pt idx="247">
                  <c:v>3.1571891991860301</c:v>
                </c:pt>
                <c:pt idx="248">
                  <c:v>3.2791018819351403</c:v>
                </c:pt>
                <c:pt idx="249">
                  <c:v>3.3879259797329504</c:v>
                </c:pt>
                <c:pt idx="250">
                  <c:v>3.4030902684543909</c:v>
                </c:pt>
                <c:pt idx="251">
                  <c:v>3.4543655581781101</c:v>
                </c:pt>
                <c:pt idx="252">
                  <c:v>3.4931527212147397</c:v>
                </c:pt>
                <c:pt idx="253">
                  <c:v>3.2740744601577498</c:v>
                </c:pt>
                <c:pt idx="254">
                  <c:v>3.3447460807004399</c:v>
                </c:pt>
                <c:pt idx="255">
                  <c:v>3.3946232266982594</c:v>
                </c:pt>
                <c:pt idx="256">
                  <c:v>3.4519948242573402</c:v>
                </c:pt>
                <c:pt idx="257">
                  <c:v>3.4288278130167198</c:v>
                </c:pt>
                <c:pt idx="258">
                  <c:v>3.3293637124440698</c:v>
                </c:pt>
                <c:pt idx="259">
                  <c:v>3.32814086417957</c:v>
                </c:pt>
                <c:pt idx="260">
                  <c:v>3.1646086483030902</c:v>
                </c:pt>
                <c:pt idx="261">
                  <c:v>3.0691124759093702</c:v>
                </c:pt>
                <c:pt idx="262">
                  <c:v>3.0496481469494494</c:v>
                </c:pt>
                <c:pt idx="263">
                  <c:v>3.1309520632706294</c:v>
                </c:pt>
                <c:pt idx="264">
                  <c:v>3.0377187809186599</c:v>
                </c:pt>
                <c:pt idx="265">
                  <c:v>2.8979230862399601</c:v>
                </c:pt>
                <c:pt idx="266">
                  <c:v>3.0341786975063001</c:v>
                </c:pt>
                <c:pt idx="267">
                  <c:v>3.1107363953356701</c:v>
                </c:pt>
                <c:pt idx="268">
                  <c:v>3.2255910491331004</c:v>
                </c:pt>
                <c:pt idx="269">
                  <c:v>3.1099417939087797</c:v>
                </c:pt>
                <c:pt idx="270">
                  <c:v>3.1820422386088394</c:v>
                </c:pt>
                <c:pt idx="271">
                  <c:v>3.2590062915000799</c:v>
                </c:pt>
                <c:pt idx="272">
                  <c:v>3.2439386859464805</c:v>
                </c:pt>
                <c:pt idx="273">
                  <c:v>3.3750273534016997</c:v>
                </c:pt>
                <c:pt idx="274">
                  <c:v>3.5635522697070803</c:v>
                </c:pt>
                <c:pt idx="275">
                  <c:v>3.5719545580758401</c:v>
                </c:pt>
                <c:pt idx="276">
                  <c:v>3.5720701575453302</c:v>
                </c:pt>
                <c:pt idx="277">
                  <c:v>3.6347062173967402</c:v>
                </c:pt>
                <c:pt idx="278">
                  <c:v>3.7145027802604003</c:v>
                </c:pt>
                <c:pt idx="279">
                  <c:v>3.5661790262570698</c:v>
                </c:pt>
                <c:pt idx="280">
                  <c:v>3.5119423037596893</c:v>
                </c:pt>
                <c:pt idx="281">
                  <c:v>3.5261498783899001</c:v>
                </c:pt>
                <c:pt idx="282">
                  <c:v>3.5362445448153799</c:v>
                </c:pt>
                <c:pt idx="283">
                  <c:v>3.4748536474140397</c:v>
                </c:pt>
                <c:pt idx="284">
                  <c:v>3.5271228206209106</c:v>
                </c:pt>
                <c:pt idx="285">
                  <c:v>3.4870525202435796</c:v>
                </c:pt>
                <c:pt idx="286">
                  <c:v>3.6205408535477002</c:v>
                </c:pt>
                <c:pt idx="287">
                  <c:v>3.7029210942534601</c:v>
                </c:pt>
                <c:pt idx="288">
                  <c:v>3.762437566766391</c:v>
                </c:pt>
                <c:pt idx="289">
                  <c:v>3.79777096904012</c:v>
                </c:pt>
                <c:pt idx="290">
                  <c:v>3.7139695959756902</c:v>
                </c:pt>
                <c:pt idx="291">
                  <c:v>3.5818837309368998</c:v>
                </c:pt>
                <c:pt idx="292">
                  <c:v>3.4270607278369205</c:v>
                </c:pt>
                <c:pt idx="293">
                  <c:v>3.3951009257158895</c:v>
                </c:pt>
                <c:pt idx="294">
                  <c:v>3.4663929595918495</c:v>
                </c:pt>
                <c:pt idx="295">
                  <c:v>3.3523632754379999</c:v>
                </c:pt>
                <c:pt idx="296">
                  <c:v>3.3292698339312889</c:v>
                </c:pt>
                <c:pt idx="297">
                  <c:v>3.4723766259196993</c:v>
                </c:pt>
                <c:pt idx="298">
                  <c:v>3.6206503294337695</c:v>
                </c:pt>
                <c:pt idx="299">
                  <c:v>3.6739371891890902</c:v>
                </c:pt>
                <c:pt idx="300">
                  <c:v>3.6976915879197803</c:v>
                </c:pt>
                <c:pt idx="301">
                  <c:v>3.6914048442251999</c:v>
                </c:pt>
                <c:pt idx="302">
                  <c:v>3.5916428924184896</c:v>
                </c:pt>
                <c:pt idx="303">
                  <c:v>3.57493504455325</c:v>
                </c:pt>
                <c:pt idx="304">
                  <c:v>3.5189995963125704</c:v>
                </c:pt>
                <c:pt idx="305">
                  <c:v>3.38674062685197</c:v>
                </c:pt>
                <c:pt idx="306">
                  <c:v>3.1289592125455203</c:v>
                </c:pt>
                <c:pt idx="307">
                  <c:v>3.1687472798179006</c:v>
                </c:pt>
                <c:pt idx="308">
                  <c:v>3.0776632660411498</c:v>
                </c:pt>
                <c:pt idx="309">
                  <c:v>2.9875718175551906</c:v>
                </c:pt>
                <c:pt idx="310">
                  <c:v>2.9469612845639799</c:v>
                </c:pt>
                <c:pt idx="311">
                  <c:v>3.0525892830976997</c:v>
                </c:pt>
                <c:pt idx="312">
                  <c:v>3.06354590059202</c:v>
                </c:pt>
                <c:pt idx="313">
                  <c:v>3.1399397287177306</c:v>
                </c:pt>
                <c:pt idx="314">
                  <c:v>3.1210870432379703</c:v>
                </c:pt>
                <c:pt idx="315">
                  <c:v>3.0548579820073498</c:v>
                </c:pt>
                <c:pt idx="316">
                  <c:v>3.2027592732631094</c:v>
                </c:pt>
                <c:pt idx="317">
                  <c:v>3.2684092441064303</c:v>
                </c:pt>
                <c:pt idx="318">
                  <c:v>3.4180241078570801</c:v>
                </c:pt>
                <c:pt idx="319">
                  <c:v>3.55829730692881</c:v>
                </c:pt>
                <c:pt idx="320">
                  <c:v>3.7289771961774303</c:v>
                </c:pt>
                <c:pt idx="321">
                  <c:v>3.8553365350830098</c:v>
                </c:pt>
                <c:pt idx="322">
                  <c:v>3.7264945805253804</c:v>
                </c:pt>
                <c:pt idx="323">
                  <c:v>3.5077973720771309</c:v>
                </c:pt>
                <c:pt idx="324">
                  <c:v>3.5291453415064802</c:v>
                </c:pt>
                <c:pt idx="325">
                  <c:v>3.5410436267285297</c:v>
                </c:pt>
                <c:pt idx="326">
                  <c:v>3.6428523895869596</c:v>
                </c:pt>
                <c:pt idx="327">
                  <c:v>3.6245461137649198</c:v>
                </c:pt>
                <c:pt idx="328">
                  <c:v>3.5928372510783104</c:v>
                </c:pt>
                <c:pt idx="329">
                  <c:v>3.5248972303622401</c:v>
                </c:pt>
                <c:pt idx="330">
                  <c:v>3.4449835654685899</c:v>
                </c:pt>
                <c:pt idx="331">
                  <c:v>3.39707683160273</c:v>
                </c:pt>
                <c:pt idx="332">
                  <c:v>3.3729996747839395</c:v>
                </c:pt>
                <c:pt idx="333">
                  <c:v>3.2472158933771098</c:v>
                </c:pt>
                <c:pt idx="334">
                  <c:v>3.1835258415610408</c:v>
                </c:pt>
                <c:pt idx="335">
                  <c:v>3.1668967312507101</c:v>
                </c:pt>
                <c:pt idx="336">
                  <c:v>3.2390130527416705</c:v>
                </c:pt>
                <c:pt idx="337">
                  <c:v>3.2877743213759909</c:v>
                </c:pt>
                <c:pt idx="338">
                  <c:v>3.3009507394225199</c:v>
                </c:pt>
                <c:pt idx="339">
                  <c:v>3.3095422517808295</c:v>
                </c:pt>
                <c:pt idx="340">
                  <c:v>3.3004341895541396</c:v>
                </c:pt>
                <c:pt idx="341">
                  <c:v>3.2785034238277997</c:v>
                </c:pt>
                <c:pt idx="342">
                  <c:v>3.2445367750510909</c:v>
                </c:pt>
                <c:pt idx="343">
                  <c:v>3.1050766611949898</c:v>
                </c:pt>
                <c:pt idx="344">
                  <c:v>2.9379837752378699</c:v>
                </c:pt>
                <c:pt idx="345">
                  <c:v>2.9935557382625104</c:v>
                </c:pt>
                <c:pt idx="346">
                  <c:v>3.0133637576737105</c:v>
                </c:pt>
                <c:pt idx="347">
                  <c:v>2.9221683089161998</c:v>
                </c:pt>
                <c:pt idx="348">
                  <c:v>2.8221139694860198</c:v>
                </c:pt>
                <c:pt idx="349">
                  <c:v>2.7708284190887693</c:v>
                </c:pt>
                <c:pt idx="350">
                  <c:v>2.8265069942844696</c:v>
                </c:pt>
                <c:pt idx="351">
                  <c:v>2.6022175638138094</c:v>
                </c:pt>
                <c:pt idx="352">
                  <c:v>2.3330960430185694</c:v>
                </c:pt>
                <c:pt idx="353">
                  <c:v>2.1795364497834102</c:v>
                </c:pt>
                <c:pt idx="354">
                  <c:v>1.8938353845239799</c:v>
                </c:pt>
                <c:pt idx="355">
                  <c:v>1.9301309964631301</c:v>
                </c:pt>
                <c:pt idx="356">
                  <c:v>1.90055143680945</c:v>
                </c:pt>
                <c:pt idx="357">
                  <c:v>1.7972119830104498</c:v>
                </c:pt>
                <c:pt idx="358">
                  <c:v>1.7086599643502602</c:v>
                </c:pt>
                <c:pt idx="359">
                  <c:v>1.7077826722790197</c:v>
                </c:pt>
                <c:pt idx="360">
                  <c:v>1.5691330413924698</c:v>
                </c:pt>
                <c:pt idx="361">
                  <c:v>1.4714872579916498</c:v>
                </c:pt>
                <c:pt idx="362">
                  <c:v>1.4206446616197699</c:v>
                </c:pt>
                <c:pt idx="363">
                  <c:v>1.4157040467428696</c:v>
                </c:pt>
                <c:pt idx="364">
                  <c:v>1.4375194308706898</c:v>
                </c:pt>
                <c:pt idx="365">
                  <c:v>1.5918240119299096</c:v>
                </c:pt>
                <c:pt idx="366">
                  <c:v>1.5430425037313402</c:v>
                </c:pt>
                <c:pt idx="367">
                  <c:v>1.48840037658865</c:v>
                </c:pt>
                <c:pt idx="368">
                  <c:v>1.4847753594290198</c:v>
                </c:pt>
                <c:pt idx="369">
                  <c:v>1.5192673405648998</c:v>
                </c:pt>
                <c:pt idx="370">
                  <c:v>1.5412304992910499</c:v>
                </c:pt>
                <c:pt idx="371">
                  <c:v>1.4529529526457501</c:v>
                </c:pt>
                <c:pt idx="372">
                  <c:v>1.4521215224295299</c:v>
                </c:pt>
                <c:pt idx="373">
                  <c:v>1.52262730176368</c:v>
                </c:pt>
                <c:pt idx="374">
                  <c:v>1.5794681575519698</c:v>
                </c:pt>
                <c:pt idx="375">
                  <c:v>1.6504761765109301</c:v>
                </c:pt>
                <c:pt idx="376">
                  <c:v>1.6856581920582601</c:v>
                </c:pt>
                <c:pt idx="377">
                  <c:v>1.6925206148091598</c:v>
                </c:pt>
                <c:pt idx="378">
                  <c:v>1.7939553480395498</c:v>
                </c:pt>
                <c:pt idx="379">
                  <c:v>1.9308766591283999</c:v>
                </c:pt>
                <c:pt idx="380">
                  <c:v>1.8592077516888501</c:v>
                </c:pt>
                <c:pt idx="381">
                  <c:v>1.8077288288676399</c:v>
                </c:pt>
                <c:pt idx="382">
                  <c:v>1.9518299431422099</c:v>
                </c:pt>
                <c:pt idx="383">
                  <c:v>1.89222099200634</c:v>
                </c:pt>
                <c:pt idx="384">
                  <c:v>1.8938043128192297</c:v>
                </c:pt>
                <c:pt idx="385">
                  <c:v>1.8963770491097103</c:v>
                </c:pt>
                <c:pt idx="386">
                  <c:v>2.0300098107112694</c:v>
                </c:pt>
                <c:pt idx="387">
                  <c:v>2.1463328234698094</c:v>
                </c:pt>
                <c:pt idx="388">
                  <c:v>2.0922018538613001</c:v>
                </c:pt>
                <c:pt idx="389">
                  <c:v>2.0795948503680002</c:v>
                </c:pt>
                <c:pt idx="390">
                  <c:v>2.1158597226520901</c:v>
                </c:pt>
                <c:pt idx="391">
                  <c:v>2.0448195567045304</c:v>
                </c:pt>
                <c:pt idx="392">
                  <c:v>2.08564270611837</c:v>
                </c:pt>
                <c:pt idx="393">
                  <c:v>2.2317099037628196</c:v>
                </c:pt>
                <c:pt idx="394">
                  <c:v>2.3207090613186301</c:v>
                </c:pt>
                <c:pt idx="395">
                  <c:v>2.5001750400775906</c:v>
                </c:pt>
                <c:pt idx="396">
                  <c:v>2.5428584879604896</c:v>
                </c:pt>
                <c:pt idx="397">
                  <c:v>2.47179039017785</c:v>
                </c:pt>
                <c:pt idx="398">
                  <c:v>2.5546447968525601</c:v>
                </c:pt>
                <c:pt idx="399">
                  <c:v>2.5448050432495695</c:v>
                </c:pt>
                <c:pt idx="400">
                  <c:v>2.6254841667015505</c:v>
                </c:pt>
                <c:pt idx="401">
                  <c:v>2.5624907304043001</c:v>
                </c:pt>
                <c:pt idx="402">
                  <c:v>2.5455246654211403</c:v>
                </c:pt>
                <c:pt idx="403">
                  <c:v>2.5098175928658799</c:v>
                </c:pt>
                <c:pt idx="404">
                  <c:v>2.5440481320067896</c:v>
                </c:pt>
                <c:pt idx="405">
                  <c:v>2.6052801608343499</c:v>
                </c:pt>
                <c:pt idx="406">
                  <c:v>2.71222029105716</c:v>
                </c:pt>
                <c:pt idx="407">
                  <c:v>2.7550258566636199</c:v>
                </c:pt>
                <c:pt idx="408">
                  <c:v>2.7062552451381197</c:v>
                </c:pt>
                <c:pt idx="409">
                  <c:v>2.7071050187521806</c:v>
                </c:pt>
                <c:pt idx="410">
                  <c:v>2.8035567451089705</c:v>
                </c:pt>
                <c:pt idx="411">
                  <c:v>2.8274513827518599</c:v>
                </c:pt>
                <c:pt idx="412">
                  <c:v>2.8928767169626894</c:v>
                </c:pt>
                <c:pt idx="413">
                  <c:v>2.87321357435202</c:v>
                </c:pt>
                <c:pt idx="414">
                  <c:v>2.9173469814718294</c:v>
                </c:pt>
                <c:pt idx="415">
                  <c:v>2.9387373211304699</c:v>
                </c:pt>
                <c:pt idx="416">
                  <c:v>3.0318410606396995</c:v>
                </c:pt>
                <c:pt idx="417">
                  <c:v>3.1352030004031697</c:v>
                </c:pt>
                <c:pt idx="418">
                  <c:v>3.1042304303683199</c:v>
                </c:pt>
                <c:pt idx="419">
                  <c:v>3.0452892828466203</c:v>
                </c:pt>
                <c:pt idx="420">
                  <c:v>2.8887901683432702</c:v>
                </c:pt>
                <c:pt idx="421">
                  <c:v>2.7106619172469304</c:v>
                </c:pt>
                <c:pt idx="422">
                  <c:v>2.6850476464312401</c:v>
                </c:pt>
                <c:pt idx="423">
                  <c:v>2.8643583475964904</c:v>
                </c:pt>
                <c:pt idx="424">
                  <c:v>2.8789107679382999</c:v>
                </c:pt>
                <c:pt idx="425">
                  <c:v>2.9530554125191792</c:v>
                </c:pt>
                <c:pt idx="426">
                  <c:v>3.0139040921683402</c:v>
                </c:pt>
                <c:pt idx="427">
                  <c:v>2.9952505148365596</c:v>
                </c:pt>
                <c:pt idx="428">
                  <c:v>2.9367398500058197</c:v>
                </c:pt>
                <c:pt idx="429">
                  <c:v>3.0777615910107601</c:v>
                </c:pt>
                <c:pt idx="430">
                  <c:v>3.1393606419223503</c:v>
                </c:pt>
                <c:pt idx="431">
                  <c:v>3.1951318537899502</c:v>
                </c:pt>
                <c:pt idx="432">
                  <c:v>3.1129936938743996</c:v>
                </c:pt>
                <c:pt idx="433">
                  <c:v>3.0360725327436691</c:v>
                </c:pt>
                <c:pt idx="434">
                  <c:v>2.7921015289930899</c:v>
                </c:pt>
                <c:pt idx="435">
                  <c:v>2.79640581751155</c:v>
                </c:pt>
                <c:pt idx="436">
                  <c:v>2.5938678769324004</c:v>
                </c:pt>
                <c:pt idx="437">
                  <c:v>2.64473533415079</c:v>
                </c:pt>
                <c:pt idx="438">
                  <c:v>2.5363999262296195</c:v>
                </c:pt>
                <c:pt idx="439">
                  <c:v>2.42740403921337</c:v>
                </c:pt>
                <c:pt idx="440">
                  <c:v>2.5284686539899495</c:v>
                </c:pt>
                <c:pt idx="441">
                  <c:v>2.5524453251804089</c:v>
                </c:pt>
                <c:pt idx="442">
                  <c:v>2.5428969044031993</c:v>
                </c:pt>
                <c:pt idx="443">
                  <c:v>2.563192787652731</c:v>
                </c:pt>
                <c:pt idx="444">
                  <c:v>2.5948575296706795</c:v>
                </c:pt>
                <c:pt idx="445">
                  <c:v>2.6248000519666905</c:v>
                </c:pt>
                <c:pt idx="446">
                  <c:v>2.7736084954112497</c:v>
                </c:pt>
                <c:pt idx="447">
                  <c:v>2.9272815664421103</c:v>
                </c:pt>
                <c:pt idx="448">
                  <c:v>2.8709911800129997</c:v>
                </c:pt>
                <c:pt idx="449">
                  <c:v>2.8718306308302393</c:v>
                </c:pt>
                <c:pt idx="450">
                  <c:v>2.7832796472826509</c:v>
                </c:pt>
                <c:pt idx="451">
                  <c:v>2.9107484892510591</c:v>
                </c:pt>
                <c:pt idx="452">
                  <c:v>2.94813339464184</c:v>
                </c:pt>
                <c:pt idx="453">
                  <c:v>2.9761683360063196</c:v>
                </c:pt>
                <c:pt idx="454">
                  <c:v>3.0318994681272797</c:v>
                </c:pt>
                <c:pt idx="455">
                  <c:v>3.1151159976802596</c:v>
                </c:pt>
                <c:pt idx="456">
                  <c:v>3.17849613834343</c:v>
                </c:pt>
                <c:pt idx="457">
                  <c:v>3.2670990259608801</c:v>
                </c:pt>
                <c:pt idx="458">
                  <c:v>3.2715225057605801</c:v>
                </c:pt>
                <c:pt idx="459">
                  <c:v>3.3092060252307696</c:v>
                </c:pt>
                <c:pt idx="460">
                  <c:v>3.3421025104358795</c:v>
                </c:pt>
                <c:pt idx="461">
                  <c:v>3.4225192921794401</c:v>
                </c:pt>
                <c:pt idx="462">
                  <c:v>3.1931832972055605</c:v>
                </c:pt>
                <c:pt idx="463">
                  <c:v>3.12001810681457</c:v>
                </c:pt>
                <c:pt idx="464">
                  <c:v>3.2055691630429402</c:v>
                </c:pt>
                <c:pt idx="465">
                  <c:v>3.3339255075297598</c:v>
                </c:pt>
                <c:pt idx="466">
                  <c:v>3.37192277278875</c:v>
                </c:pt>
                <c:pt idx="467">
                  <c:v>3.4480272672397305</c:v>
                </c:pt>
                <c:pt idx="468">
                  <c:v>3.5560348469140002</c:v>
                </c:pt>
                <c:pt idx="469">
                  <c:v>3.5761925026306098</c:v>
                </c:pt>
                <c:pt idx="470">
                  <c:v>3.5793079214731796</c:v>
                </c:pt>
                <c:pt idx="471">
                  <c:v>3.5726007821641694</c:v>
                </c:pt>
                <c:pt idx="472">
                  <c:v>3.4816457917114998</c:v>
                </c:pt>
                <c:pt idx="473">
                  <c:v>3.6573481882872501</c:v>
                </c:pt>
                <c:pt idx="474">
                  <c:v>3.6695624096366797</c:v>
                </c:pt>
                <c:pt idx="475">
                  <c:v>3.6782986276961198</c:v>
                </c:pt>
                <c:pt idx="476">
                  <c:v>3.6090677513219003</c:v>
                </c:pt>
                <c:pt idx="477">
                  <c:v>3.6830387244893803</c:v>
                </c:pt>
                <c:pt idx="478">
                  <c:v>3.54685764205834</c:v>
                </c:pt>
                <c:pt idx="479">
                  <c:v>3.5102372151553203</c:v>
                </c:pt>
                <c:pt idx="480">
                  <c:v>3.6336485600651693</c:v>
                </c:pt>
                <c:pt idx="481">
                  <c:v>3.6030862876304104</c:v>
                </c:pt>
                <c:pt idx="482">
                  <c:v>3.6809171179446802</c:v>
                </c:pt>
                <c:pt idx="483">
                  <c:v>3.6846894003668598</c:v>
                </c:pt>
                <c:pt idx="484">
                  <c:v>3.6253221805094502</c:v>
                </c:pt>
                <c:pt idx="485">
                  <c:v>3.5954550440237791</c:v>
                </c:pt>
                <c:pt idx="486">
                  <c:v>3.4654997509785401</c:v>
                </c:pt>
                <c:pt idx="487">
                  <c:v>3.3838185005160399</c:v>
                </c:pt>
                <c:pt idx="488">
                  <c:v>3.3654597719804902</c:v>
                </c:pt>
                <c:pt idx="489">
                  <c:v>3.4141565311041395</c:v>
                </c:pt>
                <c:pt idx="490">
                  <c:v>3.4786451024200593</c:v>
                </c:pt>
                <c:pt idx="491">
                  <c:v>3.4720289744632891</c:v>
                </c:pt>
                <c:pt idx="492">
                  <c:v>3.4347690029380398</c:v>
                </c:pt>
                <c:pt idx="493">
                  <c:v>3.3969169436465396</c:v>
                </c:pt>
                <c:pt idx="494">
                  <c:v>3.4695793692181596</c:v>
                </c:pt>
                <c:pt idx="495">
                  <c:v>3.5698789060473501</c:v>
                </c:pt>
                <c:pt idx="496">
                  <c:v>3.5641129856664002</c:v>
                </c:pt>
                <c:pt idx="497">
                  <c:v>3.6243695956710305</c:v>
                </c:pt>
                <c:pt idx="498">
                  <c:v>3.6630943404331706</c:v>
                </c:pt>
                <c:pt idx="499">
                  <c:v>3.5483887774492402</c:v>
                </c:pt>
                <c:pt idx="500">
                  <c:v>3.2994856916811197</c:v>
                </c:pt>
                <c:pt idx="501">
                  <c:v>3.2796825187774603</c:v>
                </c:pt>
                <c:pt idx="502">
                  <c:v>3.2949857043421105</c:v>
                </c:pt>
                <c:pt idx="503">
                  <c:v>3.4039572571888201</c:v>
                </c:pt>
                <c:pt idx="504">
                  <c:v>3.3296491990542285</c:v>
                </c:pt>
                <c:pt idx="505">
                  <c:v>3.2781207721002605</c:v>
                </c:pt>
                <c:pt idx="506">
                  <c:v>3.0581073394302196</c:v>
                </c:pt>
                <c:pt idx="507">
                  <c:v>2.8316097647753797</c:v>
                </c:pt>
                <c:pt idx="508">
                  <c:v>2.7412670916477602</c:v>
                </c:pt>
                <c:pt idx="509">
                  <c:v>2.84222351097449</c:v>
                </c:pt>
                <c:pt idx="510">
                  <c:v>2.7698847059786305</c:v>
                </c:pt>
                <c:pt idx="511">
                  <c:v>2.90058466381846</c:v>
                </c:pt>
                <c:pt idx="512">
                  <c:v>2.9116557801459497</c:v>
                </c:pt>
                <c:pt idx="513">
                  <c:v>2.8608234642231194</c:v>
                </c:pt>
                <c:pt idx="514">
                  <c:v>2.85849944472736</c:v>
                </c:pt>
                <c:pt idx="515">
                  <c:v>2.7684864416835504</c:v>
                </c:pt>
                <c:pt idx="516">
                  <c:v>2.8535711511722099</c:v>
                </c:pt>
                <c:pt idx="517">
                  <c:v>2.9266438040714395</c:v>
                </c:pt>
                <c:pt idx="518">
                  <c:v>2.7992713597456298</c:v>
                </c:pt>
                <c:pt idx="519">
                  <c:v>2.7592661598971895</c:v>
                </c:pt>
                <c:pt idx="520">
                  <c:v>2.7756449755166894</c:v>
                </c:pt>
                <c:pt idx="521">
                  <c:v>2.8144986764677697</c:v>
                </c:pt>
                <c:pt idx="522">
                  <c:v>2.8898250115273099</c:v>
                </c:pt>
                <c:pt idx="523">
                  <c:v>3.0176127065376099</c:v>
                </c:pt>
                <c:pt idx="524">
                  <c:v>3.12961363056771</c:v>
                </c:pt>
                <c:pt idx="525">
                  <c:v>3.1205703460719607</c:v>
                </c:pt>
                <c:pt idx="526">
                  <c:v>3.1345368839465104</c:v>
                </c:pt>
                <c:pt idx="527">
                  <c:v>3.0511151243524797</c:v>
                </c:pt>
                <c:pt idx="528">
                  <c:v>3.0671117772193011</c:v>
                </c:pt>
                <c:pt idx="529">
                  <c:v>3.1684038671487902</c:v>
                </c:pt>
                <c:pt idx="530">
                  <c:v>3.0647811571805903</c:v>
                </c:pt>
                <c:pt idx="531">
                  <c:v>3.1018881687038595</c:v>
                </c:pt>
                <c:pt idx="532">
                  <c:v>3.0596629392030485</c:v>
                </c:pt>
                <c:pt idx="533">
                  <c:v>3.0300348292700399</c:v>
                </c:pt>
                <c:pt idx="534">
                  <c:v>3.0164865839548689</c:v>
                </c:pt>
                <c:pt idx="535">
                  <c:v>2.973416126223249</c:v>
                </c:pt>
                <c:pt idx="536">
                  <c:v>2.9445680593089198</c:v>
                </c:pt>
                <c:pt idx="537">
                  <c:v>2.9939107147017299</c:v>
                </c:pt>
                <c:pt idx="538">
                  <c:v>3.0329081398641091</c:v>
                </c:pt>
                <c:pt idx="539">
                  <c:v>2.93798202003103</c:v>
                </c:pt>
                <c:pt idx="540">
                  <c:v>2.8499251392439495</c:v>
                </c:pt>
                <c:pt idx="541">
                  <c:v>2.8159410887931897</c:v>
                </c:pt>
                <c:pt idx="542">
                  <c:v>2.7810709338524902</c:v>
                </c:pt>
                <c:pt idx="543">
                  <c:v>2.74078996443862</c:v>
                </c:pt>
                <c:pt idx="544">
                  <c:v>2.7381572049538399</c:v>
                </c:pt>
                <c:pt idx="545">
                  <c:v>2.7113037219209004</c:v>
                </c:pt>
                <c:pt idx="546">
                  <c:v>2.65820197110166</c:v>
                </c:pt>
                <c:pt idx="547">
                  <c:v>2.7743503772497502</c:v>
                </c:pt>
                <c:pt idx="548">
                  <c:v>2.72356932485626</c:v>
                </c:pt>
                <c:pt idx="549">
                  <c:v>2.75688044233861</c:v>
                </c:pt>
                <c:pt idx="550">
                  <c:v>2.6935021238958794</c:v>
                </c:pt>
                <c:pt idx="551">
                  <c:v>2.6998644805916596</c:v>
                </c:pt>
                <c:pt idx="552">
                  <c:v>2.7089545672644904</c:v>
                </c:pt>
                <c:pt idx="553">
                  <c:v>2.6660220051987995</c:v>
                </c:pt>
                <c:pt idx="554">
                  <c:v>2.7176238555669703</c:v>
                </c:pt>
                <c:pt idx="555">
                  <c:v>2.74910091046383</c:v>
                </c:pt>
                <c:pt idx="556">
                  <c:v>2.8064115234016698</c:v>
                </c:pt>
                <c:pt idx="557">
                  <c:v>2.9875593062704802</c:v>
                </c:pt>
                <c:pt idx="558">
                  <c:v>3.0658362258396399</c:v>
                </c:pt>
                <c:pt idx="559">
                  <c:v>3.0397238578187502</c:v>
                </c:pt>
                <c:pt idx="560">
                  <c:v>3.0634009502319706</c:v>
                </c:pt>
                <c:pt idx="561">
                  <c:v>2.9830560316613299</c:v>
                </c:pt>
                <c:pt idx="562">
                  <c:v>2.9241402684062106</c:v>
                </c:pt>
                <c:pt idx="563">
                  <c:v>2.82582606525109</c:v>
                </c:pt>
                <c:pt idx="564">
                  <c:v>2.819245689759339</c:v>
                </c:pt>
                <c:pt idx="565">
                  <c:v>2.8128428548531486</c:v>
                </c:pt>
                <c:pt idx="566">
                  <c:v>2.83750230606777</c:v>
                </c:pt>
                <c:pt idx="567">
                  <c:v>2.8503702370987396</c:v>
                </c:pt>
                <c:pt idx="568">
                  <c:v>2.9278838465914503</c:v>
                </c:pt>
                <c:pt idx="569">
                  <c:v>2.9902278666810704</c:v>
                </c:pt>
                <c:pt idx="570">
                  <c:v>3.0342180325453101</c:v>
                </c:pt>
                <c:pt idx="571">
                  <c:v>2.9942391128020098</c:v>
                </c:pt>
                <c:pt idx="572">
                  <c:v>2.9745648568658001</c:v>
                </c:pt>
                <c:pt idx="573">
                  <c:v>3.0363531408959799</c:v>
                </c:pt>
                <c:pt idx="574">
                  <c:v>3.0073759749712199</c:v>
                </c:pt>
                <c:pt idx="575">
                  <c:v>2.9725316777357298</c:v>
                </c:pt>
                <c:pt idx="576">
                  <c:v>3.0190789504577595</c:v>
                </c:pt>
                <c:pt idx="577">
                  <c:v>3.0556257566703504</c:v>
                </c:pt>
                <c:pt idx="578">
                  <c:v>3.0983962905516305</c:v>
                </c:pt>
                <c:pt idx="579">
                  <c:v>3.1033936762254903</c:v>
                </c:pt>
                <c:pt idx="580">
                  <c:v>3.0249847949743702</c:v>
                </c:pt>
                <c:pt idx="581">
                  <c:v>2.9355998384573203</c:v>
                </c:pt>
                <c:pt idx="582">
                  <c:v>2.87751252748496</c:v>
                </c:pt>
                <c:pt idx="583">
                  <c:v>2.8888385027209602</c:v>
                </c:pt>
                <c:pt idx="584">
                  <c:v>2.8237395469088002</c:v>
                </c:pt>
                <c:pt idx="585">
                  <c:v>2.8106575678061301</c:v>
                </c:pt>
                <c:pt idx="586">
                  <c:v>2.7344835295098595</c:v>
                </c:pt>
                <c:pt idx="587">
                  <c:v>2.76447110925782</c:v>
                </c:pt>
                <c:pt idx="588">
                  <c:v>2.6684746364250702</c:v>
                </c:pt>
                <c:pt idx="589">
                  <c:v>2.6556689537772895</c:v>
                </c:pt>
                <c:pt idx="590">
                  <c:v>2.6402443518853502</c:v>
                </c:pt>
                <c:pt idx="591">
                  <c:v>2.7152507296126798</c:v>
                </c:pt>
                <c:pt idx="592">
                  <c:v>2.6668143695295399</c:v>
                </c:pt>
                <c:pt idx="593">
                  <c:v>2.7060977461311704</c:v>
                </c:pt>
                <c:pt idx="594">
                  <c:v>2.72156612177774</c:v>
                </c:pt>
                <c:pt idx="595">
                  <c:v>2.7917193419257105</c:v>
                </c:pt>
                <c:pt idx="596">
                  <c:v>2.6817641741282694</c:v>
                </c:pt>
                <c:pt idx="597">
                  <c:v>2.6156453995736788</c:v>
                </c:pt>
                <c:pt idx="598">
                  <c:v>2.5572552546098097</c:v>
                </c:pt>
                <c:pt idx="599">
                  <c:v>2.6184974303545197</c:v>
                </c:pt>
                <c:pt idx="600">
                  <c:v>2.6032120020230498</c:v>
                </c:pt>
                <c:pt idx="601">
                  <c:v>2.6100163953174502</c:v>
                </c:pt>
                <c:pt idx="602">
                  <c:v>2.6343986160552495</c:v>
                </c:pt>
                <c:pt idx="603">
                  <c:v>2.6062620036175996</c:v>
                </c:pt>
                <c:pt idx="604">
                  <c:v>2.6559582525126499</c:v>
                </c:pt>
                <c:pt idx="605">
                  <c:v>2.7531247080349508</c:v>
                </c:pt>
                <c:pt idx="606">
                  <c:v>2.7701082770435299</c:v>
                </c:pt>
                <c:pt idx="607">
                  <c:v>2.7299845648802705</c:v>
                </c:pt>
                <c:pt idx="608">
                  <c:v>2.6814688037589596</c:v>
                </c:pt>
                <c:pt idx="609">
                  <c:v>2.663193857363491</c:v>
                </c:pt>
                <c:pt idx="610">
                  <c:v>2.6606313674858004</c:v>
                </c:pt>
                <c:pt idx="611">
                  <c:v>2.6707147268093303</c:v>
                </c:pt>
                <c:pt idx="612">
                  <c:v>2.6776765723237799</c:v>
                </c:pt>
                <c:pt idx="613">
                  <c:v>2.683029277836591</c:v>
                </c:pt>
                <c:pt idx="614">
                  <c:v>2.7051143939342501</c:v>
                </c:pt>
                <c:pt idx="615">
                  <c:v>2.7227329203700599</c:v>
                </c:pt>
                <c:pt idx="616">
                  <c:v>2.7451114514451604</c:v>
                </c:pt>
                <c:pt idx="617">
                  <c:v>2.6913617348182197</c:v>
                </c:pt>
                <c:pt idx="618">
                  <c:v>2.6464874613104099</c:v>
                </c:pt>
                <c:pt idx="619">
                  <c:v>2.6343885503748701</c:v>
                </c:pt>
                <c:pt idx="620">
                  <c:v>2.6329195800536596</c:v>
                </c:pt>
                <c:pt idx="621">
                  <c:v>2.6272056632723104</c:v>
                </c:pt>
                <c:pt idx="622">
                  <c:v>2.6974128350964302</c:v>
                </c:pt>
                <c:pt idx="623">
                  <c:v>2.7259028915612702</c:v>
                </c:pt>
                <c:pt idx="624">
                  <c:v>2.7629914454686304</c:v>
                </c:pt>
                <c:pt idx="625">
                  <c:v>2.7799951960764</c:v>
                </c:pt>
                <c:pt idx="626">
                  <c:v>2.7275012932409206</c:v>
                </c:pt>
                <c:pt idx="627">
                  <c:v>2.7535643559233103</c:v>
                </c:pt>
                <c:pt idx="628">
                  <c:v>2.7505312875534709</c:v>
                </c:pt>
                <c:pt idx="629">
                  <c:v>2.6886232363861402</c:v>
                </c:pt>
                <c:pt idx="630">
                  <c:v>2.65969147695778</c:v>
                </c:pt>
                <c:pt idx="631">
                  <c:v>2.6867891743599301</c:v>
                </c:pt>
                <c:pt idx="632">
                  <c:v>2.7182758333633497</c:v>
                </c:pt>
                <c:pt idx="633">
                  <c:v>2.7001653404043604</c:v>
                </c:pt>
                <c:pt idx="634">
                  <c:v>2.69326748531843</c:v>
                </c:pt>
                <c:pt idx="635">
                  <c:v>2.5864239420802102</c:v>
                </c:pt>
                <c:pt idx="636">
                  <c:v>2.5489605141595302</c:v>
                </c:pt>
                <c:pt idx="637">
                  <c:v>2.5751508619841101</c:v>
                </c:pt>
                <c:pt idx="638">
                  <c:v>2.6075956620826108</c:v>
                </c:pt>
                <c:pt idx="639">
                  <c:v>2.6368884465817195</c:v>
                </c:pt>
                <c:pt idx="640">
                  <c:v>2.6558280032268096</c:v>
                </c:pt>
                <c:pt idx="641">
                  <c:v>2.6812038032325201</c:v>
                </c:pt>
                <c:pt idx="642">
                  <c:v>2.6510113127864505</c:v>
                </c:pt>
                <c:pt idx="643">
                  <c:v>2.6384482800786691</c:v>
                </c:pt>
                <c:pt idx="644">
                  <c:v>2.6963510493206799</c:v>
                </c:pt>
                <c:pt idx="645">
                  <c:v>2.6953449151565101</c:v>
                </c:pt>
                <c:pt idx="646">
                  <c:v>2.7170925441186999</c:v>
                </c:pt>
                <c:pt idx="647">
                  <c:v>2.6953881138225197</c:v>
                </c:pt>
                <c:pt idx="648">
                  <c:v>2.6797913158886102</c:v>
                </c:pt>
                <c:pt idx="649">
                  <c:v>2.68962680047319</c:v>
                </c:pt>
                <c:pt idx="650">
                  <c:v>2.7519817705808305</c:v>
                </c:pt>
                <c:pt idx="651">
                  <c:v>2.7877201111549006</c:v>
                </c:pt>
                <c:pt idx="652">
                  <c:v>2.8319777169174802</c:v>
                </c:pt>
                <c:pt idx="653">
                  <c:v>2.839849373326639</c:v>
                </c:pt>
                <c:pt idx="654">
                  <c:v>2.8820298566023106</c:v>
                </c:pt>
                <c:pt idx="655">
                  <c:v>2.8848820905155197</c:v>
                </c:pt>
                <c:pt idx="656">
                  <c:v>2.8687092180903306</c:v>
                </c:pt>
                <c:pt idx="657">
                  <c:v>2.8473289751561701</c:v>
                </c:pt>
                <c:pt idx="658">
                  <c:v>2.8659848803564403</c:v>
                </c:pt>
                <c:pt idx="659">
                  <c:v>2.9073769792425099</c:v>
                </c:pt>
                <c:pt idx="660">
                  <c:v>2.8851038466453005</c:v>
                </c:pt>
                <c:pt idx="661">
                  <c:v>2.828079433301129</c:v>
                </c:pt>
                <c:pt idx="662">
                  <c:v>2.7782485913121397</c:v>
                </c:pt>
                <c:pt idx="663">
                  <c:v>2.7394309074415601</c:v>
                </c:pt>
                <c:pt idx="664">
                  <c:v>2.7213887358360402</c:v>
                </c:pt>
                <c:pt idx="665">
                  <c:v>2.7380459984790995</c:v>
                </c:pt>
                <c:pt idx="666">
                  <c:v>2.7159146089745003</c:v>
                </c:pt>
                <c:pt idx="667">
                  <c:v>2.7155953396613999</c:v>
                </c:pt>
                <c:pt idx="668">
                  <c:v>2.75967471217812</c:v>
                </c:pt>
                <c:pt idx="669">
                  <c:v>2.7463525132987296</c:v>
                </c:pt>
                <c:pt idx="670">
                  <c:v>2.7532935247841701</c:v>
                </c:pt>
                <c:pt idx="671">
                  <c:v>2.7523025129457799</c:v>
                </c:pt>
                <c:pt idx="672">
                  <c:v>2.7631157593246103</c:v>
                </c:pt>
                <c:pt idx="673">
                  <c:v>2.6876888571362003</c:v>
                </c:pt>
                <c:pt idx="674">
                  <c:v>2.6603748131555203</c:v>
                </c:pt>
                <c:pt idx="675">
                  <c:v>2.6013565271027699</c:v>
                </c:pt>
                <c:pt idx="676">
                  <c:v>2.5866015877291799</c:v>
                </c:pt>
                <c:pt idx="677">
                  <c:v>2.5545440206494701</c:v>
                </c:pt>
                <c:pt idx="678">
                  <c:v>2.5166070938883296</c:v>
                </c:pt>
                <c:pt idx="679">
                  <c:v>2.4197913280621801</c:v>
                </c:pt>
                <c:pt idx="680">
                  <c:v>2.4381074308856197</c:v>
                </c:pt>
                <c:pt idx="681">
                  <c:v>2.4028860850672795</c:v>
                </c:pt>
                <c:pt idx="682">
                  <c:v>2.4449622950029402</c:v>
                </c:pt>
                <c:pt idx="683">
                  <c:v>2.43442966751681</c:v>
                </c:pt>
                <c:pt idx="684">
                  <c:v>2.4114980862839595</c:v>
                </c:pt>
                <c:pt idx="685">
                  <c:v>2.4090769719486897</c:v>
                </c:pt>
                <c:pt idx="686">
                  <c:v>2.4135579698734695</c:v>
                </c:pt>
                <c:pt idx="687">
                  <c:v>2.4014566133866295</c:v>
                </c:pt>
                <c:pt idx="688">
                  <c:v>2.3871958718058699</c:v>
                </c:pt>
                <c:pt idx="689">
                  <c:v>2.4843690111967902</c:v>
                </c:pt>
                <c:pt idx="690">
                  <c:v>2.4618754624789294</c:v>
                </c:pt>
                <c:pt idx="691">
                  <c:v>2.50217881312199</c:v>
                </c:pt>
                <c:pt idx="692">
                  <c:v>2.52666106090218</c:v>
                </c:pt>
                <c:pt idx="693">
                  <c:v>2.5359500686354099</c:v>
                </c:pt>
                <c:pt idx="694">
                  <c:v>2.6261837536857704</c:v>
                </c:pt>
                <c:pt idx="695">
                  <c:v>2.6851830442019406</c:v>
                </c:pt>
                <c:pt idx="696">
                  <c:v>2.6368008451119098</c:v>
                </c:pt>
                <c:pt idx="697">
                  <c:v>2.54448625994028</c:v>
                </c:pt>
                <c:pt idx="698">
                  <c:v>2.4978954628270902</c:v>
                </c:pt>
                <c:pt idx="699">
                  <c:v>2.4552838313947394</c:v>
                </c:pt>
                <c:pt idx="700">
                  <c:v>2.4515354118458297</c:v>
                </c:pt>
                <c:pt idx="701">
                  <c:v>2.3643259026819505</c:v>
                </c:pt>
                <c:pt idx="702">
                  <c:v>2.3495105148481397</c:v>
                </c:pt>
                <c:pt idx="703">
                  <c:v>2.3432163987541701</c:v>
                </c:pt>
                <c:pt idx="704">
                  <c:v>2.2886019530236901</c:v>
                </c:pt>
                <c:pt idx="705">
                  <c:v>2.32757618048577</c:v>
                </c:pt>
                <c:pt idx="706">
                  <c:v>2.25978948087677</c:v>
                </c:pt>
                <c:pt idx="707">
                  <c:v>2.2103661155641596</c:v>
                </c:pt>
                <c:pt idx="708">
                  <c:v>2.1727177836838396</c:v>
                </c:pt>
                <c:pt idx="709">
                  <c:v>2.1540406272636194</c:v>
                </c:pt>
                <c:pt idx="710">
                  <c:v>2.1184707359055901</c:v>
                </c:pt>
                <c:pt idx="711">
                  <c:v>2.0840530154755599</c:v>
                </c:pt>
                <c:pt idx="712">
                  <c:v>2.1569510572752502</c:v>
                </c:pt>
                <c:pt idx="713">
                  <c:v>2.1890738529125007</c:v>
                </c:pt>
                <c:pt idx="714">
                  <c:v>2.1732631278848795</c:v>
                </c:pt>
                <c:pt idx="715">
                  <c:v>2.1123273014373205</c:v>
                </c:pt>
                <c:pt idx="716">
                  <c:v>2.0888148859578699</c:v>
                </c:pt>
                <c:pt idx="717">
                  <c:v>2.1312901998480296</c:v>
                </c:pt>
                <c:pt idx="718">
                  <c:v>2.1978518200005501</c:v>
                </c:pt>
                <c:pt idx="719">
                  <c:v>2.14605897884657</c:v>
                </c:pt>
                <c:pt idx="720">
                  <c:v>2.1054729358684594</c:v>
                </c:pt>
                <c:pt idx="721">
                  <c:v>2.0733916020659406</c:v>
                </c:pt>
                <c:pt idx="722">
                  <c:v>2.0221629107687096</c:v>
                </c:pt>
                <c:pt idx="723">
                  <c:v>1.9576000414966601</c:v>
                </c:pt>
                <c:pt idx="724">
                  <c:v>1.9378979819936701</c:v>
                </c:pt>
                <c:pt idx="725">
                  <c:v>1.95142394527076</c:v>
                </c:pt>
                <c:pt idx="726">
                  <c:v>1.9690680361911101</c:v>
                </c:pt>
                <c:pt idx="727">
                  <c:v>1.9604907695389902</c:v>
                </c:pt>
                <c:pt idx="728">
                  <c:v>2.0021809848761101</c:v>
                </c:pt>
                <c:pt idx="729">
                  <c:v>2.0276180935815198</c:v>
                </c:pt>
                <c:pt idx="730">
                  <c:v>1.9552391472796797</c:v>
                </c:pt>
                <c:pt idx="731">
                  <c:v>1.89033067378315</c:v>
                </c:pt>
                <c:pt idx="732">
                  <c:v>1.91211135406896</c:v>
                </c:pt>
                <c:pt idx="733">
                  <c:v>1.9617298127015099</c:v>
                </c:pt>
                <c:pt idx="734">
                  <c:v>2.0318342619728402</c:v>
                </c:pt>
                <c:pt idx="735">
                  <c:v>2.0207026067051799</c:v>
                </c:pt>
                <c:pt idx="736">
                  <c:v>2.0275970447810909</c:v>
                </c:pt>
                <c:pt idx="737">
                  <c:v>2.0599995704173804</c:v>
                </c:pt>
                <c:pt idx="738">
                  <c:v>2.1203979595958202</c:v>
                </c:pt>
                <c:pt idx="739">
                  <c:v>2.1544049143138793</c:v>
                </c:pt>
                <c:pt idx="740">
                  <c:v>2.12412291370222</c:v>
                </c:pt>
                <c:pt idx="741">
                  <c:v>2.1273625660144404</c:v>
                </c:pt>
                <c:pt idx="742">
                  <c:v>2.0864586344009193</c:v>
                </c:pt>
                <c:pt idx="743">
                  <c:v>2.0514608292587293</c:v>
                </c:pt>
                <c:pt idx="744">
                  <c:v>2.0763927177705099</c:v>
                </c:pt>
                <c:pt idx="745">
                  <c:v>2.1523789996970097</c:v>
                </c:pt>
                <c:pt idx="746">
                  <c:v>2.1737478103537895</c:v>
                </c:pt>
                <c:pt idx="747">
                  <c:v>2.14324802557931</c:v>
                </c:pt>
                <c:pt idx="748">
                  <c:v>2.0938298560997199</c:v>
                </c:pt>
                <c:pt idx="749">
                  <c:v>2.06176557007496</c:v>
                </c:pt>
                <c:pt idx="750">
                  <c:v>2.0554129125691993</c:v>
                </c:pt>
                <c:pt idx="751">
                  <c:v>2.0853281386723705</c:v>
                </c:pt>
                <c:pt idx="752">
                  <c:v>2.1086067617765702</c:v>
                </c:pt>
                <c:pt idx="753">
                  <c:v>2.0968392740272694</c:v>
                </c:pt>
                <c:pt idx="754">
                  <c:v>2.1231390189123811</c:v>
                </c:pt>
                <c:pt idx="755">
                  <c:v>2.16369233086079</c:v>
                </c:pt>
                <c:pt idx="756">
                  <c:v>2.1990676756956598</c:v>
                </c:pt>
                <c:pt idx="757">
                  <c:v>2.2473552976525006</c:v>
                </c:pt>
                <c:pt idx="758">
                  <c:v>2.2484385649242999</c:v>
                </c:pt>
                <c:pt idx="759">
                  <c:v>2.2235578643979608</c:v>
                </c:pt>
                <c:pt idx="760">
                  <c:v>2.2381419698898397</c:v>
                </c:pt>
                <c:pt idx="761">
                  <c:v>2.2349999999999999</c:v>
                </c:pt>
              </c:numCache>
            </c:numRef>
          </c:val>
          <c:smooth val="0"/>
        </c:ser>
        <c:dLbls>
          <c:showLegendKey val="0"/>
          <c:showVal val="0"/>
          <c:showCatName val="0"/>
          <c:showSerName val="0"/>
          <c:showPercent val="0"/>
          <c:showBubbleSize val="0"/>
        </c:dLbls>
        <c:smooth val="0"/>
        <c:axId val="346015056"/>
        <c:axId val="346015616"/>
      </c:lineChart>
      <c:dateAx>
        <c:axId val="346015056"/>
        <c:scaling>
          <c:orientation val="minMax"/>
          <c:min val="39083"/>
        </c:scaling>
        <c:delete val="0"/>
        <c:axPos val="b"/>
        <c:numFmt formatCode="yyyy" sourceLinked="0"/>
        <c:majorTickMark val="cross"/>
        <c:minorTickMark val="out"/>
        <c:tickLblPos val="low"/>
        <c:spPr>
          <a:ln w="3159">
            <a:solidFill>
              <a:schemeClr val="tx1"/>
            </a:solidFill>
            <a:prstDash val="solid"/>
          </a:ln>
        </c:spPr>
        <c:txPr>
          <a:bodyPr rot="0" vert="horz"/>
          <a:lstStyle/>
          <a:p>
            <a:pPr>
              <a:defRPr/>
            </a:pPr>
            <a:endParaRPr lang="en-US"/>
          </a:p>
        </c:txPr>
        <c:crossAx val="346015616"/>
        <c:crosses val="autoZero"/>
        <c:auto val="0"/>
        <c:lblOffset val="100"/>
        <c:baseTimeUnit val="days"/>
        <c:majorUnit val="1"/>
        <c:majorTimeUnit val="years"/>
        <c:minorUnit val="1"/>
        <c:minorTimeUnit val="years"/>
      </c:dateAx>
      <c:valAx>
        <c:axId val="346015616"/>
        <c:scaling>
          <c:orientation val="minMax"/>
          <c:max val="6"/>
          <c:min val="1"/>
        </c:scaling>
        <c:delete val="0"/>
        <c:axPos val="l"/>
        <c:majorGridlines>
          <c:spPr>
            <a:ln w="3159">
              <a:solidFill>
                <a:schemeClr val="tx1"/>
              </a:solidFill>
              <a:prstDash val="solid"/>
            </a:ln>
          </c:spPr>
        </c:majorGridlines>
        <c:title>
          <c:tx>
            <c:rich>
              <a:bodyPr rot="-5400000" vert="horz"/>
              <a:lstStyle/>
              <a:p>
                <a:pPr>
                  <a:defRPr b="1"/>
                </a:pPr>
                <a:r>
                  <a:rPr lang="en-US" b="1" dirty="0"/>
                  <a:t>IHS weekly indexes, 2002:1=1</a:t>
                </a:r>
              </a:p>
            </c:rich>
          </c:tx>
          <c:layout>
            <c:manualLayout>
              <c:xMode val="edge"/>
              <c:yMode val="edge"/>
              <c:x val="5.3251746392249215E-3"/>
              <c:y val="6.9482176942697385E-2"/>
            </c:manualLayout>
          </c:layout>
          <c:overlay val="0"/>
        </c:title>
        <c:numFmt formatCode="0" sourceLinked="0"/>
        <c:majorTickMark val="out"/>
        <c:minorTickMark val="none"/>
        <c:tickLblPos val="nextTo"/>
        <c:spPr>
          <a:ln w="3159">
            <a:noFill/>
            <a:prstDash val="solid"/>
          </a:ln>
        </c:spPr>
        <c:txPr>
          <a:bodyPr rot="0" vert="horz"/>
          <a:lstStyle/>
          <a:p>
            <a:pPr>
              <a:defRPr/>
            </a:pPr>
            <a:endParaRPr lang="en-US"/>
          </a:p>
        </c:txPr>
        <c:crossAx val="346015056"/>
        <c:crosses val="autoZero"/>
        <c:crossBetween val="midCat"/>
        <c:majorUnit val="1"/>
      </c:valAx>
      <c:spPr>
        <a:solidFill>
          <a:srgbClr val="FFFFFF"/>
        </a:solidFill>
        <a:ln w="25270">
          <a:noFill/>
          <a:prstDash val="solid"/>
        </a:ln>
      </c:spPr>
    </c:plotArea>
    <c:legend>
      <c:legendPos val="b"/>
      <c:layout>
        <c:manualLayout>
          <c:xMode val="edge"/>
          <c:yMode val="edge"/>
          <c:x val="8.7083677066065499E-2"/>
          <c:y val="0.92187500000001465"/>
          <c:w val="0.8266511854752"/>
          <c:h val="8.0357142857143224E-2"/>
        </c:manualLayout>
      </c:layout>
      <c:overlay val="0"/>
      <c:spPr>
        <a:solidFill>
          <a:schemeClr val="bg1"/>
        </a:solidFill>
        <a:ln w="25270">
          <a:noFill/>
        </a:ln>
      </c:spPr>
    </c:legend>
    <c:plotVisOnly val="1"/>
    <c:dispBlanksAs val="gap"/>
    <c:showDLblsOverMax val="0"/>
  </c:chart>
  <c:spPr>
    <a:noFill/>
    <a:ln>
      <a:noFill/>
    </a:ln>
  </c:spPr>
  <c:txPr>
    <a:bodyPr/>
    <a:lstStyle/>
    <a:p>
      <a:pPr>
        <a:defRPr sz="1600" b="0"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E5E1C-779E-4F29-9351-EC9BB85CE1A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2E86E20-B421-45C9-877D-9BF53B9F0231}">
      <dgm:prSet phldrT="[Text]" custT="1"/>
      <dgm:spPr>
        <a:solidFill>
          <a:srgbClr val="FFD200"/>
        </a:solidFill>
        <a:ln>
          <a:solidFill>
            <a:schemeClr val="accent1"/>
          </a:solidFill>
        </a:ln>
      </dgm:spPr>
      <dgm:t>
        <a:bodyPr/>
        <a:lstStyle/>
        <a:p>
          <a:r>
            <a:rPr lang="en-US" sz="2400" dirty="0" smtClean="0">
              <a:solidFill>
                <a:schemeClr val="tx1"/>
              </a:solidFill>
            </a:rPr>
            <a:t>Cyclical forces</a:t>
          </a:r>
          <a:endParaRPr lang="en-US" sz="2400" dirty="0">
            <a:solidFill>
              <a:schemeClr val="tx1"/>
            </a:solidFill>
          </a:endParaRPr>
        </a:p>
      </dgm:t>
    </dgm:pt>
    <dgm:pt modelId="{25454E95-673D-46AA-AF4A-1D7EB39D2C4A}" type="parTrans" cxnId="{AAD70040-9B3D-4F20-88F7-67EB32543BD6}">
      <dgm:prSet/>
      <dgm:spPr/>
      <dgm:t>
        <a:bodyPr/>
        <a:lstStyle/>
        <a:p>
          <a:endParaRPr lang="en-US"/>
        </a:p>
      </dgm:t>
    </dgm:pt>
    <dgm:pt modelId="{BD12F485-FBD5-41BF-939B-F826F815641A}" type="sibTrans" cxnId="{AAD70040-9B3D-4F20-88F7-67EB32543BD6}">
      <dgm:prSet/>
      <dgm:spPr/>
      <dgm:t>
        <a:bodyPr/>
        <a:lstStyle/>
        <a:p>
          <a:endParaRPr lang="en-US"/>
        </a:p>
      </dgm:t>
    </dgm:pt>
    <dgm:pt modelId="{0F35533D-3C99-4663-B2C4-D877A4CBE493}">
      <dgm:prSet phldrT="[Text]" custT="1"/>
      <dgm:spPr>
        <a:solidFill>
          <a:srgbClr val="FFEA82">
            <a:alpha val="90000"/>
          </a:srgbClr>
        </a:solidFill>
      </dgm:spPr>
      <dgm:t>
        <a:bodyPr/>
        <a:lstStyle/>
        <a:p>
          <a:r>
            <a:rPr lang="en-US" sz="2000" dirty="0" smtClean="0"/>
            <a:t>Weak capital spending </a:t>
          </a:r>
          <a:endParaRPr lang="en-US" sz="2000" dirty="0"/>
        </a:p>
      </dgm:t>
    </dgm:pt>
    <dgm:pt modelId="{A249E51C-EF74-4D0E-BDF8-C1E4D7515466}" type="parTrans" cxnId="{7BE7A140-A31C-4198-A0C1-EC1D38DB1CDF}">
      <dgm:prSet/>
      <dgm:spPr/>
      <dgm:t>
        <a:bodyPr/>
        <a:lstStyle/>
        <a:p>
          <a:endParaRPr lang="en-US"/>
        </a:p>
      </dgm:t>
    </dgm:pt>
    <dgm:pt modelId="{DD956CC3-6768-4874-9E16-88B911A20EF9}" type="sibTrans" cxnId="{7BE7A140-A31C-4198-A0C1-EC1D38DB1CDF}">
      <dgm:prSet/>
      <dgm:spPr/>
      <dgm:t>
        <a:bodyPr/>
        <a:lstStyle/>
        <a:p>
          <a:endParaRPr lang="en-US"/>
        </a:p>
      </dgm:t>
    </dgm:pt>
    <dgm:pt modelId="{E1EE330D-BA05-4054-B4AB-AA1773BAF518}">
      <dgm:prSet phldrT="[Text]" custT="1"/>
      <dgm:spPr>
        <a:solidFill>
          <a:schemeClr val="accent2"/>
        </a:solidFill>
        <a:ln>
          <a:solidFill>
            <a:schemeClr val="accent1"/>
          </a:solidFill>
        </a:ln>
      </dgm:spPr>
      <dgm:t>
        <a:bodyPr/>
        <a:lstStyle/>
        <a:p>
          <a:r>
            <a:rPr lang="en-US" sz="2400" dirty="0" smtClean="0">
              <a:solidFill>
                <a:schemeClr val="tx1"/>
              </a:solidFill>
            </a:rPr>
            <a:t>Structural  forces</a:t>
          </a:r>
          <a:endParaRPr lang="en-US" sz="2400" dirty="0">
            <a:solidFill>
              <a:schemeClr val="tx1"/>
            </a:solidFill>
          </a:endParaRPr>
        </a:p>
      </dgm:t>
    </dgm:pt>
    <dgm:pt modelId="{9C33151B-8B09-4C8C-81AD-46A379E88267}" type="parTrans" cxnId="{967CB051-4C1D-413D-8E7E-48D9D9AC635F}">
      <dgm:prSet/>
      <dgm:spPr/>
      <dgm:t>
        <a:bodyPr/>
        <a:lstStyle/>
        <a:p>
          <a:endParaRPr lang="en-US"/>
        </a:p>
      </dgm:t>
    </dgm:pt>
    <dgm:pt modelId="{DA0D1FC0-3F3D-44F3-B242-EF4B77135E46}" type="sibTrans" cxnId="{967CB051-4C1D-413D-8E7E-48D9D9AC635F}">
      <dgm:prSet/>
      <dgm:spPr/>
      <dgm:t>
        <a:bodyPr/>
        <a:lstStyle/>
        <a:p>
          <a:endParaRPr lang="en-US"/>
        </a:p>
      </dgm:t>
    </dgm:pt>
    <dgm:pt modelId="{CD10B172-0F67-4D4A-ACD4-99BEA1C54021}">
      <dgm:prSet phldrT="[Text]" custT="1"/>
      <dgm:spPr>
        <a:solidFill>
          <a:schemeClr val="accent2">
            <a:lumMod val="20000"/>
            <a:lumOff val="80000"/>
            <a:alpha val="90000"/>
          </a:schemeClr>
        </a:solidFill>
      </dgm:spPr>
      <dgm:t>
        <a:bodyPr/>
        <a:lstStyle/>
        <a:p>
          <a:r>
            <a:rPr lang="en-US" sz="2000" dirty="0" smtClean="0"/>
            <a:t>Shift from manufacturing to services</a:t>
          </a:r>
          <a:endParaRPr lang="en-US" sz="2000" dirty="0"/>
        </a:p>
      </dgm:t>
    </dgm:pt>
    <dgm:pt modelId="{30E28E6C-FD04-4519-B86A-AD9CA1C68789}" type="parTrans" cxnId="{4D10374A-A775-4BAC-852B-425EADE32588}">
      <dgm:prSet/>
      <dgm:spPr/>
      <dgm:t>
        <a:bodyPr/>
        <a:lstStyle/>
        <a:p>
          <a:endParaRPr lang="en-US"/>
        </a:p>
      </dgm:t>
    </dgm:pt>
    <dgm:pt modelId="{6788A5DA-BCE8-4823-8F56-A026C167BC63}" type="sibTrans" cxnId="{4D10374A-A775-4BAC-852B-425EADE32588}">
      <dgm:prSet/>
      <dgm:spPr/>
      <dgm:t>
        <a:bodyPr/>
        <a:lstStyle/>
        <a:p>
          <a:endParaRPr lang="en-US"/>
        </a:p>
      </dgm:t>
    </dgm:pt>
    <dgm:pt modelId="{B1FF5934-D761-4DFF-A73C-CB6868A411DC}">
      <dgm:prSet phldrT="[Text]" custT="1"/>
      <dgm:spPr>
        <a:solidFill>
          <a:schemeClr val="accent2">
            <a:lumMod val="20000"/>
            <a:lumOff val="80000"/>
            <a:alpha val="90000"/>
          </a:schemeClr>
        </a:solidFill>
      </dgm:spPr>
      <dgm:t>
        <a:bodyPr/>
        <a:lstStyle/>
        <a:p>
          <a:r>
            <a:rPr lang="en-US" sz="2000" dirty="0" smtClean="0"/>
            <a:t>Rising trade in data and information, supplanting physical trade</a:t>
          </a:r>
          <a:endParaRPr lang="en-US" sz="2000" dirty="0"/>
        </a:p>
      </dgm:t>
    </dgm:pt>
    <dgm:pt modelId="{D7D54C4F-266A-4687-8995-BFEEA9A62AA3}" type="parTrans" cxnId="{55DD638C-A89A-4328-8CBD-7064D53D8741}">
      <dgm:prSet/>
      <dgm:spPr/>
      <dgm:t>
        <a:bodyPr/>
        <a:lstStyle/>
        <a:p>
          <a:endParaRPr lang="en-US"/>
        </a:p>
      </dgm:t>
    </dgm:pt>
    <dgm:pt modelId="{830A008D-B1B6-433B-8AD7-B50B3B2EECEC}" type="sibTrans" cxnId="{55DD638C-A89A-4328-8CBD-7064D53D8741}">
      <dgm:prSet/>
      <dgm:spPr/>
      <dgm:t>
        <a:bodyPr/>
        <a:lstStyle/>
        <a:p>
          <a:endParaRPr lang="en-US"/>
        </a:p>
      </dgm:t>
    </dgm:pt>
    <dgm:pt modelId="{CA15B00E-CA88-4F9C-A880-37AA67D3EDD4}">
      <dgm:prSet phldrT="[Text]" custT="1"/>
      <dgm:spPr>
        <a:solidFill>
          <a:srgbClr val="FFEA82">
            <a:alpha val="90000"/>
          </a:srgbClr>
        </a:solidFill>
      </dgm:spPr>
      <dgm:t>
        <a:bodyPr/>
        <a:lstStyle/>
        <a:p>
          <a:r>
            <a:rPr lang="en-US" sz="2000" dirty="0" smtClean="0"/>
            <a:t>Collapse in commodity markets</a:t>
          </a:r>
          <a:endParaRPr lang="en-US" sz="2000" dirty="0"/>
        </a:p>
      </dgm:t>
    </dgm:pt>
    <dgm:pt modelId="{FA9069D9-6C79-41F1-B10F-EE2F49025F0A}" type="parTrans" cxnId="{D5AF4318-9F6F-44EB-9863-3E0773E6C8FE}">
      <dgm:prSet/>
      <dgm:spPr/>
      <dgm:t>
        <a:bodyPr/>
        <a:lstStyle/>
        <a:p>
          <a:endParaRPr lang="en-US"/>
        </a:p>
      </dgm:t>
    </dgm:pt>
    <dgm:pt modelId="{616372CD-2E11-4C04-AC2D-F2645C2FC473}" type="sibTrans" cxnId="{D5AF4318-9F6F-44EB-9863-3E0773E6C8FE}">
      <dgm:prSet/>
      <dgm:spPr/>
      <dgm:t>
        <a:bodyPr/>
        <a:lstStyle/>
        <a:p>
          <a:endParaRPr lang="en-US"/>
        </a:p>
      </dgm:t>
    </dgm:pt>
    <dgm:pt modelId="{59804065-5728-4B1F-A507-5A915DEB0FD6}">
      <dgm:prSet phldrT="[Text]" custT="1"/>
      <dgm:spPr>
        <a:solidFill>
          <a:schemeClr val="accent2">
            <a:lumMod val="20000"/>
            <a:lumOff val="80000"/>
            <a:alpha val="90000"/>
          </a:schemeClr>
        </a:solidFill>
      </dgm:spPr>
      <dgm:t>
        <a:bodyPr/>
        <a:lstStyle/>
        <a:p>
          <a:r>
            <a:rPr lang="en-US" sz="2000" dirty="0" smtClean="0"/>
            <a:t>Shortening of global supply chains</a:t>
          </a:r>
          <a:endParaRPr lang="en-US" sz="2000" dirty="0"/>
        </a:p>
      </dgm:t>
    </dgm:pt>
    <dgm:pt modelId="{24515EB0-3D65-4A5A-8194-B0DE995D2929}" type="parTrans" cxnId="{624E6E78-592B-4916-865A-96A715C736DC}">
      <dgm:prSet/>
      <dgm:spPr/>
      <dgm:t>
        <a:bodyPr/>
        <a:lstStyle/>
        <a:p>
          <a:endParaRPr lang="en-US"/>
        </a:p>
      </dgm:t>
    </dgm:pt>
    <dgm:pt modelId="{85387990-1716-46E0-8021-7BA0D639E71B}" type="sibTrans" cxnId="{624E6E78-592B-4916-865A-96A715C736DC}">
      <dgm:prSet/>
      <dgm:spPr/>
      <dgm:t>
        <a:bodyPr/>
        <a:lstStyle/>
        <a:p>
          <a:endParaRPr lang="en-US"/>
        </a:p>
      </dgm:t>
    </dgm:pt>
    <dgm:pt modelId="{C25B8CFD-8530-46C9-B333-2EC7709957C5}">
      <dgm:prSet phldrT="[Text]" custT="1"/>
      <dgm:spPr>
        <a:solidFill>
          <a:srgbClr val="FFEA82">
            <a:alpha val="90000"/>
          </a:srgbClr>
        </a:solidFill>
      </dgm:spPr>
      <dgm:t>
        <a:bodyPr/>
        <a:lstStyle/>
        <a:p>
          <a:r>
            <a:rPr lang="en-US" sz="2000" dirty="0" smtClean="0"/>
            <a:t>Slow growth in aggregate world demand</a:t>
          </a:r>
          <a:endParaRPr lang="en-US" sz="2000" dirty="0"/>
        </a:p>
      </dgm:t>
    </dgm:pt>
    <dgm:pt modelId="{E93AAD37-9DBC-4C96-AEF7-6B7E86419A02}" type="parTrans" cxnId="{BBED1F8C-7F12-40D4-A20B-3AF37B284948}">
      <dgm:prSet/>
      <dgm:spPr/>
      <dgm:t>
        <a:bodyPr/>
        <a:lstStyle/>
        <a:p>
          <a:endParaRPr lang="en-US"/>
        </a:p>
      </dgm:t>
    </dgm:pt>
    <dgm:pt modelId="{07B3E762-015E-4184-ADFC-E7D2744204D0}" type="sibTrans" cxnId="{BBED1F8C-7F12-40D4-A20B-3AF37B284948}">
      <dgm:prSet/>
      <dgm:spPr/>
      <dgm:t>
        <a:bodyPr/>
        <a:lstStyle/>
        <a:p>
          <a:endParaRPr lang="en-US"/>
        </a:p>
      </dgm:t>
    </dgm:pt>
    <dgm:pt modelId="{41BBEDEF-1009-4994-9BF1-DA7E6F41881C}">
      <dgm:prSet phldrT="[Text]" custT="1"/>
      <dgm:spPr>
        <a:solidFill>
          <a:srgbClr val="FFEA82">
            <a:alpha val="90000"/>
          </a:srgbClr>
        </a:solidFill>
      </dgm:spPr>
      <dgm:t>
        <a:bodyPr/>
        <a:lstStyle/>
        <a:p>
          <a:r>
            <a:rPr lang="en-US" sz="2000" dirty="0" smtClean="0"/>
            <a:t>Limited progress on trade liberalization</a:t>
          </a:r>
          <a:endParaRPr lang="en-US" sz="2000" dirty="0"/>
        </a:p>
      </dgm:t>
    </dgm:pt>
    <dgm:pt modelId="{E7DEF612-5EF5-479A-A81A-1F305715D9AC}" type="parTrans" cxnId="{82B8075C-4F78-4DE0-AADB-F6E5152D522C}">
      <dgm:prSet/>
      <dgm:spPr/>
      <dgm:t>
        <a:bodyPr/>
        <a:lstStyle/>
        <a:p>
          <a:endParaRPr lang="en-US"/>
        </a:p>
      </dgm:t>
    </dgm:pt>
    <dgm:pt modelId="{BE172D72-4810-40C9-83E5-B17772F2A521}" type="sibTrans" cxnId="{82B8075C-4F78-4DE0-AADB-F6E5152D522C}">
      <dgm:prSet/>
      <dgm:spPr/>
      <dgm:t>
        <a:bodyPr/>
        <a:lstStyle/>
        <a:p>
          <a:endParaRPr lang="en-US"/>
        </a:p>
      </dgm:t>
    </dgm:pt>
    <dgm:pt modelId="{E9760408-3210-42DF-B548-772BA27AD900}" type="pres">
      <dgm:prSet presAssocID="{84FE5E1C-779E-4F29-9351-EC9BB85CE1AE}" presName="linearFlow" presStyleCnt="0">
        <dgm:presLayoutVars>
          <dgm:dir/>
          <dgm:animLvl val="lvl"/>
          <dgm:resizeHandles val="exact"/>
        </dgm:presLayoutVars>
      </dgm:prSet>
      <dgm:spPr/>
      <dgm:t>
        <a:bodyPr/>
        <a:lstStyle/>
        <a:p>
          <a:endParaRPr lang="en-US"/>
        </a:p>
      </dgm:t>
    </dgm:pt>
    <dgm:pt modelId="{62D4905B-5698-4957-AF08-891F95D83088}" type="pres">
      <dgm:prSet presAssocID="{D2E86E20-B421-45C9-877D-9BF53B9F0231}" presName="composite" presStyleCnt="0"/>
      <dgm:spPr/>
    </dgm:pt>
    <dgm:pt modelId="{235D1FD6-9CDA-4F23-8364-B50044119242}" type="pres">
      <dgm:prSet presAssocID="{D2E86E20-B421-45C9-877D-9BF53B9F0231}" presName="parentText" presStyleLbl="alignNode1" presStyleIdx="0" presStyleCnt="2">
        <dgm:presLayoutVars>
          <dgm:chMax val="1"/>
          <dgm:bulletEnabled val="1"/>
        </dgm:presLayoutVars>
      </dgm:prSet>
      <dgm:spPr/>
      <dgm:t>
        <a:bodyPr/>
        <a:lstStyle/>
        <a:p>
          <a:endParaRPr lang="en-US"/>
        </a:p>
      </dgm:t>
    </dgm:pt>
    <dgm:pt modelId="{D0AA30FA-6DB4-4332-BDF0-2D4BE73E5B6D}" type="pres">
      <dgm:prSet presAssocID="{D2E86E20-B421-45C9-877D-9BF53B9F0231}" presName="descendantText" presStyleLbl="alignAcc1" presStyleIdx="0" presStyleCnt="2">
        <dgm:presLayoutVars>
          <dgm:bulletEnabled val="1"/>
        </dgm:presLayoutVars>
      </dgm:prSet>
      <dgm:spPr/>
      <dgm:t>
        <a:bodyPr/>
        <a:lstStyle/>
        <a:p>
          <a:endParaRPr lang="en-US"/>
        </a:p>
      </dgm:t>
    </dgm:pt>
    <dgm:pt modelId="{B2BFC930-D8C1-4BFE-861D-9304A4D22DAA}" type="pres">
      <dgm:prSet presAssocID="{BD12F485-FBD5-41BF-939B-F826F815641A}" presName="sp" presStyleCnt="0"/>
      <dgm:spPr/>
    </dgm:pt>
    <dgm:pt modelId="{73C79540-0F54-4A8D-900B-8C30AEBB8541}" type="pres">
      <dgm:prSet presAssocID="{E1EE330D-BA05-4054-B4AB-AA1773BAF518}" presName="composite" presStyleCnt="0"/>
      <dgm:spPr/>
    </dgm:pt>
    <dgm:pt modelId="{80A8DC87-02DA-4AA3-BDEF-F85544CBB464}" type="pres">
      <dgm:prSet presAssocID="{E1EE330D-BA05-4054-B4AB-AA1773BAF518}" presName="parentText" presStyleLbl="alignNode1" presStyleIdx="1" presStyleCnt="2">
        <dgm:presLayoutVars>
          <dgm:chMax val="1"/>
          <dgm:bulletEnabled val="1"/>
        </dgm:presLayoutVars>
      </dgm:prSet>
      <dgm:spPr/>
      <dgm:t>
        <a:bodyPr/>
        <a:lstStyle/>
        <a:p>
          <a:endParaRPr lang="en-US"/>
        </a:p>
      </dgm:t>
    </dgm:pt>
    <dgm:pt modelId="{728BCC54-7881-453E-B7A9-F9609C136436}" type="pres">
      <dgm:prSet presAssocID="{E1EE330D-BA05-4054-B4AB-AA1773BAF518}" presName="descendantText" presStyleLbl="alignAcc1" presStyleIdx="1" presStyleCnt="2" custLinFactNeighborX="2645">
        <dgm:presLayoutVars>
          <dgm:bulletEnabled val="1"/>
        </dgm:presLayoutVars>
      </dgm:prSet>
      <dgm:spPr/>
      <dgm:t>
        <a:bodyPr/>
        <a:lstStyle/>
        <a:p>
          <a:endParaRPr lang="en-US"/>
        </a:p>
      </dgm:t>
    </dgm:pt>
  </dgm:ptLst>
  <dgm:cxnLst>
    <dgm:cxn modelId="{9E6ED158-ABBF-40F7-97E8-5F3AC7E6D1BB}" type="presOf" srcId="{CD10B172-0F67-4D4A-ACD4-99BEA1C54021}" destId="{728BCC54-7881-453E-B7A9-F9609C136436}" srcOrd="0" destOrd="0" presId="urn:microsoft.com/office/officeart/2005/8/layout/chevron2"/>
    <dgm:cxn modelId="{7BE7A140-A31C-4198-A0C1-EC1D38DB1CDF}" srcId="{D2E86E20-B421-45C9-877D-9BF53B9F0231}" destId="{0F35533D-3C99-4663-B2C4-D877A4CBE493}" srcOrd="1" destOrd="0" parTransId="{A249E51C-EF74-4D0E-BDF8-C1E4D7515466}" sibTransId="{DD956CC3-6768-4874-9E16-88B911A20EF9}"/>
    <dgm:cxn modelId="{281D8B8A-FC79-4947-BEBA-7DAD0E2819F3}" type="presOf" srcId="{E1EE330D-BA05-4054-B4AB-AA1773BAF518}" destId="{80A8DC87-02DA-4AA3-BDEF-F85544CBB464}" srcOrd="0" destOrd="0" presId="urn:microsoft.com/office/officeart/2005/8/layout/chevron2"/>
    <dgm:cxn modelId="{A64CAB7B-25D0-4026-92EA-1C056ACE3F57}" type="presOf" srcId="{B1FF5934-D761-4DFF-A73C-CB6868A411DC}" destId="{728BCC54-7881-453E-B7A9-F9609C136436}" srcOrd="0" destOrd="1" presId="urn:microsoft.com/office/officeart/2005/8/layout/chevron2"/>
    <dgm:cxn modelId="{0207A852-F029-47D8-9E79-B8E7A9167A9D}" type="presOf" srcId="{0F35533D-3C99-4663-B2C4-D877A4CBE493}" destId="{D0AA30FA-6DB4-4332-BDF0-2D4BE73E5B6D}" srcOrd="0" destOrd="1" presId="urn:microsoft.com/office/officeart/2005/8/layout/chevron2"/>
    <dgm:cxn modelId="{4D10374A-A775-4BAC-852B-425EADE32588}" srcId="{E1EE330D-BA05-4054-B4AB-AA1773BAF518}" destId="{CD10B172-0F67-4D4A-ACD4-99BEA1C54021}" srcOrd="0" destOrd="0" parTransId="{30E28E6C-FD04-4519-B86A-AD9CA1C68789}" sibTransId="{6788A5DA-BCE8-4823-8F56-A026C167BC63}"/>
    <dgm:cxn modelId="{55DD638C-A89A-4328-8CBD-7064D53D8741}" srcId="{E1EE330D-BA05-4054-B4AB-AA1773BAF518}" destId="{B1FF5934-D761-4DFF-A73C-CB6868A411DC}" srcOrd="1" destOrd="0" parTransId="{D7D54C4F-266A-4687-8995-BFEEA9A62AA3}" sibTransId="{830A008D-B1B6-433B-8AD7-B50B3B2EECEC}"/>
    <dgm:cxn modelId="{9F1C8A39-EB26-4A3F-BA1C-C564875683E5}" type="presOf" srcId="{C25B8CFD-8530-46C9-B333-2EC7709957C5}" destId="{D0AA30FA-6DB4-4332-BDF0-2D4BE73E5B6D}" srcOrd="0" destOrd="0" presId="urn:microsoft.com/office/officeart/2005/8/layout/chevron2"/>
    <dgm:cxn modelId="{54CE9684-D30B-48E7-AD2C-CF2507577902}" type="presOf" srcId="{59804065-5728-4B1F-A507-5A915DEB0FD6}" destId="{728BCC54-7881-453E-B7A9-F9609C136436}" srcOrd="0" destOrd="2" presId="urn:microsoft.com/office/officeart/2005/8/layout/chevron2"/>
    <dgm:cxn modelId="{BBED1F8C-7F12-40D4-A20B-3AF37B284948}" srcId="{D2E86E20-B421-45C9-877D-9BF53B9F0231}" destId="{C25B8CFD-8530-46C9-B333-2EC7709957C5}" srcOrd="0" destOrd="0" parTransId="{E93AAD37-9DBC-4C96-AEF7-6B7E86419A02}" sibTransId="{07B3E762-015E-4184-ADFC-E7D2744204D0}"/>
    <dgm:cxn modelId="{AAD70040-9B3D-4F20-88F7-67EB32543BD6}" srcId="{84FE5E1C-779E-4F29-9351-EC9BB85CE1AE}" destId="{D2E86E20-B421-45C9-877D-9BF53B9F0231}" srcOrd="0" destOrd="0" parTransId="{25454E95-673D-46AA-AF4A-1D7EB39D2C4A}" sibTransId="{BD12F485-FBD5-41BF-939B-F826F815641A}"/>
    <dgm:cxn modelId="{82B8075C-4F78-4DE0-AADB-F6E5152D522C}" srcId="{D2E86E20-B421-45C9-877D-9BF53B9F0231}" destId="{41BBEDEF-1009-4994-9BF1-DA7E6F41881C}" srcOrd="3" destOrd="0" parTransId="{E7DEF612-5EF5-479A-A81A-1F305715D9AC}" sibTransId="{BE172D72-4810-40C9-83E5-B17772F2A521}"/>
    <dgm:cxn modelId="{4A905743-879F-4A9B-8169-7AFADBCD8F81}" type="presOf" srcId="{84FE5E1C-779E-4F29-9351-EC9BB85CE1AE}" destId="{E9760408-3210-42DF-B548-772BA27AD900}" srcOrd="0" destOrd="0" presId="urn:microsoft.com/office/officeart/2005/8/layout/chevron2"/>
    <dgm:cxn modelId="{D5AF4318-9F6F-44EB-9863-3E0773E6C8FE}" srcId="{D2E86E20-B421-45C9-877D-9BF53B9F0231}" destId="{CA15B00E-CA88-4F9C-A880-37AA67D3EDD4}" srcOrd="2" destOrd="0" parTransId="{FA9069D9-6C79-41F1-B10F-EE2F49025F0A}" sibTransId="{616372CD-2E11-4C04-AC2D-F2645C2FC473}"/>
    <dgm:cxn modelId="{D0E62F77-CB07-4287-85B3-5FF89958A5A7}" type="presOf" srcId="{41BBEDEF-1009-4994-9BF1-DA7E6F41881C}" destId="{D0AA30FA-6DB4-4332-BDF0-2D4BE73E5B6D}" srcOrd="0" destOrd="3" presId="urn:microsoft.com/office/officeart/2005/8/layout/chevron2"/>
    <dgm:cxn modelId="{624E6E78-592B-4916-865A-96A715C736DC}" srcId="{E1EE330D-BA05-4054-B4AB-AA1773BAF518}" destId="{59804065-5728-4B1F-A507-5A915DEB0FD6}" srcOrd="2" destOrd="0" parTransId="{24515EB0-3D65-4A5A-8194-B0DE995D2929}" sibTransId="{85387990-1716-46E0-8021-7BA0D639E71B}"/>
    <dgm:cxn modelId="{9218198E-FADE-480E-A154-2B446C802310}" type="presOf" srcId="{D2E86E20-B421-45C9-877D-9BF53B9F0231}" destId="{235D1FD6-9CDA-4F23-8364-B50044119242}" srcOrd="0" destOrd="0" presId="urn:microsoft.com/office/officeart/2005/8/layout/chevron2"/>
    <dgm:cxn modelId="{967CB051-4C1D-413D-8E7E-48D9D9AC635F}" srcId="{84FE5E1C-779E-4F29-9351-EC9BB85CE1AE}" destId="{E1EE330D-BA05-4054-B4AB-AA1773BAF518}" srcOrd="1" destOrd="0" parTransId="{9C33151B-8B09-4C8C-81AD-46A379E88267}" sibTransId="{DA0D1FC0-3F3D-44F3-B242-EF4B77135E46}"/>
    <dgm:cxn modelId="{E81412BD-DEAD-46AD-B4AC-FFC538EC7727}" type="presOf" srcId="{CA15B00E-CA88-4F9C-A880-37AA67D3EDD4}" destId="{D0AA30FA-6DB4-4332-BDF0-2D4BE73E5B6D}" srcOrd="0" destOrd="2" presId="urn:microsoft.com/office/officeart/2005/8/layout/chevron2"/>
    <dgm:cxn modelId="{EB34B9EF-1F68-4E23-A272-0F239CD1645E}" type="presParOf" srcId="{E9760408-3210-42DF-B548-772BA27AD900}" destId="{62D4905B-5698-4957-AF08-891F95D83088}" srcOrd="0" destOrd="0" presId="urn:microsoft.com/office/officeart/2005/8/layout/chevron2"/>
    <dgm:cxn modelId="{ED0F9069-FD7B-46D0-87C8-0460724F1BD4}" type="presParOf" srcId="{62D4905B-5698-4957-AF08-891F95D83088}" destId="{235D1FD6-9CDA-4F23-8364-B50044119242}" srcOrd="0" destOrd="0" presId="urn:microsoft.com/office/officeart/2005/8/layout/chevron2"/>
    <dgm:cxn modelId="{E914729F-162D-433D-AABD-11F4B21AC90F}" type="presParOf" srcId="{62D4905B-5698-4957-AF08-891F95D83088}" destId="{D0AA30FA-6DB4-4332-BDF0-2D4BE73E5B6D}" srcOrd="1" destOrd="0" presId="urn:microsoft.com/office/officeart/2005/8/layout/chevron2"/>
    <dgm:cxn modelId="{33C562AC-5977-4734-9327-F4BA9B73E3CB}" type="presParOf" srcId="{E9760408-3210-42DF-B548-772BA27AD900}" destId="{B2BFC930-D8C1-4BFE-861D-9304A4D22DAA}" srcOrd="1" destOrd="0" presId="urn:microsoft.com/office/officeart/2005/8/layout/chevron2"/>
    <dgm:cxn modelId="{082D55D5-8AB6-4C6F-BCCF-DE7B66DC3C15}" type="presParOf" srcId="{E9760408-3210-42DF-B548-772BA27AD900}" destId="{73C79540-0F54-4A8D-900B-8C30AEBB8541}" srcOrd="2" destOrd="0" presId="urn:microsoft.com/office/officeart/2005/8/layout/chevron2"/>
    <dgm:cxn modelId="{0D901D54-ECB0-4FAB-84EA-7100FB9460BF}" type="presParOf" srcId="{73C79540-0F54-4A8D-900B-8C30AEBB8541}" destId="{80A8DC87-02DA-4AA3-BDEF-F85544CBB464}" srcOrd="0" destOrd="0" presId="urn:microsoft.com/office/officeart/2005/8/layout/chevron2"/>
    <dgm:cxn modelId="{2FDA2F1E-3794-4FD3-99E2-0DF55C79BC98}" type="presParOf" srcId="{73C79540-0F54-4A8D-900B-8C30AEBB8541}" destId="{728BCC54-7881-453E-B7A9-F9609C1364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D1FD6-9CDA-4F23-8364-B50044119242}">
      <dsp:nvSpPr>
        <dsp:cNvPr id="0" name=""/>
        <dsp:cNvSpPr/>
      </dsp:nvSpPr>
      <dsp:spPr>
        <a:xfrm rot="5400000">
          <a:off x="-356949" y="359259"/>
          <a:ext cx="2379662" cy="1665763"/>
        </a:xfrm>
        <a:prstGeom prst="chevron">
          <a:avLst/>
        </a:prstGeom>
        <a:solidFill>
          <a:srgbClr val="FFD20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Cyclical forces</a:t>
          </a:r>
          <a:endParaRPr lang="en-US" sz="2400" kern="1200" dirty="0">
            <a:solidFill>
              <a:schemeClr val="tx1"/>
            </a:solidFill>
          </a:endParaRPr>
        </a:p>
      </dsp:txBody>
      <dsp:txXfrm rot="-5400000">
        <a:off x="1" y="835192"/>
        <a:ext cx="1665763" cy="713899"/>
      </dsp:txXfrm>
    </dsp:sp>
    <dsp:sp modelId="{D0AA30FA-6DB4-4332-BDF0-2D4BE73E5B6D}">
      <dsp:nvSpPr>
        <dsp:cNvPr id="0" name=""/>
        <dsp:cNvSpPr/>
      </dsp:nvSpPr>
      <dsp:spPr>
        <a:xfrm rot="5400000">
          <a:off x="3560209" y="-1892135"/>
          <a:ext cx="1546780" cy="5335672"/>
        </a:xfrm>
        <a:prstGeom prst="round2SameRect">
          <a:avLst/>
        </a:prstGeom>
        <a:solidFill>
          <a:srgbClr val="FFEA82">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Slow growth in aggregate world demand</a:t>
          </a:r>
          <a:endParaRPr lang="en-US" sz="2000" kern="1200" dirty="0"/>
        </a:p>
        <a:p>
          <a:pPr marL="228600" lvl="1" indent="-228600" algn="l" defTabSz="889000">
            <a:lnSpc>
              <a:spcPct val="90000"/>
            </a:lnSpc>
            <a:spcBef>
              <a:spcPct val="0"/>
            </a:spcBef>
            <a:spcAft>
              <a:spcPct val="15000"/>
            </a:spcAft>
            <a:buChar char="••"/>
          </a:pPr>
          <a:r>
            <a:rPr lang="en-US" sz="2000" kern="1200" dirty="0" smtClean="0"/>
            <a:t>Weak capital spending </a:t>
          </a:r>
          <a:endParaRPr lang="en-US" sz="2000" kern="1200" dirty="0"/>
        </a:p>
        <a:p>
          <a:pPr marL="228600" lvl="1" indent="-228600" algn="l" defTabSz="889000">
            <a:lnSpc>
              <a:spcPct val="90000"/>
            </a:lnSpc>
            <a:spcBef>
              <a:spcPct val="0"/>
            </a:spcBef>
            <a:spcAft>
              <a:spcPct val="15000"/>
            </a:spcAft>
            <a:buChar char="••"/>
          </a:pPr>
          <a:r>
            <a:rPr lang="en-US" sz="2000" kern="1200" dirty="0" smtClean="0"/>
            <a:t>Collapse in commodity markets</a:t>
          </a:r>
          <a:endParaRPr lang="en-US" sz="2000" kern="1200" dirty="0"/>
        </a:p>
        <a:p>
          <a:pPr marL="228600" lvl="1" indent="-228600" algn="l" defTabSz="889000">
            <a:lnSpc>
              <a:spcPct val="90000"/>
            </a:lnSpc>
            <a:spcBef>
              <a:spcPct val="0"/>
            </a:spcBef>
            <a:spcAft>
              <a:spcPct val="15000"/>
            </a:spcAft>
            <a:buChar char="••"/>
          </a:pPr>
          <a:r>
            <a:rPr lang="en-US" sz="2000" kern="1200" dirty="0" smtClean="0"/>
            <a:t>Limited progress on trade liberalization</a:t>
          </a:r>
          <a:endParaRPr lang="en-US" sz="2000" kern="1200" dirty="0"/>
        </a:p>
      </dsp:txBody>
      <dsp:txXfrm rot="-5400000">
        <a:off x="1665763" y="77819"/>
        <a:ext cx="5260164" cy="1395764"/>
      </dsp:txXfrm>
    </dsp:sp>
    <dsp:sp modelId="{80A8DC87-02DA-4AA3-BDEF-F85544CBB464}">
      <dsp:nvSpPr>
        <dsp:cNvPr id="0" name=""/>
        <dsp:cNvSpPr/>
      </dsp:nvSpPr>
      <dsp:spPr>
        <a:xfrm rot="5400000">
          <a:off x="-356949" y="2454341"/>
          <a:ext cx="2379662" cy="1665763"/>
        </a:xfrm>
        <a:prstGeom prst="chevron">
          <a:avLst/>
        </a:prstGeom>
        <a:solidFill>
          <a:schemeClr val="accent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Structural  forces</a:t>
          </a:r>
          <a:endParaRPr lang="en-US" sz="2400" kern="1200" dirty="0">
            <a:solidFill>
              <a:schemeClr val="tx1"/>
            </a:solidFill>
          </a:endParaRPr>
        </a:p>
      </dsp:txBody>
      <dsp:txXfrm rot="-5400000">
        <a:off x="1" y="2930274"/>
        <a:ext cx="1665763" cy="713899"/>
      </dsp:txXfrm>
    </dsp:sp>
    <dsp:sp modelId="{728BCC54-7881-453E-B7A9-F9609C136436}">
      <dsp:nvSpPr>
        <dsp:cNvPr id="0" name=""/>
        <dsp:cNvSpPr/>
      </dsp:nvSpPr>
      <dsp:spPr>
        <a:xfrm rot="5400000">
          <a:off x="3560209" y="202946"/>
          <a:ext cx="1546780" cy="5335672"/>
        </a:xfrm>
        <a:prstGeom prst="round2Same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Shift from manufacturing to services</a:t>
          </a:r>
          <a:endParaRPr lang="en-US" sz="2000" kern="1200" dirty="0"/>
        </a:p>
        <a:p>
          <a:pPr marL="228600" lvl="1" indent="-228600" algn="l" defTabSz="889000">
            <a:lnSpc>
              <a:spcPct val="90000"/>
            </a:lnSpc>
            <a:spcBef>
              <a:spcPct val="0"/>
            </a:spcBef>
            <a:spcAft>
              <a:spcPct val="15000"/>
            </a:spcAft>
            <a:buChar char="••"/>
          </a:pPr>
          <a:r>
            <a:rPr lang="en-US" sz="2000" kern="1200" dirty="0" smtClean="0"/>
            <a:t>Rising trade in data and information, supplanting physical trade</a:t>
          </a:r>
          <a:endParaRPr lang="en-US" sz="2000" kern="1200" dirty="0"/>
        </a:p>
        <a:p>
          <a:pPr marL="228600" lvl="1" indent="-228600" algn="l" defTabSz="889000">
            <a:lnSpc>
              <a:spcPct val="90000"/>
            </a:lnSpc>
            <a:spcBef>
              <a:spcPct val="0"/>
            </a:spcBef>
            <a:spcAft>
              <a:spcPct val="15000"/>
            </a:spcAft>
            <a:buChar char="••"/>
          </a:pPr>
          <a:r>
            <a:rPr lang="en-US" sz="2000" kern="1200" dirty="0" smtClean="0"/>
            <a:t>Shortening of global supply chains</a:t>
          </a:r>
          <a:endParaRPr lang="en-US" sz="2000" kern="1200" dirty="0"/>
        </a:p>
      </dsp:txBody>
      <dsp:txXfrm rot="-5400000">
        <a:off x="1665763" y="2172900"/>
        <a:ext cx="5260164" cy="13957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0.3066</cdr:x>
      <cdr:y>0.0819</cdr:y>
    </cdr:from>
    <cdr:to>
      <cdr:x>0.3972</cdr:x>
      <cdr:y>0.16446</cdr:y>
    </cdr:to>
    <cdr:sp macro="" textlink="">
      <cdr:nvSpPr>
        <cdr:cNvPr id="2" name="TextBox 1"/>
        <cdr:cNvSpPr txBox="1"/>
      </cdr:nvSpPr>
      <cdr:spPr>
        <a:xfrm xmlns:a="http://schemas.openxmlformats.org/drawingml/2006/main">
          <a:off x="2461381" y="335832"/>
          <a:ext cx="727297" cy="338554"/>
        </a:xfrm>
        <a:prstGeom xmlns:a="http://schemas.openxmlformats.org/drawingml/2006/main" prst="rect">
          <a:avLst/>
        </a:prstGeom>
        <a:noFill xmlns:a="http://schemas.openxmlformats.org/drawingml/2006/main"/>
      </cdr:spPr>
      <cdr:txBody>
        <a:bodyPr xmlns:a="http://schemas.openxmlformats.org/drawingml/2006/main" vertOverflow="clip" wrap="none" lIns="72000" rIns="72000" rtlCol="0">
          <a:spAutoFit/>
        </a:bodyPr>
        <a:lstStyle xmlns:a="http://schemas.openxmlformats.org/drawingml/2006/main"/>
        <a:p xmlns:a="http://schemas.openxmlformats.org/drawingml/2006/main">
          <a:r>
            <a:rPr lang="en-US" sz="1600" dirty="0" smtClean="0"/>
            <a:t>43.8%</a:t>
          </a:r>
        </a:p>
      </cdr:txBody>
    </cdr:sp>
  </cdr:relSizeAnchor>
  <cdr:relSizeAnchor xmlns:cdr="http://schemas.openxmlformats.org/drawingml/2006/chartDrawing">
    <cdr:from>
      <cdr:x>0.2622</cdr:x>
      <cdr:y>0.063</cdr:y>
    </cdr:from>
    <cdr:to>
      <cdr:x>0.29888</cdr:x>
      <cdr:y>0.13481</cdr:y>
    </cdr:to>
    <cdr:cxnSp macro="">
      <cdr:nvCxnSpPr>
        <cdr:cNvPr id="4" name="Straight Arrow Connector 3"/>
        <cdr:cNvCxnSpPr/>
      </cdr:nvCxnSpPr>
      <cdr:spPr>
        <a:xfrm xmlns:a="http://schemas.openxmlformats.org/drawingml/2006/main" flipH="1" flipV="1">
          <a:off x="2104944" y="258331"/>
          <a:ext cx="294468" cy="294469"/>
        </a:xfrm>
        <a:prstGeom xmlns:a="http://schemas.openxmlformats.org/drawingml/2006/main" prst="straightConnector1">
          <a:avLst/>
        </a:prstGeom>
        <a:ln xmlns:a="http://schemas.openxmlformats.org/drawingml/2006/main" w="19050">
          <a:solidFill>
            <a:srgbClr val="707C8A"/>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C57ECAA5-367E-4ABD-B40E-F86754D114CC}" type="datetimeFigureOut">
              <a:rPr lang="en-US" smtClean="0"/>
              <a:pPr/>
              <a:t>10/26/2016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r>
              <a:rPr lang="en-US" dirty="0" smtClean="0"/>
              <a:t>© 2016 IHS. All RIGHTS RESERVED.</a:t>
            </a:r>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575AFFDC-C1C7-433A-AB97-0A809B15A5EA}" type="slidenum">
              <a:rPr lang="en-US" smtClean="0"/>
              <a:pPr/>
              <a:t>‹#›</a:t>
            </a:fld>
            <a:endParaRPr lang="en-US" dirty="0"/>
          </a:p>
        </p:txBody>
      </p:sp>
    </p:spTree>
    <p:extLst>
      <p:ext uri="{BB962C8B-B14F-4D97-AF65-F5344CB8AC3E}">
        <p14:creationId xmlns:p14="http://schemas.microsoft.com/office/powerpoint/2010/main" val="37754629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AC1478E1-EC95-42DE-AA5A-2242751B58B6}" type="datetimeFigureOut">
              <a:rPr lang="en-US" smtClean="0"/>
              <a:pPr/>
              <a:t>10/26/2016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r>
              <a:rPr lang="en-US" dirty="0" smtClean="0"/>
              <a:t>© 2016 IHS. All RIGHTS RESERVED.</a:t>
            </a:r>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1FC482E1-88C5-4C1B-B752-643F26F7A712}" type="slidenum">
              <a:rPr lang="en-US" smtClean="0"/>
              <a:pPr/>
              <a:t>‹#›</a:t>
            </a:fld>
            <a:endParaRPr lang="en-US" dirty="0"/>
          </a:p>
        </p:txBody>
      </p:sp>
    </p:spTree>
    <p:extLst>
      <p:ext uri="{BB962C8B-B14F-4D97-AF65-F5344CB8AC3E}">
        <p14:creationId xmlns:p14="http://schemas.microsoft.com/office/powerpoint/2010/main" val="411977834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E5BACF0D-BCE1-48EC-974E-01076D81CC9C}" type="datetime8">
              <a:rPr lang="en-US" smtClean="0"/>
              <a:pPr/>
              <a:t>10/26/2016 3:15 PM</a:t>
            </a:fld>
            <a:endParaRPr lang="en-US" dirty="0"/>
          </a:p>
        </p:txBody>
      </p:sp>
      <p:sp>
        <p:nvSpPr>
          <p:cNvPr id="5" name="Slide Number Placeholder 4"/>
          <p:cNvSpPr>
            <a:spLocks noGrp="1"/>
          </p:cNvSpPr>
          <p:nvPr>
            <p:ph type="sldNum" sz="quarter" idx="11"/>
          </p:nvPr>
        </p:nvSpPr>
        <p:spPr/>
        <p:txBody>
          <a:bodyPr/>
          <a:lstStyle/>
          <a:p>
            <a:fld id="{F8265D56-F358-4A0B-9543-A47202B0A614}" type="slidenum">
              <a:rPr lang="en-US" smtClean="0"/>
              <a:pPr/>
              <a:t>65</a:t>
            </a:fld>
            <a:endParaRPr lang="en-US" dirty="0"/>
          </a:p>
        </p:txBody>
      </p:sp>
    </p:spTree>
    <p:extLst>
      <p:ext uri="{BB962C8B-B14F-4D97-AF65-F5344CB8AC3E}">
        <p14:creationId xmlns:p14="http://schemas.microsoft.com/office/powerpoint/2010/main" val="1171320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1213" y="370790"/>
            <a:ext cx="664475" cy="664475"/>
          </a:xfrm>
          <a:prstGeom prst="rect">
            <a:avLst/>
          </a:prstGeom>
        </p:spPr>
      </p:pic>
      <p:sp>
        <p:nvSpPr>
          <p:cNvPr id="2" name="Title 1"/>
          <p:cNvSpPr>
            <a:spLocks noGrp="1"/>
          </p:cNvSpPr>
          <p:nvPr>
            <p:ph type="ctrTitle"/>
          </p:nvPr>
        </p:nvSpPr>
        <p:spPr>
          <a:xfrm>
            <a:off x="468313" y="2024844"/>
            <a:ext cx="8207375" cy="1404156"/>
          </a:xfrm>
        </p:spPr>
        <p:txBody>
          <a:bodyPr lIns="0" tIns="0" rIns="0" bIns="0" anchor="t" anchorCtr="0"/>
          <a:lstStyle>
            <a:lvl1pPr algn="l">
              <a:lnSpc>
                <a:spcPct val="100000"/>
              </a:lnSpc>
              <a:defRPr sz="4800" b="1" cap="all" spc="0"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8313" y="3560390"/>
            <a:ext cx="8207375" cy="1020738"/>
          </a:xfrm>
        </p:spPr>
        <p:txBody>
          <a:bodyPr lIns="0" tIns="0" rIns="0" bIns="0"/>
          <a:lstStyle>
            <a:lvl1pPr marL="0" marR="0" indent="0" algn="l" defTabSz="914400" rtl="0" eaLnBrk="1" fontAlgn="auto" latinLnBrk="0" hangingPunct="1">
              <a:lnSpc>
                <a:spcPct val="100000"/>
              </a:lnSpc>
              <a:spcBef>
                <a:spcPts val="0"/>
              </a:spcBef>
              <a:spcAft>
                <a:spcPts val="0"/>
              </a:spcAft>
              <a:buClr>
                <a:schemeClr val="bg1"/>
              </a:buClr>
              <a:buSzPct val="25000"/>
              <a:buFont typeface="Arial" pitchFamily="34" charset="0"/>
              <a:buNone/>
              <a:tabLst/>
              <a:defRPr sz="2000" b="0" spc="0" baseline="0">
                <a:solidFill>
                  <a:srgbClr val="4959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3" hasCustomPrompt="1"/>
          </p:nvPr>
        </p:nvSpPr>
        <p:spPr>
          <a:xfrm>
            <a:off x="468313" y="1672024"/>
            <a:ext cx="1800000" cy="238551"/>
          </a:xfrm>
        </p:spPr>
        <p:txBody>
          <a:bodyPr lIns="0" tIns="0" rIns="0" bIns="0"/>
          <a:lstStyle>
            <a:lvl1pPr>
              <a:lnSpc>
                <a:spcPct val="100000"/>
              </a:lnSpc>
              <a:buNone/>
              <a:defRPr sz="1400" b="0" cap="all" spc="0" baseline="0">
                <a:solidFill>
                  <a:srgbClr val="495965"/>
                </a:solidFill>
              </a:defRPr>
            </a:lvl1pPr>
            <a:lvl2pPr>
              <a:buNone/>
              <a:defRPr sz="1000" cap="all" baseline="0">
                <a:solidFill>
                  <a:schemeClr val="bg1"/>
                </a:solidFill>
              </a:defRPr>
            </a:lvl2pPr>
            <a:lvl3pPr>
              <a:buNone/>
              <a:defRPr sz="1000" cap="all" baseline="0">
                <a:solidFill>
                  <a:schemeClr val="bg1"/>
                </a:solidFill>
              </a:defRPr>
            </a:lvl3pPr>
            <a:lvl4pPr>
              <a:buNone/>
              <a:defRPr sz="1000" cap="all" baseline="0">
                <a:solidFill>
                  <a:schemeClr val="bg1"/>
                </a:solidFill>
              </a:defRPr>
            </a:lvl4pPr>
            <a:lvl5pPr>
              <a:buNone/>
              <a:defRPr sz="1000" cap="all" baseline="0">
                <a:solidFill>
                  <a:schemeClr val="bg1"/>
                </a:solidFill>
              </a:defRPr>
            </a:lvl5pPr>
          </a:lstStyle>
          <a:p>
            <a:pPr lvl="0"/>
            <a:r>
              <a:rPr lang="en-US" dirty="0" smtClean="0"/>
              <a:t>month 20xx</a:t>
            </a:r>
            <a:endParaRPr lang="en-US" dirty="0"/>
          </a:p>
        </p:txBody>
      </p:sp>
      <p:cxnSp>
        <p:nvCxnSpPr>
          <p:cNvPr id="17" name="Straight Connector 16"/>
          <p:cNvCxnSpPr/>
          <p:nvPr userDrawn="1"/>
        </p:nvCxnSpPr>
        <p:spPr>
          <a:xfrm>
            <a:off x="468313" y="1977483"/>
            <a:ext cx="8207375"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8313" y="4653136"/>
            <a:ext cx="2597023" cy="579"/>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4" hasCustomPrompt="1"/>
          </p:nvPr>
        </p:nvSpPr>
        <p:spPr>
          <a:xfrm>
            <a:off x="468313" y="4797735"/>
            <a:ext cx="3959225" cy="1439553"/>
          </a:xfrm>
        </p:spPr>
        <p:txBody>
          <a:bodyPr/>
          <a:lstStyle>
            <a:lvl1pPr>
              <a:lnSpc>
                <a:spcPct val="100000"/>
              </a:lnSpc>
              <a:spcBef>
                <a:spcPts val="0"/>
              </a:spcBef>
              <a:spcAft>
                <a:spcPts val="0"/>
              </a:spcAft>
              <a:buFont typeface="Arial" pitchFamily="34" charset="0"/>
              <a:buNone/>
              <a:defRPr sz="1200" b="0" baseline="0">
                <a:solidFill>
                  <a:srgbClr val="495965"/>
                </a:solidFill>
              </a:defRPr>
            </a:lvl1pPr>
          </a:lstStyle>
          <a:p>
            <a:pPr lvl="0"/>
            <a:r>
              <a:rPr lang="en-US" dirty="0" smtClean="0"/>
              <a:t>First and Last Name in Bold, Title (</a:t>
            </a:r>
            <a:r>
              <a:rPr lang="en-US" dirty="0" err="1" smtClean="0"/>
              <a:t>unbold</a:t>
            </a:r>
            <a:r>
              <a:rPr lang="en-US" dirty="0" smtClean="0"/>
              <a:t>)</a:t>
            </a:r>
          </a:p>
          <a:p>
            <a:pPr lvl="0"/>
            <a:r>
              <a:rPr lang="en-US" dirty="0" smtClean="0"/>
              <a:t>+1 XXX XXX </a:t>
            </a:r>
            <a:r>
              <a:rPr lang="en-US" dirty="0" err="1" smtClean="0"/>
              <a:t>XXXX</a:t>
            </a:r>
            <a:endParaRPr lang="en-US" dirty="0" smtClean="0"/>
          </a:p>
          <a:p>
            <a:pPr lvl="0"/>
            <a:r>
              <a:rPr lang="en-US" dirty="0" err="1" smtClean="0"/>
              <a:t>First.Last@ihs.com</a:t>
            </a:r>
            <a:endParaRPr lang="en-US" dirty="0" smtClean="0"/>
          </a:p>
          <a:p>
            <a:pPr lvl="0"/>
            <a:endParaRPr lang="en-US" dirty="0" smtClean="0"/>
          </a:p>
          <a:p>
            <a:pPr lvl="0"/>
            <a:r>
              <a:rPr lang="en-US" dirty="0" smtClean="0"/>
              <a:t>First and Last Name in Bold, Title (</a:t>
            </a:r>
            <a:r>
              <a:rPr lang="en-US" dirty="0" err="1" smtClean="0"/>
              <a:t>unbold</a:t>
            </a:r>
            <a:r>
              <a:rPr lang="en-US" dirty="0" smtClean="0"/>
              <a:t>)</a:t>
            </a:r>
          </a:p>
          <a:p>
            <a:pPr lvl="0"/>
            <a:r>
              <a:rPr lang="en-US" dirty="0" smtClean="0"/>
              <a:t>+1 XXX XXX </a:t>
            </a:r>
            <a:r>
              <a:rPr lang="en-US" dirty="0" err="1" smtClean="0"/>
              <a:t>XXXX</a:t>
            </a:r>
            <a:endParaRPr lang="en-US" dirty="0" smtClean="0"/>
          </a:p>
          <a:p>
            <a:pPr lvl="0"/>
            <a:r>
              <a:rPr lang="en-US" dirty="0" err="1" smtClean="0"/>
              <a:t>First.Last@ihs.com</a:t>
            </a:r>
            <a:endParaRPr lang="en-US" dirty="0" smtClean="0"/>
          </a:p>
          <a:p>
            <a:pPr lvl="0"/>
            <a:endParaRPr lang="en-US" dirty="0" smtClean="0"/>
          </a:p>
          <a:p>
            <a:pPr lvl="0"/>
            <a:endParaRPr lang="en-US" dirty="0" smtClean="0"/>
          </a:p>
          <a:p>
            <a:pPr lvl="0"/>
            <a:endParaRPr lang="en-US" dirty="0" smtClean="0"/>
          </a:p>
        </p:txBody>
      </p:sp>
      <p:sp>
        <p:nvSpPr>
          <p:cNvPr id="20" name="Text Placeholder 18"/>
          <p:cNvSpPr>
            <a:spLocks noGrp="1"/>
          </p:cNvSpPr>
          <p:nvPr>
            <p:ph type="body" sz="quarter" idx="15" hasCustomPrompt="1"/>
          </p:nvPr>
        </p:nvSpPr>
        <p:spPr>
          <a:xfrm>
            <a:off x="4716463" y="4797735"/>
            <a:ext cx="3959225" cy="1439553"/>
          </a:xfrm>
        </p:spPr>
        <p:txBody>
          <a:bodyPr/>
          <a:lstStyle>
            <a:lvl1pPr>
              <a:lnSpc>
                <a:spcPct val="100000"/>
              </a:lnSpc>
              <a:spcBef>
                <a:spcPts val="0"/>
              </a:spcBef>
              <a:spcAft>
                <a:spcPts val="0"/>
              </a:spcAft>
              <a:buNone/>
              <a:defRPr sz="1200" b="0" baseline="0">
                <a:solidFill>
                  <a:srgbClr val="495965"/>
                </a:solidFill>
              </a:defRPr>
            </a:lvl1pPr>
          </a:lstStyle>
          <a:p>
            <a:pPr lvl="0"/>
            <a:r>
              <a:rPr lang="en-US" dirty="0" smtClean="0"/>
              <a:t>First and Last Name in Bold, Title (</a:t>
            </a:r>
            <a:r>
              <a:rPr lang="en-US" dirty="0" err="1" smtClean="0"/>
              <a:t>unbold</a:t>
            </a:r>
            <a:r>
              <a:rPr lang="en-US" dirty="0" smtClean="0"/>
              <a:t>)</a:t>
            </a:r>
          </a:p>
          <a:p>
            <a:pPr lvl="0"/>
            <a:r>
              <a:rPr lang="en-US" dirty="0" smtClean="0"/>
              <a:t>+1 XXX XXX </a:t>
            </a:r>
            <a:r>
              <a:rPr lang="en-US" dirty="0" err="1" smtClean="0"/>
              <a:t>XXXX</a:t>
            </a:r>
            <a:endParaRPr lang="en-US" dirty="0" smtClean="0"/>
          </a:p>
          <a:p>
            <a:pPr lvl="0"/>
            <a:r>
              <a:rPr lang="en-US" dirty="0" err="1" smtClean="0"/>
              <a:t>First.Last@ihs.com</a:t>
            </a:r>
            <a:endParaRPr lang="en-US" dirty="0" smtClean="0"/>
          </a:p>
          <a:p>
            <a:pPr lvl="0"/>
            <a:endParaRPr lang="en-US" dirty="0" smtClean="0"/>
          </a:p>
          <a:p>
            <a:pPr lvl="0"/>
            <a:r>
              <a:rPr lang="en-US" dirty="0" smtClean="0"/>
              <a:t>First and Last Name in Bold, Title (</a:t>
            </a:r>
            <a:r>
              <a:rPr lang="en-US" dirty="0" err="1" smtClean="0"/>
              <a:t>unbold</a:t>
            </a:r>
            <a:r>
              <a:rPr lang="en-US" dirty="0" smtClean="0"/>
              <a:t>)</a:t>
            </a:r>
          </a:p>
          <a:p>
            <a:pPr lvl="0"/>
            <a:r>
              <a:rPr lang="en-US" dirty="0" smtClean="0"/>
              <a:t>+1 XXX XXX </a:t>
            </a:r>
            <a:r>
              <a:rPr lang="en-US" dirty="0" err="1" smtClean="0"/>
              <a:t>XXXX</a:t>
            </a:r>
            <a:endParaRPr lang="en-US" dirty="0" smtClean="0"/>
          </a:p>
          <a:p>
            <a:pPr lvl="0"/>
            <a:r>
              <a:rPr lang="en-US" dirty="0" err="1" smtClean="0"/>
              <a:t>First.Last@ihs.com</a:t>
            </a:r>
            <a:endParaRPr lang="en-US" dirty="0" smtClean="0"/>
          </a:p>
          <a:p>
            <a:pPr lvl="0"/>
            <a:endParaRPr lang="en-US" dirty="0" smtClean="0"/>
          </a:p>
          <a:p>
            <a:pPr lvl="0"/>
            <a:endParaRPr lang="en-US" dirty="0" smtClean="0"/>
          </a:p>
          <a:p>
            <a:pPr lvl="0"/>
            <a:endParaRPr lang="en-US" dirty="0" smtClean="0"/>
          </a:p>
        </p:txBody>
      </p:sp>
      <p:pic>
        <p:nvPicPr>
          <p:cNvPr id="16" name="Picture 15"/>
          <p:cNvPicPr>
            <a:picLocks noChangeAspect="1"/>
          </p:cNvPicPr>
          <p:nvPr userDrawn="1"/>
        </p:nvPicPr>
        <p:blipFill>
          <a:blip r:embed="rId3" cstate="print">
            <a:alphaModFix amt="50000"/>
          </a:blip>
          <a:stretch>
            <a:fillRect/>
          </a:stretch>
        </p:blipFill>
        <p:spPr>
          <a:xfrm>
            <a:off x="468313" y="657154"/>
            <a:ext cx="3467100" cy="139700"/>
          </a:xfrm>
          <a:prstGeom prst="rect">
            <a:avLst/>
          </a:prstGeom>
        </p:spPr>
      </p:pic>
      <p:sp>
        <p:nvSpPr>
          <p:cNvPr id="14" name="TextBox 13"/>
          <p:cNvSpPr txBox="1"/>
          <p:nvPr userDrawn="1"/>
        </p:nvSpPr>
        <p:spPr>
          <a:xfrm>
            <a:off x="0" y="6409944"/>
            <a:ext cx="9144000" cy="214164"/>
          </a:xfrm>
          <a:prstGeom prst="rect">
            <a:avLst/>
          </a:prstGeom>
          <a:noFill/>
        </p:spPr>
        <p:txBody>
          <a:bodyPr wrap="none" lIns="468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rgbClr val="495965"/>
                </a:solidFill>
                <a:latin typeface="+mn-lt"/>
                <a:ea typeface="+mn-ea"/>
                <a:cs typeface="+mn-cs"/>
              </a:rPr>
              <a:t>© 2016 IHS. All rights reserved.</a:t>
            </a:r>
            <a:endParaRPr lang="en-US" sz="800" b="0" kern="1200" cap="all" spc="0" baseline="0" dirty="0">
              <a:solidFill>
                <a:srgbClr val="495965"/>
              </a:solidFill>
              <a:latin typeface="+mn-lt"/>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 With Summar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2663825" cy="1651388"/>
          </a:xfrm>
        </p:spPr>
        <p:txBody>
          <a:bodyPr lIns="0" tIns="0" rIns="0" bIns="0" anchor="t"/>
          <a:lstStyle>
            <a:lvl1pPr algn="l">
              <a:lnSpc>
                <a:spcPct val="100000"/>
              </a:lnSpc>
              <a:defRPr sz="2400" b="1" cap="none" spc="0" baseline="0">
                <a:solidFill>
                  <a:schemeClr val="tx1"/>
                </a:solidFill>
              </a:defRPr>
            </a:lvl1pPr>
          </a:lstStyle>
          <a:p>
            <a:r>
              <a:rPr lang="en-US" smtClean="0"/>
              <a:t>Click to edit Master title style</a:t>
            </a:r>
            <a:endParaRPr lang="en-US" dirty="0"/>
          </a:p>
        </p:txBody>
      </p:sp>
      <p:cxnSp>
        <p:nvCxnSpPr>
          <p:cNvPr id="10" name="Straight Connector 9"/>
          <p:cNvCxnSpPr/>
          <p:nvPr userDrawn="1"/>
        </p:nvCxnSpPr>
        <p:spPr>
          <a:xfrm>
            <a:off x="468313" y="6427233"/>
            <a:ext cx="82073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8313" y="2274849"/>
            <a:ext cx="2663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468313" y="6571257"/>
            <a:ext cx="1817805"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chemeClr val="tx1"/>
                </a:solidFill>
                <a:latin typeface="+mn-lt"/>
                <a:ea typeface="+mn-ea"/>
                <a:cs typeface="+mn-cs"/>
              </a:rPr>
              <a:t>© 2016 IHS. All rights reserved.</a:t>
            </a:r>
            <a:endParaRPr lang="en-US" sz="800" b="0" kern="1200" cap="all" spc="0" baseline="0" dirty="0">
              <a:solidFill>
                <a:schemeClr val="tx1"/>
              </a:solidFill>
              <a:latin typeface="+mn-lt"/>
              <a:ea typeface="+mn-ea"/>
              <a:cs typeface="+mn-cs"/>
            </a:endParaRPr>
          </a:p>
        </p:txBody>
      </p:sp>
      <p:sp>
        <p:nvSpPr>
          <p:cNvPr id="13" name="Content Placeholder 2"/>
          <p:cNvSpPr>
            <a:spLocks noGrp="1"/>
          </p:cNvSpPr>
          <p:nvPr>
            <p:ph idx="1"/>
          </p:nvPr>
        </p:nvSpPr>
        <p:spPr>
          <a:xfrm>
            <a:off x="3924301" y="549274"/>
            <a:ext cx="4751388" cy="5688013"/>
          </a:xfrm>
        </p:spPr>
        <p:txBody>
          <a:bodyPr lIns="0" tIns="0" rIns="0" bIns="0"/>
          <a:lstStyle>
            <a:lvl1pPr algn="l">
              <a:defRPr sz="2000" baseline="0">
                <a:solidFill>
                  <a:schemeClr val="tx1"/>
                </a:solidFill>
              </a:defRPr>
            </a:lvl1pPr>
            <a:lvl2pPr algn="l">
              <a:defRPr sz="1800" spc="0" baseline="0">
                <a:solidFill>
                  <a:schemeClr val="tx1"/>
                </a:solidFill>
              </a:defRPr>
            </a:lvl2pPr>
            <a:lvl3pPr algn="l">
              <a:defRPr baseline="0">
                <a:solidFill>
                  <a:schemeClr val="tx1"/>
                </a:solidFill>
              </a:defRPr>
            </a:lvl3pPr>
            <a:lvl4pPr algn="l">
              <a:defRPr b="0" baseline="0">
                <a:solidFill>
                  <a:schemeClr val="tx1"/>
                </a:solidFill>
              </a:defRPr>
            </a:lvl4pPr>
            <a:lvl5pPr algn="l">
              <a:defRPr sz="1400" baseline="0">
                <a:solidFill>
                  <a:schemeClr val="tx1"/>
                </a:solidFill>
              </a:defRPr>
            </a:lvl5pPr>
            <a:lvl6pPr>
              <a:defRPr baseline="0">
                <a:solidFill>
                  <a:schemeClr val="bg2"/>
                </a:solidFill>
              </a:defRPr>
            </a:lvl6pPr>
            <a:lvl7pPr>
              <a:defRPr baseline="0">
                <a:solidFill>
                  <a:schemeClr val="bg2"/>
                </a:solidFill>
              </a:defRPr>
            </a:lvl7pPr>
            <a:lvl8pPr>
              <a:defRPr baseline="0">
                <a:solidFill>
                  <a:schemeClr val="bg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6613144" y="6448345"/>
            <a:ext cx="2062544" cy="365125"/>
          </a:xfrm>
        </p:spPr>
        <p:txBody>
          <a:bodyPr/>
          <a:lstStyle>
            <a:lvl1pPr>
              <a:defRPr baseline="0">
                <a:solidFill>
                  <a:schemeClr val="tx1"/>
                </a:solidFill>
              </a:defRPr>
            </a:lvl1pPr>
          </a:lstStyle>
          <a:p>
            <a:fld id="{24C46141-E31C-41A4-BE53-0A6DFD9041A4}" type="slidenum">
              <a:rPr lang="en-US" smtClean="0"/>
              <a:pPr/>
              <a:t>‹#›</a:t>
            </a:fld>
            <a:endParaRPr lang="en-US" dirty="0"/>
          </a:p>
        </p:txBody>
      </p:sp>
      <p:sp>
        <p:nvSpPr>
          <p:cNvPr id="12" name="Footer Placeholder 11"/>
          <p:cNvSpPr>
            <a:spLocks noGrp="1"/>
          </p:cNvSpPr>
          <p:nvPr>
            <p:ph type="ftr" sz="quarter" idx="13"/>
          </p:nvPr>
        </p:nvSpPr>
        <p:spPr/>
        <p:txBody>
          <a:bodyPr/>
          <a:lstStyle>
            <a:lvl1pPr>
              <a:defRPr>
                <a:solidFill>
                  <a:schemeClr val="tx1"/>
                </a:solidFill>
              </a:defRPr>
            </a:lvl1pPr>
          </a:lstStyle>
          <a:p>
            <a:r>
              <a:rPr lang="en-US" smtClean="0"/>
              <a:t>US Economic Outlook / August 2016</a:t>
            </a:r>
            <a:endParaRPr lang="en-US" dirty="0"/>
          </a:p>
        </p:txBody>
      </p:sp>
      <p:pic>
        <p:nvPicPr>
          <p:cNvPr id="16" name="Picture 15" descr="ih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 With Summary and Photo">
    <p:bg>
      <p:bgPr>
        <a:solidFill>
          <a:srgbClr val="0097D1"/>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3" hasCustomPrompt="1"/>
          </p:nvPr>
        </p:nvSpPr>
        <p:spPr>
          <a:xfrm>
            <a:off x="0" y="0"/>
            <a:ext cx="9144000" cy="6858000"/>
          </a:xfrm>
          <a:solidFill>
            <a:schemeClr val="tx2"/>
          </a:solidFill>
        </p:spPr>
        <p:txBody>
          <a:bodyPr/>
          <a:lstStyle>
            <a:lvl1pPr>
              <a:defRPr baseline="0">
                <a:solidFill>
                  <a:schemeClr val="bg1"/>
                </a:solidFill>
              </a:defRPr>
            </a:lvl1pPr>
          </a:lstStyle>
          <a:p>
            <a:r>
              <a:rPr lang="en-US" dirty="0" smtClean="0"/>
              <a:t>Select photo icon to place a picture</a:t>
            </a:r>
            <a:endParaRPr lang="en-US" dirty="0"/>
          </a:p>
        </p:txBody>
      </p:sp>
      <p:sp>
        <p:nvSpPr>
          <p:cNvPr id="2" name="Title 1"/>
          <p:cNvSpPr>
            <a:spLocks noGrp="1"/>
          </p:cNvSpPr>
          <p:nvPr>
            <p:ph type="title"/>
          </p:nvPr>
        </p:nvSpPr>
        <p:spPr>
          <a:xfrm>
            <a:off x="468313" y="549275"/>
            <a:ext cx="2663825" cy="1651388"/>
          </a:xfrm>
        </p:spPr>
        <p:txBody>
          <a:bodyPr lIns="0" tIns="0" rIns="0" bIns="0" anchor="t"/>
          <a:lstStyle>
            <a:lvl1pPr algn="l">
              <a:lnSpc>
                <a:spcPct val="100000"/>
              </a:lnSpc>
              <a:defRPr sz="2400" b="1" cap="none" spc="0" baseline="0">
                <a:solidFill>
                  <a:schemeClr val="bg1"/>
                </a:solidFill>
              </a:defRPr>
            </a:lvl1pPr>
          </a:lstStyle>
          <a:p>
            <a:r>
              <a:rPr lang="en-US" smtClean="0"/>
              <a:t>Click to edit Master title style</a:t>
            </a:r>
            <a:endParaRPr lang="en-US" dirty="0"/>
          </a:p>
        </p:txBody>
      </p:sp>
      <p:cxnSp>
        <p:nvCxnSpPr>
          <p:cNvPr id="10" name="Straight Connector 9"/>
          <p:cNvCxnSpPr/>
          <p:nvPr userDrawn="1"/>
        </p:nvCxnSpPr>
        <p:spPr>
          <a:xfrm>
            <a:off x="468313" y="6427233"/>
            <a:ext cx="82073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8313" y="2274849"/>
            <a:ext cx="26638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468313" y="6571257"/>
            <a:ext cx="1817805"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chemeClr val="bg1"/>
                </a:solidFill>
                <a:latin typeface="+mn-lt"/>
                <a:ea typeface="+mn-ea"/>
                <a:cs typeface="+mn-cs"/>
              </a:rPr>
              <a:t>© 2016 IHS. All rights reserved.</a:t>
            </a:r>
            <a:endParaRPr lang="en-US" sz="800" b="0" kern="1200" cap="all" spc="0" baseline="0" dirty="0">
              <a:solidFill>
                <a:schemeClr val="bg1"/>
              </a:solidFill>
              <a:latin typeface="+mn-lt"/>
              <a:ea typeface="+mn-ea"/>
              <a:cs typeface="+mn-cs"/>
            </a:endParaRPr>
          </a:p>
        </p:txBody>
      </p:sp>
      <p:sp>
        <p:nvSpPr>
          <p:cNvPr id="13" name="Content Placeholder 2"/>
          <p:cNvSpPr>
            <a:spLocks noGrp="1"/>
          </p:cNvSpPr>
          <p:nvPr>
            <p:ph idx="1"/>
          </p:nvPr>
        </p:nvSpPr>
        <p:spPr>
          <a:xfrm>
            <a:off x="3924301" y="549274"/>
            <a:ext cx="4751388" cy="5688013"/>
          </a:xfrm>
        </p:spPr>
        <p:txBody>
          <a:bodyPr lIns="0" tIns="0" rIns="0" bIns="0"/>
          <a:lstStyle>
            <a:lvl1pPr algn="l">
              <a:defRPr sz="2000" baseline="0">
                <a:solidFill>
                  <a:schemeClr val="bg2"/>
                </a:solidFill>
              </a:defRPr>
            </a:lvl1pPr>
            <a:lvl2pPr algn="l">
              <a:defRPr sz="1800" spc="0" baseline="0">
                <a:solidFill>
                  <a:schemeClr val="bg2"/>
                </a:solidFill>
              </a:defRPr>
            </a:lvl2pPr>
            <a:lvl3pPr algn="l">
              <a:defRPr baseline="0">
                <a:solidFill>
                  <a:schemeClr val="bg2"/>
                </a:solidFill>
              </a:defRPr>
            </a:lvl3pPr>
            <a:lvl4pPr algn="l">
              <a:defRPr b="0" baseline="0">
                <a:solidFill>
                  <a:schemeClr val="bg2"/>
                </a:solidFill>
              </a:defRPr>
            </a:lvl4pPr>
            <a:lvl5pPr algn="l">
              <a:defRPr sz="1400" baseline="0">
                <a:solidFill>
                  <a:schemeClr val="bg2"/>
                </a:solidFill>
              </a:defRPr>
            </a:lvl5pPr>
            <a:lvl6pPr>
              <a:defRPr baseline="0">
                <a:solidFill>
                  <a:schemeClr val="bg2"/>
                </a:solidFill>
              </a:defRPr>
            </a:lvl6pPr>
            <a:lvl7pPr>
              <a:defRPr baseline="0">
                <a:solidFill>
                  <a:schemeClr val="bg2"/>
                </a:solidFill>
              </a:defRPr>
            </a:lvl7pPr>
            <a:lvl8pPr>
              <a:defRPr baseline="0">
                <a:solidFill>
                  <a:schemeClr val="bg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6613144" y="6448345"/>
            <a:ext cx="2062544" cy="365125"/>
          </a:xfrm>
        </p:spPr>
        <p:txBody>
          <a:bodyPr/>
          <a:lstStyle>
            <a:lvl1pPr>
              <a:defRPr baseline="0">
                <a:solidFill>
                  <a:schemeClr val="bg2"/>
                </a:solidFill>
              </a:defRPr>
            </a:lvl1pPr>
          </a:lstStyle>
          <a:p>
            <a:fld id="{24C46141-E31C-41A4-BE53-0A6DFD9041A4}" type="slidenum">
              <a:rPr lang="en-US" smtClean="0"/>
              <a:pPr/>
              <a:t>‹#›</a:t>
            </a:fld>
            <a:endParaRPr lang="en-US" dirty="0"/>
          </a:p>
        </p:txBody>
      </p:sp>
      <p:sp>
        <p:nvSpPr>
          <p:cNvPr id="12" name="Footer Placeholder 11"/>
          <p:cNvSpPr>
            <a:spLocks noGrp="1"/>
          </p:cNvSpPr>
          <p:nvPr>
            <p:ph type="ftr" sz="quarter" idx="14"/>
          </p:nvPr>
        </p:nvSpPr>
        <p:spPr/>
        <p:txBody>
          <a:bodyPr/>
          <a:lstStyle>
            <a:lvl1pPr>
              <a:defRPr>
                <a:solidFill>
                  <a:schemeClr val="bg1"/>
                </a:solidFill>
              </a:defRPr>
            </a:lvl1pPr>
          </a:lstStyle>
          <a:p>
            <a:r>
              <a:rPr lang="en-US" smtClean="0"/>
              <a:t>US Economic Outlook / August 2016</a:t>
            </a:r>
            <a:endParaRPr lang="en-US" dirty="0"/>
          </a:p>
        </p:txBody>
      </p:sp>
      <p:pic>
        <p:nvPicPr>
          <p:cNvPr id="19" name="Picture 18" descr="ih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With Summary White">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2663825" cy="1653318"/>
          </a:xfrm>
        </p:spPr>
        <p:txBody>
          <a:bodyPr lIns="0" tIns="0" rIns="0" bIns="0" anchor="t"/>
          <a:lstStyle>
            <a:lvl1pPr algn="l" defTabSz="914400" rtl="0" eaLnBrk="1" latinLnBrk="0" hangingPunct="1">
              <a:lnSpc>
                <a:spcPct val="100000"/>
              </a:lnSpc>
              <a:spcBef>
                <a:spcPct val="0"/>
              </a:spcBef>
              <a:buNone/>
              <a:defRPr lang="en-US" sz="2400" b="1" kern="1200" cap="none" spc="0" baseline="0" dirty="0">
                <a:solidFill>
                  <a:srgbClr val="0066B3"/>
                </a:solidFill>
                <a:latin typeface="+mj-lt"/>
                <a:ea typeface="+mj-ea"/>
                <a:cs typeface="+mj-cs"/>
              </a:defRPr>
            </a:lvl1pPr>
          </a:lstStyle>
          <a:p>
            <a:r>
              <a:rPr lang="en-US" noProof="0" smtClean="0"/>
              <a:t>Click to edit Master title style</a:t>
            </a:r>
            <a:endParaRPr lang="en-US" noProof="0" dirty="0"/>
          </a:p>
        </p:txBody>
      </p:sp>
      <p:cxnSp>
        <p:nvCxnSpPr>
          <p:cNvPr id="9" name="Straight Connector 8"/>
          <p:cNvCxnSpPr/>
          <p:nvPr userDrawn="1"/>
        </p:nvCxnSpPr>
        <p:spPr>
          <a:xfrm>
            <a:off x="468313" y="2274849"/>
            <a:ext cx="2663825"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3924301" y="549274"/>
            <a:ext cx="4751388" cy="5688013"/>
          </a:xfrm>
        </p:spPr>
        <p:txBody>
          <a:bodyPr lIns="0" tIns="0" rIns="0" bIns="0"/>
          <a:lstStyle>
            <a:lvl1pPr algn="l">
              <a:buFont typeface="Arial" pitchFamily="34" charset="0"/>
              <a:buChar char="•"/>
              <a:defRPr sz="2000" baseline="0"/>
            </a:lvl1pPr>
            <a:lvl2pPr algn="l">
              <a:buFont typeface="Arial" pitchFamily="34" charset="0"/>
              <a:buChar char="•"/>
              <a:defRPr sz="1800" spc="0" baseline="0"/>
            </a:lvl2pPr>
            <a:lvl3pPr algn="l">
              <a:buFont typeface="Arial" pitchFamily="34" charset="0"/>
              <a:buChar char="•"/>
              <a:defRPr baseline="0"/>
            </a:lvl3pPr>
            <a:lvl4pPr algn="l">
              <a:buFont typeface="Arial" pitchFamily="34" charset="0"/>
              <a:buChar char="•"/>
              <a:defRPr baseline="0"/>
            </a:lvl4pPr>
            <a:lvl5pPr algn="l">
              <a:buFont typeface="Arial" pitchFamily="34" charset="0"/>
              <a:buChar char="•"/>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6613144" y="6448345"/>
            <a:ext cx="2062544" cy="365125"/>
          </a:xfrm>
        </p:spPr>
        <p:txBody>
          <a:bodyPr/>
          <a:lstStyle>
            <a:lvl1pPr>
              <a:defRPr baseline="0"/>
            </a:lvl1pPr>
          </a:lstStyle>
          <a:p>
            <a:fld id="{24C46141-E31C-41A4-BE53-0A6DFD9041A4}" type="slidenum">
              <a:rPr lang="en-US" smtClean="0"/>
              <a:pPr/>
              <a:t>‹#›</a:t>
            </a:fld>
            <a:endParaRPr lang="en-US" dirty="0"/>
          </a:p>
        </p:txBody>
      </p:sp>
      <p:sp>
        <p:nvSpPr>
          <p:cNvPr id="11" name="Footer Placeholder 10"/>
          <p:cNvSpPr>
            <a:spLocks noGrp="1"/>
          </p:cNvSpPr>
          <p:nvPr>
            <p:ph type="ftr" sz="quarter" idx="13"/>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2663825" cy="1653318"/>
          </a:xfrm>
        </p:spPr>
        <p:txBody>
          <a:bodyPr lIns="0" tIns="0" rIns="0" bIns="0" anchor="t"/>
          <a:lstStyle>
            <a:lvl1pPr algn="l" defTabSz="914400" rtl="0" eaLnBrk="1" latinLnBrk="0" hangingPunct="1">
              <a:lnSpc>
                <a:spcPct val="100000"/>
              </a:lnSpc>
              <a:spcBef>
                <a:spcPct val="0"/>
              </a:spcBef>
              <a:buNone/>
              <a:defRPr lang="en-US" sz="2400" b="1" kern="1200" cap="none" spc="0" baseline="0" dirty="0">
                <a:solidFill>
                  <a:srgbClr val="0066B3"/>
                </a:solidFill>
                <a:latin typeface="+mj-lt"/>
                <a:ea typeface="+mj-ea"/>
                <a:cs typeface="+mj-cs"/>
              </a:defRPr>
            </a:lvl1pPr>
          </a:lstStyle>
          <a:p>
            <a:r>
              <a:rPr lang="en-US" noProof="0" smtClean="0"/>
              <a:t>Click to edit Master title style</a:t>
            </a:r>
            <a:endParaRPr lang="en-US" noProof="0" dirty="0"/>
          </a:p>
        </p:txBody>
      </p:sp>
      <p:cxnSp>
        <p:nvCxnSpPr>
          <p:cNvPr id="9" name="Straight Connector 8"/>
          <p:cNvCxnSpPr/>
          <p:nvPr userDrawn="1"/>
        </p:nvCxnSpPr>
        <p:spPr>
          <a:xfrm>
            <a:off x="468313" y="2274849"/>
            <a:ext cx="2663825"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3924301" y="549274"/>
            <a:ext cx="4751388" cy="5688013"/>
          </a:xfrm>
        </p:spPr>
        <p:txBody>
          <a:bodyPr lIns="0" tIns="0" rIns="0" bIns="0"/>
          <a:lstStyle>
            <a:lvl1pPr algn="l">
              <a:buFont typeface="Arial" pitchFamily="34" charset="0"/>
              <a:buChar char="•"/>
              <a:defRPr sz="2000" baseline="0"/>
            </a:lvl1pPr>
            <a:lvl2pPr algn="l">
              <a:buFont typeface="Arial" pitchFamily="34" charset="0"/>
              <a:buChar char="•"/>
              <a:defRPr sz="1800" spc="0" baseline="0"/>
            </a:lvl2pPr>
            <a:lvl3pPr algn="l">
              <a:buFont typeface="Arial" pitchFamily="34" charset="0"/>
              <a:buChar char="•"/>
              <a:defRPr baseline="0"/>
            </a:lvl3pPr>
            <a:lvl4pPr algn="l">
              <a:buFont typeface="Arial" pitchFamily="34" charset="0"/>
              <a:buChar char="•"/>
              <a:defRPr baseline="0"/>
            </a:lvl4pPr>
            <a:lvl5pPr algn="l">
              <a:buFont typeface="Arial" pitchFamily="34" charset="0"/>
              <a:buChar char="•"/>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6613144" y="6448345"/>
            <a:ext cx="2062544" cy="365125"/>
          </a:xfrm>
        </p:spPr>
        <p:txBody>
          <a:bodyPr/>
          <a:lstStyle>
            <a:lvl1pPr>
              <a:defRPr baseline="0"/>
            </a:lvl1pPr>
          </a:lstStyle>
          <a:p>
            <a:fld id="{24C46141-E31C-41A4-BE53-0A6DFD9041A4}" type="slidenum">
              <a:rPr lang="en-US" smtClean="0"/>
              <a:pPr/>
              <a:t>‹#›</a:t>
            </a:fld>
            <a:endParaRPr lang="en-US" dirty="0"/>
          </a:p>
        </p:txBody>
      </p:sp>
      <p:sp>
        <p:nvSpPr>
          <p:cNvPr id="14" name="Footer Placeholder 13"/>
          <p:cNvSpPr>
            <a:spLocks noGrp="1"/>
          </p:cNvSpPr>
          <p:nvPr>
            <p:ph type="ftr" sz="quarter" idx="13"/>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 Title and Content - Flipped Placement">
    <p:spTree>
      <p:nvGrpSpPr>
        <p:cNvPr id="1" name=""/>
        <p:cNvGrpSpPr/>
        <p:nvPr/>
      </p:nvGrpSpPr>
      <p:grpSpPr>
        <a:xfrm>
          <a:off x="0" y="0"/>
          <a:ext cx="0" cy="0"/>
          <a:chOff x="0" y="0"/>
          <a:chExt cx="0" cy="0"/>
        </a:xfrm>
      </p:grpSpPr>
      <p:sp>
        <p:nvSpPr>
          <p:cNvPr id="2" name="Title 1"/>
          <p:cNvSpPr>
            <a:spLocks noGrp="1"/>
          </p:cNvSpPr>
          <p:nvPr>
            <p:ph type="title"/>
          </p:nvPr>
        </p:nvSpPr>
        <p:spPr>
          <a:xfrm>
            <a:off x="6011688" y="549275"/>
            <a:ext cx="2664000" cy="1653318"/>
          </a:xfrm>
        </p:spPr>
        <p:txBody>
          <a:bodyPr lIns="0" tIns="0" rIns="0" bIns="0" anchor="t"/>
          <a:lstStyle>
            <a:lvl1pPr algn="l" defTabSz="914400" rtl="0" eaLnBrk="1" latinLnBrk="0" hangingPunct="1">
              <a:lnSpc>
                <a:spcPts val="2600"/>
              </a:lnSpc>
              <a:spcBef>
                <a:spcPct val="0"/>
              </a:spcBef>
              <a:buNone/>
              <a:defRPr lang="en-US" sz="2400" b="1" kern="1200" cap="none" spc="0" baseline="0" dirty="0">
                <a:solidFill>
                  <a:srgbClr val="0066B3"/>
                </a:solidFill>
                <a:latin typeface="+mj-lt"/>
                <a:ea typeface="+mj-ea"/>
                <a:cs typeface="+mj-cs"/>
              </a:defRPr>
            </a:lvl1pPr>
          </a:lstStyle>
          <a:p>
            <a:r>
              <a:rPr lang="en-US" smtClean="0"/>
              <a:t>Click to edit Master title style</a:t>
            </a:r>
            <a:endParaRPr lang="en-US" dirty="0"/>
          </a:p>
        </p:txBody>
      </p:sp>
      <p:cxnSp>
        <p:nvCxnSpPr>
          <p:cNvPr id="9" name="Straight Connector 8"/>
          <p:cNvCxnSpPr/>
          <p:nvPr userDrawn="1"/>
        </p:nvCxnSpPr>
        <p:spPr>
          <a:xfrm>
            <a:off x="6011688" y="2274849"/>
            <a:ext cx="2664000" cy="0"/>
          </a:xfrm>
          <a:prstGeom prst="line">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468313" y="549275"/>
            <a:ext cx="4752000" cy="5653088"/>
          </a:xfrm>
        </p:spPr>
        <p:txBody>
          <a:bodyPr lIns="0" tIns="0" rIns="0" bIns="0"/>
          <a:lstStyle>
            <a:lvl1pPr algn="l">
              <a:defRPr sz="2000" baseline="0"/>
            </a:lvl1pPr>
            <a:lvl2pPr algn="l">
              <a:defRPr sz="2000" spc="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6613144" y="6448345"/>
            <a:ext cx="2062544" cy="365125"/>
          </a:xfrm>
        </p:spPr>
        <p:txBody>
          <a:bodyPr/>
          <a:lstStyle/>
          <a:p>
            <a:fld id="{24C46141-E31C-41A4-BE53-0A6DFD9041A4}" type="slidenum">
              <a:rPr lang="en-US" smtClean="0"/>
              <a:pPr/>
              <a:t>‹#›</a:t>
            </a:fld>
            <a:endParaRPr lang="en-US" dirty="0"/>
          </a:p>
        </p:txBody>
      </p:sp>
      <p:sp>
        <p:nvSpPr>
          <p:cNvPr id="11" name="Footer Placeholder 10"/>
          <p:cNvSpPr>
            <a:spLocks noGrp="1"/>
          </p:cNvSpPr>
          <p:nvPr>
            <p:ph type="ftr" sz="quarter" idx="13"/>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 Title and Content">
    <p:spTree>
      <p:nvGrpSpPr>
        <p:cNvPr id="1" name=""/>
        <p:cNvGrpSpPr/>
        <p:nvPr/>
      </p:nvGrpSpPr>
      <p:grpSpPr>
        <a:xfrm>
          <a:off x="0" y="0"/>
          <a:ext cx="0" cy="0"/>
          <a:chOff x="0" y="0"/>
          <a:chExt cx="0" cy="0"/>
        </a:xfrm>
      </p:grpSpPr>
      <p:cxnSp>
        <p:nvCxnSpPr>
          <p:cNvPr id="9" name="Straight Connector 8"/>
          <p:cNvCxnSpPr/>
          <p:nvPr userDrawn="1"/>
        </p:nvCxnSpPr>
        <p:spPr>
          <a:xfrm>
            <a:off x="468313" y="2274849"/>
            <a:ext cx="2663825"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177157" y="4162926"/>
            <a:ext cx="0" cy="1858362"/>
          </a:xfrm>
          <a:prstGeom prst="line">
            <a:avLst/>
          </a:prstGeom>
          <a:ln w="6350">
            <a:solidFill>
              <a:srgbClr val="3A4E5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966845" y="4162926"/>
            <a:ext cx="0" cy="1858362"/>
          </a:xfrm>
          <a:prstGeom prst="line">
            <a:avLst/>
          </a:prstGeom>
          <a:ln w="6350">
            <a:solidFill>
              <a:srgbClr val="3A4E58"/>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userDrawn="1">
            <p:ph type="body" sz="quarter" idx="13" hasCustomPrompt="1"/>
          </p:nvPr>
        </p:nvSpPr>
        <p:spPr>
          <a:xfrm>
            <a:off x="468313" y="4149724"/>
            <a:ext cx="2627999" cy="2087564"/>
          </a:xfrm>
        </p:spPr>
        <p:txBody>
          <a:bodyPr/>
          <a:lstStyle>
            <a:lvl1pPr marL="180975" indent="-180975">
              <a:lnSpc>
                <a:spcPct val="100000"/>
              </a:lnSpc>
              <a:spcBef>
                <a:spcPts val="0"/>
              </a:spcBef>
              <a:spcAft>
                <a:spcPts val="900"/>
              </a:spcAft>
              <a:buClrTx/>
              <a:buSzPct val="100000"/>
              <a:buFont typeface="Arial" pitchFamily="34" charset="0"/>
              <a:buChar char="•"/>
              <a:defRPr lang="en-US" sz="1600" b="0" kern="1200" spc="0" baseline="0" dirty="0" smtClean="0">
                <a:solidFill>
                  <a:schemeClr val="tx1"/>
                </a:solidFill>
                <a:latin typeface="+mn-lt"/>
                <a:ea typeface="+mn-ea"/>
                <a:cs typeface="+mn-cs"/>
              </a:defRPr>
            </a:lvl1pPr>
            <a:lvl2pPr marL="361950" indent="-180975">
              <a:lnSpc>
                <a:spcPct val="100000"/>
              </a:lnSpc>
              <a:spcAft>
                <a:spcPts val="900"/>
              </a:spcAft>
              <a:buClrTx/>
              <a:buSzPct val="100000"/>
              <a:buFont typeface="Arial" pitchFamily="34" charset="0"/>
              <a:buChar char="•"/>
              <a:defRPr sz="1400" spc="0" baseline="0"/>
            </a:lvl2pPr>
            <a:lvl3pPr marL="542925" indent="-180975">
              <a:spcAft>
                <a:spcPts val="900"/>
              </a:spcAft>
              <a:defRPr sz="1200" baseline="0"/>
            </a:lvl3pPr>
            <a:lvl4pPr marL="447675" indent="-230188">
              <a:lnSpc>
                <a:spcPts val="2200"/>
              </a:lnSpc>
              <a:spcBef>
                <a:spcPts val="0"/>
              </a:spcBef>
              <a:spcAft>
                <a:spcPts val="900"/>
              </a:spcAft>
              <a:buClrTx/>
              <a:buSzPct val="100000"/>
              <a:buFont typeface="Arial" pitchFamily="34" charset="0"/>
              <a:buChar char="•"/>
              <a:defRPr baseline="0">
                <a:solidFill>
                  <a:schemeClr val="tx1"/>
                </a:solidFill>
              </a:defRPr>
            </a:lvl4pPr>
            <a:lvl5pPr>
              <a:buNone/>
              <a:defRPr baseline="0"/>
            </a:lvl5pPr>
            <a:lvl6pPr>
              <a:defRPr baseline="0"/>
            </a:lvl6pPr>
            <a:lvl7pPr>
              <a:defRPr baseline="0"/>
            </a:lvl7pPr>
            <a:lvl8pPr>
              <a:defRPr baseline="0"/>
            </a:lvl8pPr>
          </a:lstStyle>
          <a:p>
            <a:pPr lvl="0"/>
            <a:r>
              <a:rPr lang="en-US" dirty="0" smtClean="0"/>
              <a:t>Click to add text</a:t>
            </a:r>
          </a:p>
          <a:p>
            <a:pPr lvl="1"/>
            <a:r>
              <a:rPr lang="en-US" dirty="0" smtClean="0"/>
              <a:t>Second level</a:t>
            </a:r>
          </a:p>
          <a:p>
            <a:pPr lvl="2"/>
            <a:r>
              <a:rPr lang="en-US" dirty="0" smtClean="0"/>
              <a:t>Third level</a:t>
            </a:r>
          </a:p>
          <a:p>
            <a:pPr lvl="2"/>
            <a:endParaRPr lang="en-US" dirty="0" smtClean="0"/>
          </a:p>
        </p:txBody>
      </p:sp>
      <p:sp>
        <p:nvSpPr>
          <p:cNvPr id="15" name="Title 1"/>
          <p:cNvSpPr>
            <a:spLocks noGrp="1"/>
          </p:cNvSpPr>
          <p:nvPr userDrawn="1">
            <p:ph type="title"/>
          </p:nvPr>
        </p:nvSpPr>
        <p:spPr>
          <a:xfrm>
            <a:off x="468313" y="549275"/>
            <a:ext cx="2663825" cy="1653319"/>
          </a:xfrm>
        </p:spPr>
        <p:txBody>
          <a:bodyPr lIns="0" tIns="0" rIns="0" bIns="0" anchor="t"/>
          <a:lstStyle>
            <a:lvl1pPr algn="l" defTabSz="914400" rtl="0" eaLnBrk="1" latinLnBrk="0" hangingPunct="1">
              <a:lnSpc>
                <a:spcPct val="100000"/>
              </a:lnSpc>
              <a:spcBef>
                <a:spcPct val="0"/>
              </a:spcBef>
              <a:buNone/>
              <a:defRPr lang="en-US" sz="2400" b="1" kern="1200" cap="none" spc="0" baseline="0" dirty="0">
                <a:solidFill>
                  <a:srgbClr val="0066B3"/>
                </a:solidFill>
                <a:latin typeface="+mj-lt"/>
                <a:ea typeface="+mj-ea"/>
                <a:cs typeface="+mj-cs"/>
              </a:defRPr>
            </a:lvl1pPr>
          </a:lstStyle>
          <a:p>
            <a:r>
              <a:rPr lang="en-US" smtClean="0"/>
              <a:t>Click to edit Master title style</a:t>
            </a:r>
            <a:endParaRPr lang="en-US" dirty="0"/>
          </a:p>
        </p:txBody>
      </p:sp>
      <p:sp>
        <p:nvSpPr>
          <p:cNvPr id="17" name="Content Placeholder 2"/>
          <p:cNvSpPr>
            <a:spLocks noGrp="1"/>
          </p:cNvSpPr>
          <p:nvPr userDrawn="1">
            <p:ph idx="1"/>
          </p:nvPr>
        </p:nvSpPr>
        <p:spPr>
          <a:xfrm>
            <a:off x="3924301" y="549275"/>
            <a:ext cx="4751388" cy="3289560"/>
          </a:xfrm>
        </p:spPr>
        <p:txBody>
          <a:bodyPr lIns="0" tIns="0" rIns="0" bIns="0"/>
          <a:lstStyle>
            <a:lvl1pPr algn="l">
              <a:buFont typeface="Arial" pitchFamily="34" charset="0"/>
              <a:buChar char="•"/>
              <a:defRPr sz="2000" baseline="0"/>
            </a:lvl1pPr>
            <a:lvl2pPr algn="l">
              <a:buFont typeface="Arial" pitchFamily="34" charset="0"/>
              <a:buChar char="•"/>
              <a:defRPr sz="1800" spc="0" baseline="0"/>
            </a:lvl2pPr>
            <a:lvl3pPr algn="l">
              <a:buFont typeface="Arial" pitchFamily="34" charset="0"/>
              <a:buChar char="•"/>
              <a:defRPr baseline="0"/>
            </a:lvl3pPr>
            <a:lvl4pPr algn="l">
              <a:buFont typeface="Arial" pitchFamily="34" charset="0"/>
              <a:buChar char="•"/>
              <a:defRPr baseline="0"/>
            </a:lvl4pPr>
            <a:lvl5pPr algn="l">
              <a:buFont typeface="Arial" pitchFamily="34" charset="0"/>
              <a:buChar char="•"/>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5"/>
          <p:cNvSpPr>
            <a:spLocks noGrp="1"/>
          </p:cNvSpPr>
          <p:nvPr userDrawn="1">
            <p:ph type="sldNum" sz="quarter" idx="12"/>
          </p:nvPr>
        </p:nvSpPr>
        <p:spPr>
          <a:xfrm>
            <a:off x="6613144" y="6448345"/>
            <a:ext cx="2062544" cy="365125"/>
          </a:xfrm>
        </p:spPr>
        <p:txBody>
          <a:bodyPr/>
          <a:lstStyle>
            <a:lvl1pPr>
              <a:defRPr baseline="0"/>
            </a:lvl1pPr>
          </a:lstStyle>
          <a:p>
            <a:fld id="{24C46141-E31C-41A4-BE53-0A6DFD9041A4}" type="slidenum">
              <a:rPr lang="en-US" smtClean="0"/>
              <a:pPr/>
              <a:t>‹#›</a:t>
            </a:fld>
            <a:endParaRPr lang="en-US" dirty="0"/>
          </a:p>
        </p:txBody>
      </p:sp>
      <p:sp>
        <p:nvSpPr>
          <p:cNvPr id="18" name="Text Placeholder 15"/>
          <p:cNvSpPr>
            <a:spLocks noGrp="1"/>
          </p:cNvSpPr>
          <p:nvPr>
            <p:ph type="body" sz="quarter" idx="14" hasCustomPrompt="1"/>
          </p:nvPr>
        </p:nvSpPr>
        <p:spPr>
          <a:xfrm>
            <a:off x="6047689" y="4149724"/>
            <a:ext cx="2627999" cy="2087564"/>
          </a:xfrm>
        </p:spPr>
        <p:txBody>
          <a:bodyPr/>
          <a:lstStyle>
            <a:lvl1pPr marL="180975" indent="-180975">
              <a:lnSpc>
                <a:spcPct val="100000"/>
              </a:lnSpc>
              <a:spcBef>
                <a:spcPts val="0"/>
              </a:spcBef>
              <a:spcAft>
                <a:spcPts val="900"/>
              </a:spcAft>
              <a:buClrTx/>
              <a:buSzPct val="100000"/>
              <a:buFont typeface="Arial" pitchFamily="34" charset="0"/>
              <a:buChar char="•"/>
              <a:defRPr lang="en-US" sz="1600" b="0" kern="1200" spc="0" baseline="0" dirty="0" smtClean="0">
                <a:solidFill>
                  <a:schemeClr val="tx1"/>
                </a:solidFill>
                <a:latin typeface="+mn-lt"/>
                <a:ea typeface="+mn-ea"/>
                <a:cs typeface="+mn-cs"/>
              </a:defRPr>
            </a:lvl1pPr>
            <a:lvl2pPr marL="361950" indent="-180975">
              <a:lnSpc>
                <a:spcPct val="100000"/>
              </a:lnSpc>
              <a:spcAft>
                <a:spcPts val="900"/>
              </a:spcAft>
              <a:buClrTx/>
              <a:buSzPct val="100000"/>
              <a:buFont typeface="Arial" pitchFamily="34" charset="0"/>
              <a:buChar char="•"/>
              <a:defRPr sz="1400" spc="0" baseline="0"/>
            </a:lvl2pPr>
            <a:lvl3pPr marL="542925" indent="-180975">
              <a:spcAft>
                <a:spcPts val="900"/>
              </a:spcAft>
              <a:defRPr sz="1200" baseline="0"/>
            </a:lvl3pPr>
            <a:lvl4pPr marL="447675" indent="-230188">
              <a:lnSpc>
                <a:spcPts val="2200"/>
              </a:lnSpc>
              <a:spcBef>
                <a:spcPts val="0"/>
              </a:spcBef>
              <a:spcAft>
                <a:spcPts val="900"/>
              </a:spcAft>
              <a:buClrTx/>
              <a:buSzPct val="100000"/>
              <a:buFont typeface="Arial" pitchFamily="34" charset="0"/>
              <a:buChar char="•"/>
              <a:defRPr baseline="0">
                <a:solidFill>
                  <a:schemeClr val="tx1"/>
                </a:solidFill>
              </a:defRPr>
            </a:lvl4pPr>
            <a:lvl5pPr>
              <a:buNone/>
              <a:defRPr baseline="0"/>
            </a:lvl5pPr>
            <a:lvl6pPr>
              <a:defRPr baseline="0"/>
            </a:lvl6pPr>
            <a:lvl7pPr>
              <a:defRPr baseline="0"/>
            </a:lvl7pPr>
            <a:lvl8pPr>
              <a:defRPr baseline="0"/>
            </a:lvl8pPr>
          </a:lstStyle>
          <a:p>
            <a:pPr lvl="0"/>
            <a:r>
              <a:rPr lang="en-US" dirty="0" smtClean="0"/>
              <a:t>Click to add text</a:t>
            </a:r>
          </a:p>
          <a:p>
            <a:pPr lvl="1"/>
            <a:r>
              <a:rPr lang="en-US" dirty="0" smtClean="0"/>
              <a:t>Second level</a:t>
            </a:r>
          </a:p>
          <a:p>
            <a:pPr lvl="2"/>
            <a:r>
              <a:rPr lang="en-US" dirty="0" smtClean="0"/>
              <a:t>Third level</a:t>
            </a:r>
          </a:p>
          <a:p>
            <a:pPr lvl="2"/>
            <a:endParaRPr lang="en-US" dirty="0" smtClean="0"/>
          </a:p>
        </p:txBody>
      </p:sp>
      <p:sp>
        <p:nvSpPr>
          <p:cNvPr id="20" name="Text Placeholder 15"/>
          <p:cNvSpPr>
            <a:spLocks noGrp="1"/>
          </p:cNvSpPr>
          <p:nvPr>
            <p:ph type="body" sz="quarter" idx="15" hasCustomPrompt="1"/>
          </p:nvPr>
        </p:nvSpPr>
        <p:spPr>
          <a:xfrm>
            <a:off x="3258002" y="4149724"/>
            <a:ext cx="2627999" cy="2087564"/>
          </a:xfrm>
        </p:spPr>
        <p:txBody>
          <a:bodyPr/>
          <a:lstStyle>
            <a:lvl1pPr marL="180975" indent="-180975">
              <a:lnSpc>
                <a:spcPct val="100000"/>
              </a:lnSpc>
              <a:spcBef>
                <a:spcPts val="0"/>
              </a:spcBef>
              <a:spcAft>
                <a:spcPts val="900"/>
              </a:spcAft>
              <a:buClrTx/>
              <a:buSzPct val="100000"/>
              <a:buFont typeface="Arial" pitchFamily="34" charset="0"/>
              <a:buChar char="•"/>
              <a:defRPr lang="en-US" sz="1600" b="0" kern="1200" spc="0" baseline="0" dirty="0" smtClean="0">
                <a:solidFill>
                  <a:schemeClr val="tx1"/>
                </a:solidFill>
                <a:latin typeface="+mn-lt"/>
                <a:ea typeface="+mn-ea"/>
                <a:cs typeface="+mn-cs"/>
              </a:defRPr>
            </a:lvl1pPr>
            <a:lvl2pPr marL="361950" indent="-180975">
              <a:lnSpc>
                <a:spcPct val="100000"/>
              </a:lnSpc>
              <a:spcAft>
                <a:spcPts val="900"/>
              </a:spcAft>
              <a:buClrTx/>
              <a:buSzPct val="100000"/>
              <a:buFont typeface="Arial" pitchFamily="34" charset="0"/>
              <a:buChar char="•"/>
              <a:defRPr sz="1400" spc="0" baseline="0"/>
            </a:lvl2pPr>
            <a:lvl3pPr marL="542925" indent="-180975">
              <a:spcAft>
                <a:spcPts val="900"/>
              </a:spcAft>
              <a:defRPr sz="1200" baseline="0"/>
            </a:lvl3pPr>
            <a:lvl4pPr marL="447675" indent="-230188">
              <a:lnSpc>
                <a:spcPts val="2200"/>
              </a:lnSpc>
              <a:spcBef>
                <a:spcPts val="0"/>
              </a:spcBef>
              <a:spcAft>
                <a:spcPts val="900"/>
              </a:spcAft>
              <a:buClrTx/>
              <a:buSzPct val="100000"/>
              <a:buFont typeface="Arial" pitchFamily="34" charset="0"/>
              <a:buChar char="•"/>
              <a:defRPr baseline="0">
                <a:solidFill>
                  <a:schemeClr val="tx1"/>
                </a:solidFill>
              </a:defRPr>
            </a:lvl4pPr>
            <a:lvl5pPr>
              <a:buNone/>
              <a:defRPr baseline="0"/>
            </a:lvl5pPr>
            <a:lvl6pPr>
              <a:defRPr baseline="0"/>
            </a:lvl6pPr>
            <a:lvl7pPr>
              <a:defRPr baseline="0"/>
            </a:lvl7pPr>
            <a:lvl8pPr>
              <a:defRPr baseline="0"/>
            </a:lvl8pPr>
          </a:lstStyle>
          <a:p>
            <a:pPr lvl="0"/>
            <a:r>
              <a:rPr lang="en-US" dirty="0" smtClean="0"/>
              <a:t>Click to add text</a:t>
            </a:r>
          </a:p>
          <a:p>
            <a:pPr lvl="1"/>
            <a:r>
              <a:rPr lang="en-US" dirty="0" smtClean="0"/>
              <a:t>Second level</a:t>
            </a:r>
          </a:p>
          <a:p>
            <a:pPr lvl="2"/>
            <a:r>
              <a:rPr lang="en-US" dirty="0" smtClean="0"/>
              <a:t>Third level</a:t>
            </a:r>
          </a:p>
          <a:p>
            <a:pPr lvl="2"/>
            <a:endParaRPr lang="en-US" dirty="0" smtClean="0"/>
          </a:p>
        </p:txBody>
      </p:sp>
      <p:sp>
        <p:nvSpPr>
          <p:cNvPr id="21" name="Footer Placeholder 20"/>
          <p:cNvSpPr>
            <a:spLocks noGrp="1"/>
          </p:cNvSpPr>
          <p:nvPr>
            <p:ph type="ftr" sz="quarter" idx="16"/>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2" name="Content Placeholder 2"/>
          <p:cNvSpPr>
            <a:spLocks noGrp="1"/>
          </p:cNvSpPr>
          <p:nvPr>
            <p:ph idx="1"/>
          </p:nvPr>
        </p:nvSpPr>
        <p:spPr>
          <a:xfrm>
            <a:off x="468313" y="1484313"/>
            <a:ext cx="8207375" cy="4752976"/>
          </a:xfrm>
        </p:spPr>
        <p:txBody>
          <a:bodyPr lIns="0" tIns="0" rIns="0" bIns="0"/>
          <a:lstStyle>
            <a:lvl1pPr algn="l">
              <a:buFont typeface="Arial" pitchFamily="34" charset="0"/>
              <a:buChar char="•"/>
              <a:defRPr sz="2000" baseline="0"/>
            </a:lvl1pPr>
            <a:lvl2pPr algn="l">
              <a:buFont typeface="Arial" pitchFamily="34" charset="0"/>
              <a:buChar char="•"/>
              <a:defRPr sz="1800" baseline="0"/>
            </a:lvl2pPr>
            <a:lvl3pPr algn="l">
              <a:buFont typeface="Arial" pitchFamily="34" charset="0"/>
              <a:buChar char="•"/>
              <a:defRPr baseline="0"/>
            </a:lvl3pPr>
            <a:lvl4pPr algn="l">
              <a:buFont typeface="Arial" pitchFamily="34" charset="0"/>
              <a:buChar char="•"/>
              <a:defRPr baseline="0"/>
            </a:lvl4pPr>
            <a:lvl5pPr algn="l">
              <a:buFont typeface="Arial" pitchFamily="34" charset="0"/>
              <a:buChar char="•"/>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6613144" y="6448345"/>
            <a:ext cx="2062544" cy="365125"/>
          </a:xfrm>
        </p:spPr>
        <p:txBody>
          <a:bodyPr/>
          <a:lstStyle>
            <a:lvl1pPr>
              <a:defRPr baseline="0"/>
            </a:lvl1pPr>
          </a:lstStyle>
          <a:p>
            <a:fld id="{24C46141-E31C-41A4-BE53-0A6DFD9041A4}" type="slidenum">
              <a:rPr lang="en-US" smtClean="0"/>
              <a:pPr/>
              <a:t>‹#›</a:t>
            </a:fld>
            <a:endParaRPr lang="en-US" dirty="0"/>
          </a:p>
        </p:txBody>
      </p:sp>
      <p:sp>
        <p:nvSpPr>
          <p:cNvPr id="8" name="Footer Placeholder 7"/>
          <p:cNvSpPr>
            <a:spLocks noGrp="1"/>
          </p:cNvSpPr>
          <p:nvPr>
            <p:ph type="ftr" sz="quarter" idx="13"/>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207375" cy="792163"/>
          </a:xfrm>
        </p:spPr>
        <p:txBody>
          <a:bodyPr/>
          <a:lstStyle>
            <a:lvl1pPr>
              <a:defRPr baseline="0"/>
            </a:lvl1pPr>
          </a:lstStyle>
          <a:p>
            <a:r>
              <a:rPr lang="en-US" smtClean="0"/>
              <a:t>Click to edit Master title style</a:t>
            </a:r>
            <a:endParaRPr lang="en-US" dirty="0"/>
          </a:p>
        </p:txBody>
      </p:sp>
      <p:sp>
        <p:nvSpPr>
          <p:cNvPr id="16" name="Content Placeholder 2"/>
          <p:cNvSpPr>
            <a:spLocks noGrp="1"/>
          </p:cNvSpPr>
          <p:nvPr>
            <p:ph idx="1"/>
          </p:nvPr>
        </p:nvSpPr>
        <p:spPr>
          <a:xfrm>
            <a:off x="468312" y="1484313"/>
            <a:ext cx="3959225" cy="4752976"/>
          </a:xfrm>
        </p:spPr>
        <p:txBody>
          <a:bodyPr lIns="0" tIns="0" rIns="0" bIns="0"/>
          <a:lstStyle>
            <a:lvl1pPr algn="l">
              <a:buFont typeface="Arial" pitchFamily="34" charset="0"/>
              <a:buChar char="•"/>
              <a:defRPr sz="2000" baseline="0"/>
            </a:lvl1pPr>
            <a:lvl2pPr algn="l">
              <a:buFont typeface="Arial" pitchFamily="34" charset="0"/>
              <a:buChar char="•"/>
              <a:defRPr sz="1800" baseline="0"/>
            </a:lvl2pPr>
            <a:lvl3pPr algn="l">
              <a:buFont typeface="Arial" pitchFamily="34" charset="0"/>
              <a:buChar char="•"/>
              <a:defRPr baseline="0"/>
            </a:lvl3pPr>
            <a:lvl4pPr algn="l">
              <a:buFont typeface="Arial" pitchFamily="34" charset="0"/>
              <a:buChar char="•"/>
              <a:defRPr baseline="0"/>
            </a:lvl4pPr>
            <a:lvl5pPr algn="l">
              <a:buFont typeface="Arial" pitchFamily="34" charset="0"/>
              <a:buChar char="•"/>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idx="11"/>
          </p:nvPr>
        </p:nvSpPr>
        <p:spPr>
          <a:xfrm>
            <a:off x="4716464" y="1484313"/>
            <a:ext cx="3959224" cy="4752976"/>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2"/>
          </p:nvPr>
        </p:nvSpPr>
        <p:spPr>
          <a:xfrm>
            <a:off x="6613144" y="6448345"/>
            <a:ext cx="2062544" cy="365125"/>
          </a:xfrm>
        </p:spPr>
        <p:txBody>
          <a:bodyPr/>
          <a:lstStyle>
            <a:lvl1pPr>
              <a:defRPr baseline="0"/>
            </a:lvl1pPr>
          </a:lstStyle>
          <a:p>
            <a:fld id="{24C46141-E31C-41A4-BE53-0A6DFD9041A4}" type="slidenum">
              <a:rPr lang="en-US" smtClean="0"/>
              <a:pPr/>
              <a:t>‹#›</a:t>
            </a:fld>
            <a:endParaRPr lang="en-US" dirty="0"/>
          </a:p>
        </p:txBody>
      </p:sp>
      <p:sp>
        <p:nvSpPr>
          <p:cNvPr id="8" name="Footer Placeholder 7"/>
          <p:cNvSpPr>
            <a:spLocks noGrp="1"/>
          </p:cNvSpPr>
          <p:nvPr>
            <p:ph type="ftr" sz="quarter" idx="13"/>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laceholders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5" name="Content Placeholder 2"/>
          <p:cNvSpPr>
            <a:spLocks noGrp="1"/>
          </p:cNvSpPr>
          <p:nvPr>
            <p:ph idx="1"/>
          </p:nvPr>
        </p:nvSpPr>
        <p:spPr>
          <a:xfrm>
            <a:off x="468313" y="1484313"/>
            <a:ext cx="8207375" cy="223202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1"/>
          </p:nvPr>
        </p:nvSpPr>
        <p:spPr>
          <a:xfrm>
            <a:off x="468313" y="4005263"/>
            <a:ext cx="8207375" cy="2232026"/>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2"/>
          </p:nvPr>
        </p:nvSpPr>
        <p:spPr>
          <a:xfrm>
            <a:off x="6613144" y="6448345"/>
            <a:ext cx="2062544" cy="365125"/>
          </a:xfrm>
        </p:spPr>
        <p:txBody>
          <a:bodyPr/>
          <a:lstStyle>
            <a:lvl1pPr>
              <a:defRPr baseline="0"/>
            </a:lvl1pPr>
          </a:lstStyle>
          <a:p>
            <a:fld id="{24C46141-E31C-41A4-BE53-0A6DFD9041A4}" type="slidenum">
              <a:rPr lang="en-US" smtClean="0"/>
              <a:pPr/>
              <a:t>‹#›</a:t>
            </a:fld>
            <a:endParaRPr lang="en-US" dirty="0"/>
          </a:p>
        </p:txBody>
      </p:sp>
      <p:sp>
        <p:nvSpPr>
          <p:cNvPr id="8" name="Footer Placeholder 7"/>
          <p:cNvSpPr>
            <a:spLocks noGrp="1"/>
          </p:cNvSpPr>
          <p:nvPr>
            <p:ph type="ftr" sz="quarter" idx="13"/>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7" name="Content Placeholder 2"/>
          <p:cNvSpPr>
            <a:spLocks noGrp="1"/>
          </p:cNvSpPr>
          <p:nvPr>
            <p:ph idx="1"/>
          </p:nvPr>
        </p:nvSpPr>
        <p:spPr>
          <a:xfrm>
            <a:off x="468313" y="1484312"/>
            <a:ext cx="2628000" cy="475297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idx="11"/>
          </p:nvPr>
        </p:nvSpPr>
        <p:spPr>
          <a:xfrm>
            <a:off x="3258000" y="1484312"/>
            <a:ext cx="2628000" cy="475297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idx="12"/>
          </p:nvPr>
        </p:nvSpPr>
        <p:spPr>
          <a:xfrm>
            <a:off x="6047688" y="1484312"/>
            <a:ext cx="2628000" cy="475297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5"/>
          </p:nvPr>
        </p:nvSpPr>
        <p:spPr>
          <a:xfrm>
            <a:off x="6613144" y="6448345"/>
            <a:ext cx="2062544" cy="365125"/>
          </a:xfrm>
        </p:spPr>
        <p:txBody>
          <a:bodyPr/>
          <a:lstStyle>
            <a:lvl1pPr>
              <a:defRPr baseline="0"/>
            </a:lvl1pPr>
          </a:lstStyle>
          <a:p>
            <a:fld id="{24C46141-E31C-41A4-BE53-0A6DFD9041A4}" type="slidenum">
              <a:rPr lang="en-US" smtClean="0"/>
              <a:pPr/>
              <a:t>‹#›</a:t>
            </a:fld>
            <a:endParaRPr lang="en-US" dirty="0"/>
          </a:p>
        </p:txBody>
      </p:sp>
      <p:sp>
        <p:nvSpPr>
          <p:cNvPr id="9" name="Footer Placeholder 8"/>
          <p:cNvSpPr>
            <a:spLocks noGrp="1"/>
          </p:cNvSpPr>
          <p:nvPr>
            <p:ph type="ftr" sz="quarter" idx="16"/>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 Photo">
    <p:bg>
      <p:bgPr>
        <a:solidFill>
          <a:srgbClr val="0097D1"/>
        </a:solidFill>
        <a:effectLst/>
      </p:bgPr>
    </p:bg>
    <p:spTree>
      <p:nvGrpSpPr>
        <p:cNvPr id="1" name=""/>
        <p:cNvGrpSpPr/>
        <p:nvPr/>
      </p:nvGrpSpPr>
      <p:grpSpPr>
        <a:xfrm>
          <a:off x="0" y="0"/>
          <a:ext cx="0" cy="0"/>
          <a:chOff x="0" y="0"/>
          <a:chExt cx="0" cy="0"/>
        </a:xfrm>
      </p:grpSpPr>
      <p:sp>
        <p:nvSpPr>
          <p:cNvPr id="24" name="Picture Placeholder 23"/>
          <p:cNvSpPr>
            <a:spLocks noGrp="1"/>
          </p:cNvSpPr>
          <p:nvPr>
            <p:ph type="pic" sz="quarter" idx="19"/>
          </p:nvPr>
        </p:nvSpPr>
        <p:spPr>
          <a:xfrm>
            <a:off x="0" y="0"/>
            <a:ext cx="9144000" cy="6858000"/>
          </a:xfrm>
          <a:solidFill>
            <a:schemeClr val="tx2"/>
          </a:solidFill>
        </p:spPr>
        <p:txBody>
          <a:bodyPr/>
          <a:lstStyle>
            <a:lvl1pPr>
              <a:defRPr>
                <a:solidFill>
                  <a:schemeClr val="bg2"/>
                </a:solidFill>
              </a:defRPr>
            </a:lvl1pPr>
          </a:lstStyle>
          <a:p>
            <a:r>
              <a:rPr lang="en-US" dirty="0" smtClean="0"/>
              <a:t>Click icon to add picture</a:t>
            </a:r>
            <a:endParaRPr lang="en-US" dirty="0"/>
          </a:p>
        </p:txBody>
      </p:sp>
      <p:sp>
        <p:nvSpPr>
          <p:cNvPr id="8" name="Title 1"/>
          <p:cNvSpPr>
            <a:spLocks noGrp="1"/>
          </p:cNvSpPr>
          <p:nvPr>
            <p:ph type="ctrTitle"/>
          </p:nvPr>
        </p:nvSpPr>
        <p:spPr>
          <a:xfrm>
            <a:off x="468313" y="2024844"/>
            <a:ext cx="8207375" cy="1404156"/>
          </a:xfrm>
        </p:spPr>
        <p:txBody>
          <a:bodyPr lIns="0" tIns="0" rIns="0" bIns="0" anchor="t" anchorCtr="0"/>
          <a:lstStyle>
            <a:lvl1pPr algn="l">
              <a:lnSpc>
                <a:spcPct val="100000"/>
              </a:lnSpc>
              <a:defRPr sz="4800" b="1" cap="all" spc="0" baseline="0">
                <a:solidFill>
                  <a:schemeClr val="bg2"/>
                </a:solidFill>
              </a:defRPr>
            </a:lvl1pPr>
          </a:lstStyle>
          <a:p>
            <a:r>
              <a:rPr lang="en-US" smtClean="0"/>
              <a:t>Click to edit Master title style</a:t>
            </a:r>
            <a:endParaRPr lang="en-US" dirty="0"/>
          </a:p>
        </p:txBody>
      </p:sp>
      <p:sp>
        <p:nvSpPr>
          <p:cNvPr id="9" name="Subtitle 2"/>
          <p:cNvSpPr>
            <a:spLocks noGrp="1"/>
          </p:cNvSpPr>
          <p:nvPr>
            <p:ph type="subTitle" idx="1"/>
          </p:nvPr>
        </p:nvSpPr>
        <p:spPr>
          <a:xfrm>
            <a:off x="468313" y="3560390"/>
            <a:ext cx="8207375" cy="1128750"/>
          </a:xfrm>
        </p:spPr>
        <p:txBody>
          <a:bodyPr lIns="0" tIns="0" rIns="0" bIns="0"/>
          <a:lstStyle>
            <a:lvl1pPr marL="0" marR="0" indent="0" algn="l" defTabSz="914400" rtl="0" eaLnBrk="1" fontAlgn="auto" latinLnBrk="0" hangingPunct="1">
              <a:lnSpc>
                <a:spcPct val="100000"/>
              </a:lnSpc>
              <a:spcBef>
                <a:spcPts val="0"/>
              </a:spcBef>
              <a:spcAft>
                <a:spcPts val="0"/>
              </a:spcAft>
              <a:buClr>
                <a:schemeClr val="bg1"/>
              </a:buClr>
              <a:buSzPct val="25000"/>
              <a:buFont typeface="Arial" pitchFamily="34" charset="0"/>
              <a:buNone/>
              <a:tabLst/>
              <a:defRPr sz="2000" b="0"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4"/>
          <p:cNvSpPr>
            <a:spLocks noGrp="1"/>
          </p:cNvSpPr>
          <p:nvPr>
            <p:ph type="body" sz="quarter" idx="13" hasCustomPrompt="1"/>
          </p:nvPr>
        </p:nvSpPr>
        <p:spPr>
          <a:xfrm>
            <a:off x="468313" y="1680337"/>
            <a:ext cx="1800000" cy="238551"/>
          </a:xfrm>
        </p:spPr>
        <p:txBody>
          <a:bodyPr lIns="0" tIns="0" rIns="0" bIns="0"/>
          <a:lstStyle>
            <a:lvl1pPr>
              <a:lnSpc>
                <a:spcPct val="100000"/>
              </a:lnSpc>
              <a:buNone/>
              <a:defRPr sz="1400" b="0" cap="all" spc="0" baseline="0">
                <a:solidFill>
                  <a:schemeClr val="bg2"/>
                </a:solidFill>
              </a:defRPr>
            </a:lvl1pPr>
            <a:lvl2pPr>
              <a:buNone/>
              <a:defRPr sz="1000" cap="all" baseline="0">
                <a:solidFill>
                  <a:schemeClr val="bg1"/>
                </a:solidFill>
              </a:defRPr>
            </a:lvl2pPr>
            <a:lvl3pPr>
              <a:buNone/>
              <a:defRPr sz="1000" cap="all" baseline="0">
                <a:solidFill>
                  <a:schemeClr val="bg1"/>
                </a:solidFill>
              </a:defRPr>
            </a:lvl3pPr>
            <a:lvl4pPr>
              <a:buNone/>
              <a:defRPr sz="1000" cap="all" baseline="0">
                <a:solidFill>
                  <a:schemeClr val="bg1"/>
                </a:solidFill>
              </a:defRPr>
            </a:lvl4pPr>
            <a:lvl5pPr>
              <a:buNone/>
              <a:defRPr sz="1000" cap="all" baseline="0">
                <a:solidFill>
                  <a:schemeClr val="bg1"/>
                </a:solidFill>
              </a:defRPr>
            </a:lvl5pPr>
          </a:lstStyle>
          <a:p>
            <a:pPr lvl="0"/>
            <a:r>
              <a:rPr lang="en-US" dirty="0" smtClean="0"/>
              <a:t>month 20xx</a:t>
            </a:r>
            <a:endParaRPr lang="en-US" dirty="0"/>
          </a:p>
        </p:txBody>
      </p:sp>
      <p:sp>
        <p:nvSpPr>
          <p:cNvPr id="13" name="TextBox 12"/>
          <p:cNvSpPr txBox="1"/>
          <p:nvPr userDrawn="1"/>
        </p:nvSpPr>
        <p:spPr>
          <a:xfrm>
            <a:off x="395288" y="584200"/>
            <a:ext cx="2641492" cy="215444"/>
          </a:xfrm>
          <a:prstGeom prst="rect">
            <a:avLst/>
          </a:prstGeom>
          <a:noFill/>
        </p:spPr>
        <p:txBody>
          <a:bodyPr wrap="none" lIns="0" tIns="0" rIns="0" bIns="0" rtlCol="0">
            <a:spAutoFit/>
          </a:bodyPr>
          <a:lstStyle/>
          <a:p>
            <a:r>
              <a:rPr lang="en-US" sz="1400" b="0" kern="1200" cap="none" spc="0" baseline="0" dirty="0" smtClean="0">
                <a:solidFill>
                  <a:schemeClr val="tx2"/>
                </a:solidFill>
                <a:latin typeface="+mn-lt"/>
                <a:ea typeface="+mn-ea"/>
                <a:cs typeface="+mn-cs"/>
              </a:rPr>
              <a:t>Information | Analytics | Expertise</a:t>
            </a:r>
          </a:p>
        </p:txBody>
      </p:sp>
      <p:sp>
        <p:nvSpPr>
          <p:cNvPr id="18" name="Text Placeholder 18"/>
          <p:cNvSpPr>
            <a:spLocks noGrp="1"/>
          </p:cNvSpPr>
          <p:nvPr>
            <p:ph type="body" sz="quarter" idx="14" hasCustomPrompt="1"/>
          </p:nvPr>
        </p:nvSpPr>
        <p:spPr>
          <a:xfrm>
            <a:off x="468313" y="4797735"/>
            <a:ext cx="3959225" cy="1439553"/>
          </a:xfrm>
        </p:spPr>
        <p:txBody>
          <a:bodyPr/>
          <a:lstStyle>
            <a:lvl1pPr>
              <a:lnSpc>
                <a:spcPct val="100000"/>
              </a:lnSpc>
              <a:spcBef>
                <a:spcPts val="0"/>
              </a:spcBef>
              <a:spcAft>
                <a:spcPts val="0"/>
              </a:spcAft>
              <a:buFont typeface="Arial" pitchFamily="34" charset="0"/>
              <a:buNone/>
              <a:defRPr sz="1200" b="0" baseline="0">
                <a:solidFill>
                  <a:schemeClr val="bg2"/>
                </a:solidFill>
              </a:defRPr>
            </a:lvl1pPr>
          </a:lstStyle>
          <a:p>
            <a:pPr lvl="0"/>
            <a:r>
              <a:rPr lang="en-US" dirty="0" smtClean="0"/>
              <a:t>First and Last Name in Bold, Title (</a:t>
            </a:r>
            <a:r>
              <a:rPr lang="en-US" dirty="0" err="1" smtClean="0"/>
              <a:t>unbold</a:t>
            </a:r>
            <a:r>
              <a:rPr lang="en-US" dirty="0" smtClean="0"/>
              <a:t>)</a:t>
            </a:r>
          </a:p>
          <a:p>
            <a:pPr lvl="0"/>
            <a:r>
              <a:rPr lang="en-US" dirty="0" smtClean="0"/>
              <a:t>+1 XXX XXX </a:t>
            </a:r>
            <a:r>
              <a:rPr lang="en-US" dirty="0" err="1" smtClean="0"/>
              <a:t>XXXX</a:t>
            </a:r>
            <a:endParaRPr lang="en-US" dirty="0" smtClean="0"/>
          </a:p>
          <a:p>
            <a:pPr lvl="0"/>
            <a:r>
              <a:rPr lang="en-US" dirty="0" err="1" smtClean="0"/>
              <a:t>First.Last@ihs.com</a:t>
            </a:r>
            <a:endParaRPr lang="en-US" dirty="0" smtClean="0"/>
          </a:p>
          <a:p>
            <a:pPr lvl="0"/>
            <a:endParaRPr lang="en-US" dirty="0" smtClean="0"/>
          </a:p>
          <a:p>
            <a:pPr lvl="0"/>
            <a:r>
              <a:rPr lang="en-US" dirty="0" smtClean="0"/>
              <a:t>First and Last Name in Bold, Title (</a:t>
            </a:r>
            <a:r>
              <a:rPr lang="en-US" dirty="0" err="1" smtClean="0"/>
              <a:t>unbold</a:t>
            </a:r>
            <a:r>
              <a:rPr lang="en-US" dirty="0" smtClean="0"/>
              <a:t>)</a:t>
            </a:r>
          </a:p>
          <a:p>
            <a:pPr lvl="0"/>
            <a:r>
              <a:rPr lang="en-US" dirty="0" smtClean="0"/>
              <a:t>+1 XXX XXX </a:t>
            </a:r>
            <a:r>
              <a:rPr lang="en-US" dirty="0" err="1" smtClean="0"/>
              <a:t>XXXX</a:t>
            </a:r>
            <a:endParaRPr lang="en-US" dirty="0" smtClean="0"/>
          </a:p>
          <a:p>
            <a:pPr lvl="0"/>
            <a:r>
              <a:rPr lang="en-US" dirty="0" err="1" smtClean="0"/>
              <a:t>First.Last@ihs.com</a:t>
            </a:r>
            <a:endParaRPr lang="en-US" dirty="0" smtClean="0"/>
          </a:p>
          <a:p>
            <a:pPr lvl="0"/>
            <a:endParaRPr lang="en-US" dirty="0" smtClean="0"/>
          </a:p>
          <a:p>
            <a:pPr lvl="0"/>
            <a:endParaRPr lang="en-US" dirty="0" smtClean="0"/>
          </a:p>
          <a:p>
            <a:pPr lvl="0"/>
            <a:endParaRPr lang="en-US" dirty="0" smtClean="0"/>
          </a:p>
        </p:txBody>
      </p:sp>
      <p:sp>
        <p:nvSpPr>
          <p:cNvPr id="19" name="Text Placeholder 18"/>
          <p:cNvSpPr>
            <a:spLocks noGrp="1"/>
          </p:cNvSpPr>
          <p:nvPr>
            <p:ph type="body" sz="quarter" idx="15" hasCustomPrompt="1"/>
          </p:nvPr>
        </p:nvSpPr>
        <p:spPr>
          <a:xfrm>
            <a:off x="4716463" y="4797735"/>
            <a:ext cx="3959225" cy="1439553"/>
          </a:xfrm>
        </p:spPr>
        <p:txBody>
          <a:bodyPr/>
          <a:lstStyle>
            <a:lvl1pPr>
              <a:lnSpc>
                <a:spcPct val="100000"/>
              </a:lnSpc>
              <a:spcBef>
                <a:spcPts val="0"/>
              </a:spcBef>
              <a:spcAft>
                <a:spcPts val="0"/>
              </a:spcAft>
              <a:buNone/>
              <a:defRPr sz="1200" b="0" baseline="0">
                <a:solidFill>
                  <a:schemeClr val="bg2"/>
                </a:solidFill>
              </a:defRPr>
            </a:lvl1pPr>
          </a:lstStyle>
          <a:p>
            <a:pPr lvl="0"/>
            <a:r>
              <a:rPr lang="en-US" dirty="0" smtClean="0"/>
              <a:t>First and Last Name in Bold, Title (</a:t>
            </a:r>
            <a:r>
              <a:rPr lang="en-US" dirty="0" err="1" smtClean="0"/>
              <a:t>unbold</a:t>
            </a:r>
            <a:r>
              <a:rPr lang="en-US" dirty="0" smtClean="0"/>
              <a:t>)</a:t>
            </a:r>
          </a:p>
          <a:p>
            <a:pPr lvl="0"/>
            <a:r>
              <a:rPr lang="en-US" dirty="0" smtClean="0"/>
              <a:t>+1 XXX XXX </a:t>
            </a:r>
            <a:r>
              <a:rPr lang="en-US" dirty="0" err="1" smtClean="0"/>
              <a:t>XXXX</a:t>
            </a:r>
            <a:endParaRPr lang="en-US" dirty="0" smtClean="0"/>
          </a:p>
          <a:p>
            <a:pPr lvl="0"/>
            <a:r>
              <a:rPr lang="en-US" dirty="0" err="1" smtClean="0"/>
              <a:t>First.Last@ihs.com</a:t>
            </a:r>
            <a:endParaRPr lang="en-US" dirty="0" smtClean="0"/>
          </a:p>
          <a:p>
            <a:pPr lvl="0"/>
            <a:endParaRPr lang="en-US" dirty="0" smtClean="0"/>
          </a:p>
          <a:p>
            <a:pPr lvl="0"/>
            <a:r>
              <a:rPr lang="en-US" dirty="0" smtClean="0"/>
              <a:t>First and Last Name in Bold, Title (</a:t>
            </a:r>
            <a:r>
              <a:rPr lang="en-US" dirty="0" err="1" smtClean="0"/>
              <a:t>unbold</a:t>
            </a:r>
            <a:r>
              <a:rPr lang="en-US" dirty="0" smtClean="0"/>
              <a:t>)</a:t>
            </a:r>
          </a:p>
          <a:p>
            <a:pPr lvl="0"/>
            <a:r>
              <a:rPr lang="en-US" dirty="0" smtClean="0"/>
              <a:t>+1 XXX XXX </a:t>
            </a:r>
            <a:r>
              <a:rPr lang="en-US" dirty="0" err="1" smtClean="0"/>
              <a:t>XXXX</a:t>
            </a:r>
            <a:endParaRPr lang="en-US" dirty="0" smtClean="0"/>
          </a:p>
          <a:p>
            <a:pPr lvl="0"/>
            <a:r>
              <a:rPr lang="en-US" dirty="0" err="1" smtClean="0"/>
              <a:t>First.Last@ihs.com</a:t>
            </a:r>
            <a:endParaRPr lang="en-US" dirty="0" smtClean="0"/>
          </a:p>
          <a:p>
            <a:pPr lvl="0"/>
            <a:endParaRPr lang="en-US" dirty="0" smtClean="0"/>
          </a:p>
          <a:p>
            <a:pPr lvl="0"/>
            <a:endParaRPr lang="en-US" dirty="0" smtClean="0"/>
          </a:p>
          <a:p>
            <a:pPr lvl="0"/>
            <a:endParaRPr lang="en-US" dirty="0" smtClean="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1213" y="370790"/>
            <a:ext cx="664475" cy="664475"/>
          </a:xfrm>
          <a:prstGeom prst="rect">
            <a:avLst/>
          </a:prstGeom>
        </p:spPr>
      </p:pic>
      <p:pic>
        <p:nvPicPr>
          <p:cNvPr id="12" name="Picture 11"/>
          <p:cNvPicPr>
            <a:picLocks noChangeAspect="1"/>
          </p:cNvPicPr>
          <p:nvPr userDrawn="1"/>
        </p:nvPicPr>
        <p:blipFill>
          <a:blip r:embed="rId3" cstate="print">
            <a:alphaModFix amt="60000"/>
          </a:blip>
          <a:stretch>
            <a:fillRect/>
          </a:stretch>
        </p:blipFill>
        <p:spPr>
          <a:xfrm>
            <a:off x="468313" y="652338"/>
            <a:ext cx="3467100" cy="139700"/>
          </a:xfrm>
          <a:prstGeom prst="rect">
            <a:avLst/>
          </a:prstGeom>
        </p:spPr>
      </p:pic>
      <p:sp>
        <p:nvSpPr>
          <p:cNvPr id="15" name="TextBox 14"/>
          <p:cNvSpPr txBox="1"/>
          <p:nvPr userDrawn="1"/>
        </p:nvSpPr>
        <p:spPr>
          <a:xfrm>
            <a:off x="0" y="6409944"/>
            <a:ext cx="9144000" cy="214164"/>
          </a:xfrm>
          <a:prstGeom prst="rect">
            <a:avLst/>
          </a:prstGeom>
          <a:noFill/>
        </p:spPr>
        <p:txBody>
          <a:bodyPr wrap="none" lIns="468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chemeClr val="bg1"/>
                </a:solidFill>
                <a:latin typeface="+mn-lt"/>
                <a:ea typeface="+mn-ea"/>
                <a:cs typeface="+mn-cs"/>
              </a:rPr>
              <a:t>© 2016 IHS. All rights reserved.</a:t>
            </a:r>
            <a:endParaRPr lang="en-US" sz="800" b="0" kern="1200" cap="all" spc="0" baseline="0" dirty="0">
              <a:solidFill>
                <a:schemeClr val="bg1"/>
              </a:solidFill>
              <a:latin typeface="+mn-lt"/>
              <a:ea typeface="+mn-ea"/>
              <a:cs typeface="+mn-cs"/>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laceholders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7" name="Content Placeholder 2"/>
          <p:cNvSpPr>
            <a:spLocks noGrp="1"/>
          </p:cNvSpPr>
          <p:nvPr>
            <p:ph idx="1"/>
          </p:nvPr>
        </p:nvSpPr>
        <p:spPr>
          <a:xfrm>
            <a:off x="468312" y="1484312"/>
            <a:ext cx="3959226" cy="475297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idx="11"/>
          </p:nvPr>
        </p:nvSpPr>
        <p:spPr>
          <a:xfrm>
            <a:off x="4716463" y="1484313"/>
            <a:ext cx="3959225" cy="223202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idx="12"/>
          </p:nvPr>
        </p:nvSpPr>
        <p:spPr>
          <a:xfrm>
            <a:off x="4716463" y="4005262"/>
            <a:ext cx="3959225" cy="2232026"/>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5"/>
          </p:nvPr>
        </p:nvSpPr>
        <p:spPr>
          <a:xfrm>
            <a:off x="6613144" y="6448345"/>
            <a:ext cx="2062544" cy="365125"/>
          </a:xfrm>
        </p:spPr>
        <p:txBody>
          <a:bodyPr/>
          <a:lstStyle/>
          <a:p>
            <a:fld id="{24C46141-E31C-41A4-BE53-0A6DFD9041A4}" type="slidenum">
              <a:rPr lang="en-US" smtClean="0"/>
              <a:pPr/>
              <a:t>‹#›</a:t>
            </a:fld>
            <a:endParaRPr lang="en-US" dirty="0"/>
          </a:p>
        </p:txBody>
      </p:sp>
      <p:sp>
        <p:nvSpPr>
          <p:cNvPr id="9" name="Footer Placeholder 8"/>
          <p:cNvSpPr>
            <a:spLocks noGrp="1"/>
          </p:cNvSpPr>
          <p:nvPr>
            <p:ph type="ftr" sz="quarter" idx="16"/>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laceholders v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Content Placeholder 2"/>
          <p:cNvSpPr>
            <a:spLocks noGrp="1"/>
          </p:cNvSpPr>
          <p:nvPr>
            <p:ph idx="1"/>
          </p:nvPr>
        </p:nvSpPr>
        <p:spPr>
          <a:xfrm>
            <a:off x="4716463" y="1484312"/>
            <a:ext cx="3959225" cy="475297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idx="11"/>
          </p:nvPr>
        </p:nvSpPr>
        <p:spPr>
          <a:xfrm>
            <a:off x="468312" y="1484313"/>
            <a:ext cx="3959225" cy="223202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idx="12"/>
          </p:nvPr>
        </p:nvSpPr>
        <p:spPr>
          <a:xfrm>
            <a:off x="468312" y="4005262"/>
            <a:ext cx="3959225" cy="2232026"/>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5"/>
          </p:nvPr>
        </p:nvSpPr>
        <p:spPr>
          <a:xfrm>
            <a:off x="6613144" y="6448345"/>
            <a:ext cx="2062544" cy="365125"/>
          </a:xfrm>
        </p:spPr>
        <p:txBody>
          <a:bodyPr/>
          <a:lstStyle/>
          <a:p>
            <a:fld id="{24C46141-E31C-41A4-BE53-0A6DFD9041A4}" type="slidenum">
              <a:rPr lang="en-US" smtClean="0"/>
              <a:pPr/>
              <a:t>‹#›</a:t>
            </a:fld>
            <a:endParaRPr lang="en-US" dirty="0"/>
          </a:p>
        </p:txBody>
      </p:sp>
      <p:sp>
        <p:nvSpPr>
          <p:cNvPr id="9" name="Footer Placeholder 8"/>
          <p:cNvSpPr>
            <a:spLocks noGrp="1"/>
          </p:cNvSpPr>
          <p:nvPr>
            <p:ph type="ftr" sz="quarter" idx="16"/>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laceholders v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8" name="Content Placeholder 2"/>
          <p:cNvSpPr>
            <a:spLocks noGrp="1"/>
          </p:cNvSpPr>
          <p:nvPr>
            <p:ph idx="1"/>
          </p:nvPr>
        </p:nvSpPr>
        <p:spPr>
          <a:xfrm>
            <a:off x="468313" y="1484313"/>
            <a:ext cx="8207375" cy="223202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idx="11"/>
          </p:nvPr>
        </p:nvSpPr>
        <p:spPr>
          <a:xfrm>
            <a:off x="468313" y="4005262"/>
            <a:ext cx="3959226" cy="2232026"/>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2"/>
          </p:nvPr>
        </p:nvSpPr>
        <p:spPr>
          <a:xfrm>
            <a:off x="4716463" y="4005263"/>
            <a:ext cx="3959225" cy="223202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5"/>
          </p:nvPr>
        </p:nvSpPr>
        <p:spPr>
          <a:xfrm>
            <a:off x="6613144" y="6448345"/>
            <a:ext cx="2062544" cy="365125"/>
          </a:xfrm>
        </p:spPr>
        <p:txBody>
          <a:bodyPr/>
          <a:lstStyle/>
          <a:p>
            <a:fld id="{24C46141-E31C-41A4-BE53-0A6DFD9041A4}" type="slidenum">
              <a:rPr lang="en-US" smtClean="0"/>
              <a:pPr/>
              <a:t>‹#›</a:t>
            </a:fld>
            <a:endParaRPr lang="en-US" dirty="0"/>
          </a:p>
        </p:txBody>
      </p:sp>
      <p:sp>
        <p:nvSpPr>
          <p:cNvPr id="9" name="Footer Placeholder 8"/>
          <p:cNvSpPr>
            <a:spLocks noGrp="1"/>
          </p:cNvSpPr>
          <p:nvPr>
            <p:ph type="ftr" sz="quarter" idx="16"/>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laceholders v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8" name="Content Placeholder 2"/>
          <p:cNvSpPr>
            <a:spLocks noGrp="1"/>
          </p:cNvSpPr>
          <p:nvPr>
            <p:ph idx="1"/>
          </p:nvPr>
        </p:nvSpPr>
        <p:spPr>
          <a:xfrm>
            <a:off x="468313" y="4005262"/>
            <a:ext cx="8207376" cy="2232026"/>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idx="11"/>
          </p:nvPr>
        </p:nvSpPr>
        <p:spPr>
          <a:xfrm>
            <a:off x="468313" y="1484314"/>
            <a:ext cx="3959226" cy="2232024"/>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2"/>
          </p:nvPr>
        </p:nvSpPr>
        <p:spPr>
          <a:xfrm>
            <a:off x="4716463" y="1484313"/>
            <a:ext cx="3959225" cy="223202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5"/>
          </p:nvPr>
        </p:nvSpPr>
        <p:spPr>
          <a:xfrm>
            <a:off x="6613144" y="6448345"/>
            <a:ext cx="2062544" cy="365125"/>
          </a:xfrm>
        </p:spPr>
        <p:txBody>
          <a:bodyPr/>
          <a:lstStyle/>
          <a:p>
            <a:fld id="{24C46141-E31C-41A4-BE53-0A6DFD9041A4}" type="slidenum">
              <a:rPr lang="en-US" smtClean="0"/>
              <a:pPr/>
              <a:t>‹#›</a:t>
            </a:fld>
            <a:endParaRPr lang="en-US" dirty="0"/>
          </a:p>
        </p:txBody>
      </p:sp>
      <p:sp>
        <p:nvSpPr>
          <p:cNvPr id="9" name="Footer Placeholder 8"/>
          <p:cNvSpPr>
            <a:spLocks noGrp="1"/>
          </p:cNvSpPr>
          <p:nvPr>
            <p:ph type="ftr" sz="quarter" idx="16"/>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21" name="Content Placeholder 2"/>
          <p:cNvSpPr>
            <a:spLocks noGrp="1"/>
          </p:cNvSpPr>
          <p:nvPr>
            <p:ph idx="11"/>
          </p:nvPr>
        </p:nvSpPr>
        <p:spPr>
          <a:xfrm>
            <a:off x="468313" y="1484312"/>
            <a:ext cx="3959226" cy="2232026"/>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2"/>
          <p:cNvSpPr>
            <a:spLocks noGrp="1"/>
          </p:cNvSpPr>
          <p:nvPr>
            <p:ph idx="12"/>
          </p:nvPr>
        </p:nvSpPr>
        <p:spPr>
          <a:xfrm>
            <a:off x="468312" y="4005261"/>
            <a:ext cx="3959225" cy="2232028"/>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Content Placeholder 2"/>
          <p:cNvSpPr>
            <a:spLocks noGrp="1"/>
          </p:cNvSpPr>
          <p:nvPr>
            <p:ph idx="13"/>
          </p:nvPr>
        </p:nvSpPr>
        <p:spPr>
          <a:xfrm>
            <a:off x="4716463" y="1484313"/>
            <a:ext cx="3959225" cy="2232025"/>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4"/>
          </p:nvPr>
        </p:nvSpPr>
        <p:spPr>
          <a:xfrm>
            <a:off x="4716463" y="4005262"/>
            <a:ext cx="3959225" cy="2232026"/>
          </a:xfrm>
        </p:spPr>
        <p:txBody>
          <a:bodyPr lIns="0" tIns="0" rIns="0" bIns="0"/>
          <a:lstStyle>
            <a:lvl1pPr algn="l">
              <a:defRPr sz="2000" baseline="0"/>
            </a:lvl1pPr>
            <a:lvl2pPr algn="l">
              <a:defRPr sz="1800" baseline="0"/>
            </a:lvl2pPr>
            <a:lvl3pPr algn="l">
              <a:defRPr baseline="0"/>
            </a:lvl3pPr>
            <a:lvl4pPr algn="l">
              <a:defRPr baseline="0"/>
            </a:lvl4pPr>
            <a:lvl5pPr algn="l">
              <a:defRPr sz="14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7"/>
          </p:nvPr>
        </p:nvSpPr>
        <p:spPr>
          <a:xfrm>
            <a:off x="6613144" y="6448345"/>
            <a:ext cx="2062544" cy="365125"/>
          </a:xfrm>
        </p:spPr>
        <p:txBody>
          <a:bodyPr/>
          <a:lstStyle/>
          <a:p>
            <a:fld id="{24C46141-E31C-41A4-BE53-0A6DFD9041A4}" type="slidenum">
              <a:rPr lang="en-US" smtClean="0"/>
              <a:pPr/>
              <a:t>‹#›</a:t>
            </a:fld>
            <a:endParaRPr lang="en-US" dirty="0"/>
          </a:p>
        </p:txBody>
      </p:sp>
      <p:sp>
        <p:nvSpPr>
          <p:cNvPr id="10" name="Footer Placeholder 9"/>
          <p:cNvSpPr>
            <a:spLocks noGrp="1"/>
          </p:cNvSpPr>
          <p:nvPr>
            <p:ph type="ftr" sz="quarter" idx="18"/>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549438"/>
            <a:ext cx="8207375" cy="792000"/>
          </a:xfrm>
        </p:spPr>
        <p:txBody>
          <a:bodyPr lIns="0" tIns="0" rIns="0" bIns="0" anchor="t"/>
          <a:lstStyle>
            <a:lvl1pPr algn="l" defTabSz="914400" rtl="0" eaLnBrk="1" latinLnBrk="0" hangingPunct="1">
              <a:lnSpc>
                <a:spcPct val="100000"/>
              </a:lnSpc>
              <a:spcBef>
                <a:spcPct val="0"/>
              </a:spcBef>
              <a:buNone/>
              <a:defRPr lang="en-US" sz="2400" b="1" kern="1200" cap="none" spc="0" baseline="0" dirty="0">
                <a:solidFill>
                  <a:srgbClr val="0066B3"/>
                </a:solidFill>
                <a:latin typeface="+mj-lt"/>
                <a:ea typeface="+mj-ea"/>
                <a:cs typeface="+mj-cs"/>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6613145" y="6448345"/>
            <a:ext cx="2062544" cy="365125"/>
          </a:xfrm>
        </p:spPr>
        <p:txBody>
          <a:bodyPr/>
          <a:lstStyle>
            <a:lvl1pPr>
              <a:defRPr baseline="0"/>
            </a:lvl1pPr>
          </a:lstStyle>
          <a:p>
            <a:fld id="{24C46141-E31C-41A4-BE53-0A6DFD9041A4}" type="slidenum">
              <a:rPr lang="en-US" smtClean="0"/>
              <a:pPr/>
              <a:t>‹#›</a:t>
            </a:fld>
            <a:endParaRPr lang="en-US" dirty="0"/>
          </a:p>
        </p:txBody>
      </p:sp>
      <p:sp>
        <p:nvSpPr>
          <p:cNvPr id="9" name="Footer Placeholder 8"/>
          <p:cNvSpPr>
            <a:spLocks noGrp="1"/>
          </p:cNvSpPr>
          <p:nvPr>
            <p:ph type="ftr" sz="quarter" idx="13"/>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2663825" cy="1661478"/>
          </a:xfrm>
        </p:spPr>
        <p:txBody>
          <a:bodyPr lIns="0" tIns="0" rIns="0" bIns="0" anchor="t"/>
          <a:lstStyle>
            <a:lvl1pPr algn="l" defTabSz="914400" rtl="0" eaLnBrk="1" latinLnBrk="0" hangingPunct="1">
              <a:lnSpc>
                <a:spcPct val="100000"/>
              </a:lnSpc>
              <a:spcBef>
                <a:spcPct val="0"/>
              </a:spcBef>
              <a:buNone/>
              <a:defRPr lang="en-US" sz="2400" b="1" kern="1200" cap="none" spc="0" baseline="0" dirty="0">
                <a:solidFill>
                  <a:srgbClr val="0066B3"/>
                </a:solidFill>
                <a:latin typeface="+mj-lt"/>
                <a:ea typeface="+mj-ea"/>
                <a:cs typeface="+mj-cs"/>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6613144" y="6448345"/>
            <a:ext cx="2062544" cy="365125"/>
          </a:xfrm>
        </p:spPr>
        <p:txBody>
          <a:bodyPr/>
          <a:lstStyle>
            <a:lvl1pPr>
              <a:defRPr baseline="0"/>
            </a:lvl1pPr>
          </a:lstStyle>
          <a:p>
            <a:fld id="{24C46141-E31C-41A4-BE53-0A6DFD9041A4}" type="slidenum">
              <a:rPr lang="en-US" smtClean="0"/>
              <a:pPr/>
              <a:t>‹#›</a:t>
            </a:fld>
            <a:endParaRPr lang="en-US" dirty="0"/>
          </a:p>
        </p:txBody>
      </p:sp>
      <p:cxnSp>
        <p:nvCxnSpPr>
          <p:cNvPr id="9" name="Straight Connector 8"/>
          <p:cNvCxnSpPr/>
          <p:nvPr userDrawn="1"/>
        </p:nvCxnSpPr>
        <p:spPr>
          <a:xfrm>
            <a:off x="468313" y="2274849"/>
            <a:ext cx="2663825"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3"/>
          </p:nvPr>
        </p:nvSpPr>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13144" y="6448345"/>
            <a:ext cx="2062544" cy="365125"/>
          </a:xfrm>
        </p:spPr>
        <p:txBody>
          <a:bodyPr/>
          <a:lstStyle>
            <a:lvl1pPr>
              <a:defRPr baseline="0"/>
            </a:lvl1pPr>
          </a:lstStyle>
          <a:p>
            <a:fld id="{24C46141-E31C-41A4-BE53-0A6DFD9041A4}" type="slidenum">
              <a:rPr lang="en-US" smtClean="0"/>
              <a:pPr/>
              <a:t>‹#›</a:t>
            </a:fld>
            <a:endParaRPr lang="en-US" dirty="0"/>
          </a:p>
        </p:txBody>
      </p:sp>
      <p:sp>
        <p:nvSpPr>
          <p:cNvPr id="5" name="Footer Placeholder 4"/>
          <p:cNvSpPr>
            <a:spLocks noGrp="1"/>
          </p:cNvSpPr>
          <p:nvPr>
            <p:ph type="ftr" sz="quarter" idx="13"/>
          </p:nvPr>
        </p:nvSpPr>
        <p:spPr>
          <a:xfrm>
            <a:off x="468313" y="188914"/>
            <a:ext cx="7775575" cy="215900"/>
          </a:xfrm>
        </p:spPr>
        <p:txBody>
          <a:bodyPr/>
          <a:lstStyle/>
          <a:p>
            <a:r>
              <a:rPr lang="en-US" smtClean="0"/>
              <a:t>US Economic Outlook / August 2016</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2"/>
      </p:bgRef>
    </p:bg>
    <p:spTree>
      <p:nvGrpSpPr>
        <p:cNvPr id="1" name=""/>
        <p:cNvGrpSpPr/>
        <p:nvPr/>
      </p:nvGrpSpPr>
      <p:grpSpPr>
        <a:xfrm>
          <a:off x="0" y="0"/>
          <a:ext cx="0" cy="0"/>
          <a:chOff x="0" y="0"/>
          <a:chExt cx="0" cy="0"/>
        </a:xfrm>
      </p:grpSpPr>
      <p:cxnSp>
        <p:nvCxnSpPr>
          <p:cNvPr id="11" name="Straight Connector 10"/>
          <p:cNvCxnSpPr/>
          <p:nvPr userDrawn="1"/>
        </p:nvCxnSpPr>
        <p:spPr>
          <a:xfrm>
            <a:off x="468313" y="2274849"/>
            <a:ext cx="2663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68313" y="549275"/>
            <a:ext cx="2663825" cy="1651929"/>
          </a:xfrm>
        </p:spPr>
        <p:txBody>
          <a:bodyPr lIns="0" tIns="0" rIns="0" bIns="0" anchor="t"/>
          <a:lstStyle>
            <a:lvl1pPr algn="l">
              <a:lnSpc>
                <a:spcPct val="100000"/>
              </a:lnSpc>
              <a:defRPr sz="2400" b="1" cap="none" spc="0" baseline="0">
                <a:solidFill>
                  <a:schemeClr val="tx1"/>
                </a:solidFill>
              </a:defRPr>
            </a:lvl1pPr>
          </a:lstStyle>
          <a:p>
            <a:r>
              <a:rPr lang="en-US" smtClean="0"/>
              <a:t>Click to edit Master title style</a:t>
            </a:r>
            <a:endParaRPr lang="en-US" dirty="0"/>
          </a:p>
        </p:txBody>
      </p:sp>
      <p:sp>
        <p:nvSpPr>
          <p:cNvPr id="18" name="Content Placeholder 2"/>
          <p:cNvSpPr>
            <a:spLocks noGrp="1"/>
          </p:cNvSpPr>
          <p:nvPr>
            <p:ph idx="1"/>
          </p:nvPr>
        </p:nvSpPr>
        <p:spPr>
          <a:xfrm>
            <a:off x="3924301" y="549275"/>
            <a:ext cx="4751388" cy="5688013"/>
          </a:xfrm>
        </p:spPr>
        <p:txBody>
          <a:bodyPr lIns="0" tIns="0" rIns="0" bIns="0"/>
          <a:lstStyle>
            <a:lvl1pPr algn="l">
              <a:defRPr sz="2000" baseline="0">
                <a:solidFill>
                  <a:schemeClr val="tx1"/>
                </a:solidFill>
              </a:defRPr>
            </a:lvl1pPr>
            <a:lvl2pPr algn="l">
              <a:defRPr sz="1800" spc="0" baseline="0">
                <a:solidFill>
                  <a:schemeClr val="tx1"/>
                </a:solidFill>
              </a:defRPr>
            </a:lvl2pPr>
            <a:lvl3pPr algn="l">
              <a:defRPr baseline="0">
                <a:solidFill>
                  <a:schemeClr val="tx1"/>
                </a:solidFill>
              </a:defRPr>
            </a:lvl3pPr>
            <a:lvl4pPr algn="l">
              <a:defRPr b="0" baseline="0">
                <a:solidFill>
                  <a:schemeClr val="tx1"/>
                </a:solidFill>
              </a:defRPr>
            </a:lvl4pPr>
            <a:lvl5pPr algn="l">
              <a:defRPr sz="1400" baseline="0">
                <a:solidFill>
                  <a:schemeClr val="tx1"/>
                </a:solidFill>
              </a:defRPr>
            </a:lvl5pPr>
            <a:lvl6pPr>
              <a:defRPr baseline="0">
                <a:solidFill>
                  <a:schemeClr val="bg2"/>
                </a:solidFill>
              </a:defRPr>
            </a:lvl6pPr>
            <a:lvl7pPr>
              <a:defRPr baseline="0">
                <a:solidFill>
                  <a:schemeClr val="bg2"/>
                </a:solidFill>
              </a:defRPr>
            </a:lvl7pPr>
            <a:lvl8pPr>
              <a:defRPr baseline="0">
                <a:solidFill>
                  <a:schemeClr val="bg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userDrawn="1"/>
        </p:nvCxnSpPr>
        <p:spPr>
          <a:xfrm>
            <a:off x="468313" y="6427233"/>
            <a:ext cx="82073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68313" y="6571257"/>
            <a:ext cx="1875513"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chemeClr val="tx1"/>
                </a:solidFill>
                <a:latin typeface="+mn-lt"/>
                <a:ea typeface="+mn-ea"/>
                <a:cs typeface="+mn-cs"/>
              </a:rPr>
              <a:t>© 2016 IHS. All rights reserved.</a:t>
            </a:r>
            <a:endParaRPr lang="en-US" sz="800" b="0" kern="1200" cap="all" spc="0" baseline="0" dirty="0">
              <a:solidFill>
                <a:schemeClr val="tx1"/>
              </a:solidFill>
              <a:latin typeface="+mn-lt"/>
              <a:ea typeface="+mn-ea"/>
              <a:cs typeface="+mn-cs"/>
            </a:endParaRPr>
          </a:p>
        </p:txBody>
      </p:sp>
      <p:sp>
        <p:nvSpPr>
          <p:cNvPr id="17" name="Slide Number Placeholder 5"/>
          <p:cNvSpPr>
            <a:spLocks noGrp="1"/>
          </p:cNvSpPr>
          <p:nvPr>
            <p:ph type="sldNum" sz="quarter" idx="12"/>
          </p:nvPr>
        </p:nvSpPr>
        <p:spPr>
          <a:xfrm>
            <a:off x="6613144" y="6448345"/>
            <a:ext cx="2062544" cy="365125"/>
          </a:xfrm>
        </p:spPr>
        <p:txBody>
          <a:bodyPr/>
          <a:lstStyle>
            <a:lvl1pPr>
              <a:defRPr baseline="0">
                <a:solidFill>
                  <a:schemeClr val="bg2"/>
                </a:solidFill>
              </a:defRPr>
            </a:lvl1pPr>
          </a:lstStyle>
          <a:p>
            <a:fld id="{24C46141-E31C-41A4-BE53-0A6DFD9041A4}" type="slidenum">
              <a:rPr lang="en-US" smtClean="0"/>
              <a:pPr/>
              <a:t>‹#›</a:t>
            </a:fld>
            <a:endParaRPr lang="en-US" dirty="0"/>
          </a:p>
        </p:txBody>
      </p:sp>
      <p:sp>
        <p:nvSpPr>
          <p:cNvPr id="10" name="Footer Placeholder 9"/>
          <p:cNvSpPr>
            <a:spLocks noGrp="1"/>
          </p:cNvSpPr>
          <p:nvPr>
            <p:ph type="ftr" sz="quarter" idx="13"/>
          </p:nvPr>
        </p:nvSpPr>
        <p:spPr/>
        <p:txBody>
          <a:bodyPr/>
          <a:lstStyle>
            <a:lvl1pPr>
              <a:defRPr>
                <a:solidFill>
                  <a:schemeClr val="tx1"/>
                </a:solidFill>
              </a:defRPr>
            </a:lvl1pPr>
          </a:lstStyle>
          <a:p>
            <a:r>
              <a:rPr lang="en-US" smtClean="0"/>
              <a:t>US Economic Outlook / August 2016</a:t>
            </a:r>
            <a:endParaRPr lang="en-US" dirty="0"/>
          </a:p>
        </p:txBody>
      </p:sp>
      <p:pic>
        <p:nvPicPr>
          <p:cNvPr id="16" name="Picture 15" descr="ih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 Whi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468313" y="2274849"/>
            <a:ext cx="2663825"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68313" y="549275"/>
            <a:ext cx="2663825" cy="1651929"/>
          </a:xfrm>
        </p:spPr>
        <p:txBody>
          <a:bodyPr lIns="0" tIns="0" rIns="0" bIns="0" anchor="t"/>
          <a:lstStyle>
            <a:lvl1pPr algn="l">
              <a:lnSpc>
                <a:spcPct val="100000"/>
              </a:lnSpc>
              <a:defRPr sz="2400" b="1" cap="none" spc="0" baseline="0">
                <a:solidFill>
                  <a:schemeClr val="tx2"/>
                </a:solidFill>
              </a:defRPr>
            </a:lvl1pPr>
          </a:lstStyle>
          <a:p>
            <a:r>
              <a:rPr lang="en-US" smtClean="0"/>
              <a:t>Click to edit Master title style</a:t>
            </a:r>
            <a:endParaRPr lang="en-US" dirty="0"/>
          </a:p>
        </p:txBody>
      </p:sp>
      <p:sp>
        <p:nvSpPr>
          <p:cNvPr id="18" name="Content Placeholder 2"/>
          <p:cNvSpPr>
            <a:spLocks noGrp="1"/>
          </p:cNvSpPr>
          <p:nvPr>
            <p:ph idx="1"/>
          </p:nvPr>
        </p:nvSpPr>
        <p:spPr>
          <a:xfrm>
            <a:off x="3924301" y="549275"/>
            <a:ext cx="4751388" cy="5675909"/>
          </a:xfrm>
        </p:spPr>
        <p:txBody>
          <a:bodyPr lIns="0" tIns="0" rIns="0" bIns="0"/>
          <a:lstStyle>
            <a:lvl1pPr algn="l">
              <a:defRPr sz="2000" baseline="0">
                <a:solidFill>
                  <a:schemeClr val="tx1"/>
                </a:solidFill>
              </a:defRPr>
            </a:lvl1pPr>
            <a:lvl2pPr algn="l">
              <a:defRPr sz="1800" spc="0" baseline="0">
                <a:solidFill>
                  <a:schemeClr val="tx1"/>
                </a:solidFill>
              </a:defRPr>
            </a:lvl2pPr>
            <a:lvl3pPr algn="l">
              <a:defRPr baseline="0">
                <a:solidFill>
                  <a:schemeClr val="tx1"/>
                </a:solidFill>
              </a:defRPr>
            </a:lvl3pPr>
            <a:lvl4pPr algn="l">
              <a:defRPr b="0" baseline="0">
                <a:solidFill>
                  <a:schemeClr val="tx1"/>
                </a:solidFill>
              </a:defRPr>
            </a:lvl4pPr>
            <a:lvl5pPr algn="l">
              <a:defRPr sz="1400" baseline="0">
                <a:solidFill>
                  <a:schemeClr val="tx1"/>
                </a:solidFill>
              </a:defRPr>
            </a:lvl5pPr>
            <a:lvl6pPr>
              <a:defRPr baseline="0">
                <a:solidFill>
                  <a:schemeClr val="bg2"/>
                </a:solidFill>
              </a:defRPr>
            </a:lvl6pPr>
            <a:lvl7pPr>
              <a:defRPr baseline="0">
                <a:solidFill>
                  <a:schemeClr val="bg2"/>
                </a:solidFill>
              </a:defRPr>
            </a:lvl7pPr>
            <a:lvl8pPr>
              <a:defRPr baseline="0">
                <a:solidFill>
                  <a:schemeClr val="bg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userDrawn="1"/>
        </p:nvCxnSpPr>
        <p:spPr>
          <a:xfrm>
            <a:off x="468313" y="6427233"/>
            <a:ext cx="8207375"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68313" y="6571257"/>
            <a:ext cx="1817805"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rgbClr val="495965"/>
                </a:solidFill>
                <a:latin typeface="+mn-lt"/>
                <a:ea typeface="+mn-ea"/>
                <a:cs typeface="+mn-cs"/>
              </a:rPr>
              <a:t>© 2016 IHS. All rights reserved.</a:t>
            </a:r>
            <a:endParaRPr lang="en-US" sz="800" b="0" kern="1200" cap="all" spc="0" baseline="0" dirty="0">
              <a:solidFill>
                <a:srgbClr val="495965"/>
              </a:solidFill>
              <a:latin typeface="+mn-lt"/>
              <a:ea typeface="+mn-ea"/>
              <a:cs typeface="+mn-cs"/>
            </a:endParaRPr>
          </a:p>
        </p:txBody>
      </p:sp>
      <p:sp>
        <p:nvSpPr>
          <p:cNvPr id="17" name="Slide Number Placeholder 5"/>
          <p:cNvSpPr>
            <a:spLocks noGrp="1"/>
          </p:cNvSpPr>
          <p:nvPr>
            <p:ph type="sldNum" sz="quarter" idx="12"/>
          </p:nvPr>
        </p:nvSpPr>
        <p:spPr>
          <a:xfrm>
            <a:off x="6613144" y="6448345"/>
            <a:ext cx="2062544" cy="365125"/>
          </a:xfrm>
        </p:spPr>
        <p:txBody>
          <a:bodyPr/>
          <a:lstStyle>
            <a:lvl1pPr>
              <a:defRPr baseline="0">
                <a:solidFill>
                  <a:srgbClr val="495965"/>
                </a:solidFill>
              </a:defRPr>
            </a:lvl1pPr>
          </a:lstStyle>
          <a:p>
            <a:fld id="{24C46141-E31C-41A4-BE53-0A6DFD9041A4}" type="slidenum">
              <a:rPr lang="en-US" smtClean="0"/>
              <a:pPr/>
              <a:t>‹#›</a:t>
            </a:fld>
            <a:endParaRPr lang="en-US" dirty="0"/>
          </a:p>
        </p:txBody>
      </p:sp>
      <p:sp>
        <p:nvSpPr>
          <p:cNvPr id="13" name="Footer Placeholder 12"/>
          <p:cNvSpPr>
            <a:spLocks noGrp="1"/>
          </p:cNvSpPr>
          <p:nvPr>
            <p:ph type="ftr" sz="quarter" idx="13"/>
          </p:nvPr>
        </p:nvSpPr>
        <p:spPr/>
        <p:txBody>
          <a:bodyPr/>
          <a:lstStyle/>
          <a:p>
            <a:r>
              <a:rPr lang="en-US" smtClean="0"/>
              <a:t>US Economic Outlook / August 2016</a:t>
            </a:r>
            <a:endParaRPr lang="en-US" dirty="0"/>
          </a:p>
        </p:txBody>
      </p:sp>
      <p:pic>
        <p:nvPicPr>
          <p:cNvPr id="16" name="Picture 15" descr="ih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One Heading Level - 1 Column">
    <p:spTree>
      <p:nvGrpSpPr>
        <p:cNvPr id="1" name=""/>
        <p:cNvGrpSpPr/>
        <p:nvPr/>
      </p:nvGrpSpPr>
      <p:grpSpPr>
        <a:xfrm>
          <a:off x="0" y="0"/>
          <a:ext cx="0" cy="0"/>
          <a:chOff x="0" y="0"/>
          <a:chExt cx="0" cy="0"/>
        </a:xfrm>
      </p:grpSpPr>
      <p:sp>
        <p:nvSpPr>
          <p:cNvPr id="14"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11" name="TextBox 10"/>
          <p:cNvSpPr txBox="1"/>
          <p:nvPr userDrawn="1"/>
        </p:nvSpPr>
        <p:spPr>
          <a:xfrm>
            <a:off x="6350" y="539075"/>
            <a:ext cx="6037943" cy="461665"/>
          </a:xfrm>
          <a:prstGeom prst="rect">
            <a:avLst/>
          </a:prstGeom>
          <a:noFill/>
        </p:spPr>
        <p:txBody>
          <a:bodyPr wrap="square" lIns="90000" rtlCol="0">
            <a:spAutoFit/>
          </a:bodyPr>
          <a:lstStyle/>
          <a:p>
            <a:pPr marL="360000"/>
            <a:r>
              <a:rPr lang="en-US" sz="2400" b="1" baseline="0" dirty="0" smtClean="0">
                <a:solidFill>
                  <a:schemeClr val="tx2"/>
                </a:solidFill>
                <a:latin typeface="+mj-lt"/>
              </a:rPr>
              <a:t>Contents</a:t>
            </a:r>
            <a:endParaRPr lang="en-US" sz="2400" b="1" baseline="0" dirty="0">
              <a:solidFill>
                <a:schemeClr val="tx2"/>
              </a:solidFill>
              <a:latin typeface="+mj-lt"/>
            </a:endParaRPr>
          </a:p>
        </p:txBody>
      </p:sp>
      <p:sp>
        <p:nvSpPr>
          <p:cNvPr id="12" name="TextBox 11"/>
          <p:cNvSpPr txBox="1"/>
          <p:nvPr userDrawn="1"/>
        </p:nvSpPr>
        <p:spPr>
          <a:xfrm>
            <a:off x="466725" y="6571257"/>
            <a:ext cx="1817805"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rgbClr val="495965"/>
                </a:solidFill>
                <a:latin typeface="+mn-lt"/>
                <a:ea typeface="+mn-ea"/>
                <a:cs typeface="+mn-cs"/>
              </a:rPr>
              <a:t>© 2016 IHS. All rights reserved.</a:t>
            </a:r>
            <a:endParaRPr lang="en-US" sz="800" b="0" kern="1200" cap="all" spc="0" baseline="0" dirty="0">
              <a:solidFill>
                <a:srgbClr val="495965"/>
              </a:solidFill>
              <a:latin typeface="+mn-lt"/>
              <a:ea typeface="+mn-ea"/>
              <a:cs typeface="+mn-cs"/>
            </a:endParaRPr>
          </a:p>
        </p:txBody>
      </p:sp>
      <p:cxnSp>
        <p:nvCxnSpPr>
          <p:cNvPr id="16" name="Straight Connector 15"/>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4"/>
          </p:nvPr>
        </p:nvSpPr>
        <p:spPr/>
        <p:txBody>
          <a:bodyPr/>
          <a:lstStyle/>
          <a:p>
            <a:r>
              <a:rPr lang="en-US" smtClean="0"/>
              <a:t>US Economic Outlook / August 2016</a:t>
            </a:r>
            <a:endParaRPr lang="en-US" dirty="0"/>
          </a:p>
        </p:txBody>
      </p:sp>
      <p:pic>
        <p:nvPicPr>
          <p:cNvPr id="8" name="Picture 7" descr="ih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
        <p:nvSpPr>
          <p:cNvPr id="10" name="Text Placeholder 7"/>
          <p:cNvSpPr>
            <a:spLocks noGrp="1"/>
          </p:cNvSpPr>
          <p:nvPr>
            <p:ph type="body" sz="quarter" idx="13"/>
          </p:nvPr>
        </p:nvSpPr>
        <p:spPr>
          <a:xfrm>
            <a:off x="468313" y="1268413"/>
            <a:ext cx="8208962" cy="4968875"/>
          </a:xfrm>
        </p:spPr>
        <p:txBody>
          <a:bodyPr/>
          <a:lstStyle>
            <a:lvl1pPr marL="0" indent="0">
              <a:spcBef>
                <a:spcPts val="1200"/>
              </a:spcBef>
              <a:spcAft>
                <a:spcPts val="300"/>
              </a:spcAft>
              <a:buClr>
                <a:schemeClr val="bg1"/>
              </a:buClr>
              <a:buSzPct val="25000"/>
              <a:buFont typeface="Arial" pitchFamily="34" charset="0"/>
              <a:buChar char="‮"/>
              <a:tabLst>
                <a:tab pos="5040000" algn="r"/>
                <a:tab pos="8211600" algn="r"/>
              </a:tabLst>
              <a:defRPr lang="en-US" sz="1600" b="1" u="none" kern="1200" cap="none" baseline="0" dirty="0" smtClean="0">
                <a:solidFill>
                  <a:srgbClr val="707C8A"/>
                </a:solidFill>
                <a:uFill>
                  <a:solidFill>
                    <a:schemeClr val="tx2"/>
                  </a:solidFill>
                </a:uFill>
                <a:latin typeface="+mn-lt"/>
                <a:ea typeface="+mn-ea"/>
                <a:cs typeface="+mn-cs"/>
              </a:defRPr>
            </a:lvl1pPr>
            <a:lvl2pPr marL="0" indent="0" defTabSz="1044000">
              <a:spcBef>
                <a:spcPts val="0"/>
              </a:spcBef>
              <a:spcAft>
                <a:spcPts val="300"/>
              </a:spcAft>
              <a:buClr>
                <a:schemeClr val="bg1"/>
              </a:buClr>
              <a:buSzPct val="25000"/>
              <a:buFont typeface="Arial" pitchFamily="34" charset="0"/>
              <a:buChar char="‮"/>
              <a:tabLst>
                <a:tab pos="5040000" algn="r"/>
                <a:tab pos="8211600" algn="r"/>
              </a:tabLst>
              <a:defRPr lang="en-US" sz="1400" b="1" u="none" kern="1200" baseline="0" dirty="0" smtClean="0">
                <a:solidFill>
                  <a:srgbClr val="707C8A"/>
                </a:solidFill>
                <a:uFill>
                  <a:solidFill>
                    <a:schemeClr val="tx1"/>
                  </a:solidFill>
                </a:uFill>
                <a:latin typeface="+mn-lt"/>
                <a:ea typeface="+mn-ea"/>
                <a:cs typeface="+mn-cs"/>
              </a:defRPr>
            </a:lvl2pPr>
            <a:lvl3pPr marL="182563" indent="-182563">
              <a:spcBef>
                <a:spcPts val="0"/>
              </a:spcBef>
              <a:spcAft>
                <a:spcPts val="300"/>
              </a:spcAft>
              <a:buClr>
                <a:srgbClr val="707C8A"/>
              </a:buClr>
              <a:buSzPct val="100000"/>
              <a:buFont typeface="Arial" pitchFamily="34" charset="0"/>
              <a:buNone/>
              <a:tabLst>
                <a:tab pos="5040000" algn="r"/>
                <a:tab pos="8211600" algn="r"/>
              </a:tabLst>
              <a:defRPr lang="en-US" sz="11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HS Copyright">
    <p:spTree>
      <p:nvGrpSpPr>
        <p:cNvPr id="1" name=""/>
        <p:cNvGrpSpPr/>
        <p:nvPr/>
      </p:nvGrpSpPr>
      <p:grpSpPr>
        <a:xfrm>
          <a:off x="0" y="0"/>
          <a:ext cx="0" cy="0"/>
          <a:chOff x="0" y="0"/>
          <a:chExt cx="0" cy="0"/>
        </a:xfrm>
      </p:grpSpPr>
      <p:sp>
        <p:nvSpPr>
          <p:cNvPr id="6" name="TextBox 5"/>
          <p:cNvSpPr txBox="1"/>
          <p:nvPr userDrawn="1"/>
        </p:nvSpPr>
        <p:spPr>
          <a:xfrm>
            <a:off x="7168" y="4725144"/>
            <a:ext cx="8117657" cy="792088"/>
          </a:xfrm>
          <a:prstGeom prst="rect">
            <a:avLst/>
          </a:prstGeom>
          <a:noFill/>
        </p:spPr>
        <p:txBody>
          <a:bodyPr wrap="square" lIns="0" tIns="0" rIns="468000" bIns="0" rtlCol="0">
            <a:noAutofit/>
          </a:bodyPr>
          <a:lstStyle/>
          <a:p>
            <a:pPr marL="468000" indent="0">
              <a:lnSpc>
                <a:spcPct val="120000"/>
              </a:lnSpc>
              <a:spcAft>
                <a:spcPts val="285"/>
              </a:spcAft>
            </a:pPr>
            <a:r>
              <a:rPr lang="en-GB" sz="1100" b="1" dirty="0" smtClean="0">
                <a:solidFill>
                  <a:srgbClr val="0066B3"/>
                </a:solidFill>
                <a:latin typeface="Arial" pitchFamily="34" charset="0"/>
                <a:cs typeface="Arial" pitchFamily="34" charset="0"/>
              </a:rPr>
              <a:t>IHS Customer Care:</a:t>
            </a:r>
          </a:p>
          <a:p>
            <a:pPr marL="576000" indent="-108000">
              <a:lnSpc>
                <a:spcPct val="120000"/>
              </a:lnSpc>
              <a:buFont typeface="Arial" pitchFamily="34" charset="0"/>
              <a:buNone/>
            </a:pPr>
            <a:r>
              <a:rPr lang="en-GB" sz="800" b="0" dirty="0" smtClean="0">
                <a:solidFill>
                  <a:schemeClr val="tx1"/>
                </a:solidFill>
                <a:latin typeface="Arial" pitchFamily="34" charset="0"/>
                <a:cs typeface="Arial" pitchFamily="34" charset="0"/>
              </a:rPr>
              <a:t>Americas:</a:t>
            </a:r>
            <a:r>
              <a:rPr lang="ru-RU" sz="800" b="0" dirty="0" smtClean="0">
                <a:solidFill>
                  <a:schemeClr val="tx1"/>
                </a:solidFill>
                <a:latin typeface="Arial" pitchFamily="34" charset="0"/>
                <a:cs typeface="Arial" pitchFamily="34" charset="0"/>
              </a:rPr>
              <a:t> +</a:t>
            </a:r>
            <a:r>
              <a:rPr lang="en-GB" sz="800" b="0" dirty="0" smtClean="0">
                <a:solidFill>
                  <a:schemeClr val="tx1"/>
                </a:solidFill>
                <a:latin typeface="Arial" pitchFamily="34" charset="0"/>
                <a:cs typeface="Arial" pitchFamily="34" charset="0"/>
              </a:rPr>
              <a:t>1 800 IHS CARE (+1 800 447 2273); CustomerCare@ihs.com </a:t>
            </a:r>
          </a:p>
          <a:p>
            <a:pPr marL="576000" indent="-108000">
              <a:lnSpc>
                <a:spcPct val="120000"/>
              </a:lnSpc>
              <a:buFont typeface="Arial" pitchFamily="34" charset="0"/>
              <a:buNone/>
            </a:pPr>
            <a:r>
              <a:rPr lang="en-GB" sz="800" b="0" baseline="0" dirty="0" smtClean="0">
                <a:solidFill>
                  <a:schemeClr val="tx1"/>
                </a:solidFill>
                <a:latin typeface="Arial" pitchFamily="34" charset="0"/>
                <a:cs typeface="Arial" pitchFamily="34" charset="0"/>
              </a:rPr>
              <a:t>Europe, Middle East, and Africa: </a:t>
            </a:r>
            <a:r>
              <a:rPr lang="en-GB" sz="800" b="0" dirty="0" smtClean="0">
                <a:solidFill>
                  <a:schemeClr val="tx1"/>
                </a:solidFill>
                <a:latin typeface="Arial" pitchFamily="34" charset="0"/>
                <a:cs typeface="Arial" pitchFamily="34" charset="0"/>
              </a:rPr>
              <a:t>+44 (0) 1344 328 300;</a:t>
            </a:r>
            <a:r>
              <a:rPr lang="en-GB" sz="800" b="0" baseline="0" dirty="0" smtClean="0">
                <a:solidFill>
                  <a:schemeClr val="tx1"/>
                </a:solidFill>
                <a:latin typeface="Arial" pitchFamily="34" charset="0"/>
                <a:cs typeface="Arial" pitchFamily="34" charset="0"/>
              </a:rPr>
              <a:t> </a:t>
            </a:r>
            <a:r>
              <a:rPr lang="en-GB" sz="800" b="0" dirty="0" smtClean="0">
                <a:solidFill>
                  <a:schemeClr val="tx1"/>
                </a:solidFill>
                <a:latin typeface="Arial" pitchFamily="34" charset="0"/>
                <a:cs typeface="Arial" pitchFamily="34" charset="0"/>
              </a:rPr>
              <a:t>Customer.Support@ihs.com </a:t>
            </a:r>
          </a:p>
          <a:p>
            <a:pPr marL="576000" indent="-108000">
              <a:lnSpc>
                <a:spcPct val="120000"/>
              </a:lnSpc>
              <a:buFont typeface="Arial" pitchFamily="34" charset="0"/>
              <a:buNone/>
            </a:pPr>
            <a:r>
              <a:rPr lang="en-GB" sz="800" b="0" dirty="0" smtClean="0">
                <a:solidFill>
                  <a:schemeClr val="tx1"/>
                </a:solidFill>
                <a:latin typeface="Arial" pitchFamily="34" charset="0"/>
                <a:cs typeface="Arial" pitchFamily="34" charset="0"/>
              </a:rPr>
              <a:t>Asia and the Pacific Rim: +604</a:t>
            </a:r>
            <a:r>
              <a:rPr lang="en-GB" sz="800" b="0" baseline="0" dirty="0" smtClean="0">
                <a:solidFill>
                  <a:schemeClr val="tx1"/>
                </a:solidFill>
                <a:latin typeface="Arial" pitchFamily="34" charset="0"/>
                <a:cs typeface="Arial" pitchFamily="34" charset="0"/>
              </a:rPr>
              <a:t> 291 3600; SupportAPAC@ihs.com </a:t>
            </a:r>
            <a:endParaRPr lang="en-GB" sz="800" b="0" dirty="0" smtClean="0">
              <a:solidFill>
                <a:schemeClr val="tx1"/>
              </a:solidFill>
              <a:latin typeface="Arial" pitchFamily="34" charset="0"/>
              <a:cs typeface="Arial" pitchFamily="34" charset="0"/>
            </a:endParaRPr>
          </a:p>
        </p:txBody>
      </p:sp>
      <p:sp>
        <p:nvSpPr>
          <p:cNvPr id="7" name="Line 25"/>
          <p:cNvSpPr>
            <a:spLocks noChangeShapeType="1"/>
          </p:cNvSpPr>
          <p:nvPr userDrawn="1"/>
        </p:nvSpPr>
        <p:spPr bwMode="auto">
          <a:xfrm>
            <a:off x="468363" y="5589240"/>
            <a:ext cx="8208912" cy="0"/>
          </a:xfrm>
          <a:prstGeom prst="line">
            <a:avLst/>
          </a:prstGeom>
          <a:noFill/>
          <a:ln w="6350">
            <a:solidFill>
              <a:srgbClr val="495965"/>
            </a:solidFill>
            <a:round/>
            <a:headEnd/>
            <a:tailEnd/>
          </a:ln>
        </p:spPr>
        <p:txBody>
          <a:bodyPr/>
          <a:lstStyle/>
          <a:p>
            <a:endParaRPr lang="en-US" dirty="0"/>
          </a:p>
        </p:txBody>
      </p:sp>
      <p:sp>
        <p:nvSpPr>
          <p:cNvPr id="8" name="TextBox 7"/>
          <p:cNvSpPr txBox="1"/>
          <p:nvPr userDrawn="1"/>
        </p:nvSpPr>
        <p:spPr>
          <a:xfrm>
            <a:off x="467543" y="5562600"/>
            <a:ext cx="6984857" cy="854075"/>
          </a:xfrm>
          <a:prstGeom prst="rect">
            <a:avLst/>
          </a:prstGeom>
          <a:noFill/>
        </p:spPr>
        <p:txBody>
          <a:bodyPr wrap="square" lIns="0" tIns="0" rIns="0" bIns="0" rtlCol="0" anchor="b">
            <a:noAutofit/>
          </a:bodyPr>
          <a:lstStyle/>
          <a:p>
            <a:pPr algn="just">
              <a:lnSpc>
                <a:spcPct val="120000"/>
              </a:lnSpc>
            </a:pPr>
            <a:r>
              <a:rPr lang="en-US" sz="500" b="1" dirty="0" smtClean="0">
                <a:solidFill>
                  <a:srgbClr val="707C8A"/>
                </a:solidFill>
                <a:latin typeface="Arial" pitchFamily="34" charset="0"/>
                <a:cs typeface="Arial" pitchFamily="34" charset="0"/>
              </a:rPr>
              <a:t>COPYRIGHT NOTICE AND DISCLAIMER </a:t>
            </a:r>
            <a:r>
              <a:rPr lang="en-US" sz="500" dirty="0" smtClean="0">
                <a:solidFill>
                  <a:schemeClr val="tx1"/>
                </a:solidFill>
                <a:latin typeface="Arial" pitchFamily="34" charset="0"/>
                <a:cs typeface="Arial" pitchFamily="34" charset="0"/>
              </a:rPr>
              <a:t>	</a:t>
            </a:r>
          </a:p>
          <a:p>
            <a:pPr algn="just"/>
            <a:r>
              <a:rPr lang="en-US" sz="500" b="1" dirty="0" smtClean="0">
                <a:solidFill>
                  <a:srgbClr val="707C8A"/>
                </a:solidFill>
                <a:latin typeface="Arial" pitchFamily="34" charset="0"/>
                <a:cs typeface="Arial" pitchFamily="34" charset="0"/>
              </a:rPr>
              <a:t>© 2016 IHS. All rights reserved. </a:t>
            </a:r>
            <a:r>
              <a:rPr lang="en-US" sz="500" dirty="0" smtClean="0">
                <a:solidFill>
                  <a:schemeClr val="tx1"/>
                </a:solidFill>
                <a:latin typeface="Arial" pitchFamily="34" charset="0"/>
                <a:cs typeface="Arial" pitchFamily="34" charset="0"/>
              </a:rPr>
              <a:t>No portion of this presentation may be reproduced, reused, or otherwise distributed in any form without prior written consent of IHS. Content reproduced or redistributed with IHS permission must display IHS legal notices and attributions of authorship. The information contained herein is from sources considered reliable, but its accuracy and completeness are not warranted, nor are the opinions and analyses which that are based upon it, and to the extent permitted by law, IHS shall not be liable for any errors or omissions or any loss, damage, or expense incurred by reliance on information or any statement contained herein. In particular, please note that no representation or warranty is given as to the achievement or reasonableness of, and no reliance should be placed on, any projections, forecasts, estimates, or assumptions, and, due to various risks and uncertainties, actual events and results may differ materially from forecasts and statements of belief noted herein. This presentation is not to be construed as legal or financial advice, and use of or reliance on any information in this publication is entirely at your own risk. IHS and the IHS logo are trademarks of IHS.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1213" y="5875964"/>
            <a:ext cx="664475" cy="664475"/>
          </a:xfrm>
          <a:prstGeom prst="rect">
            <a:avLst/>
          </a:prstGeom>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6"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9" name="TextBox 8"/>
          <p:cNvSpPr txBox="1"/>
          <p:nvPr userDrawn="1"/>
        </p:nvSpPr>
        <p:spPr>
          <a:xfrm>
            <a:off x="466725" y="6571257"/>
            <a:ext cx="535403" cy="123111"/>
          </a:xfrm>
          <a:prstGeom prst="rect">
            <a:avLst/>
          </a:prstGeom>
          <a:noFill/>
        </p:spPr>
        <p:txBody>
          <a:bodyPr wrap="none" lIns="0" tIns="0" rIns="0" bIns="0" rtlCol="0">
            <a:spAutoFit/>
          </a:bodyPr>
          <a:lstStyle/>
          <a:p>
            <a:pPr lvl="0"/>
            <a:r>
              <a:rPr lang="en-US" sz="800" b="0" kern="1200" cap="all" spc="0" baseline="0" dirty="0" smtClean="0">
                <a:solidFill>
                  <a:srgbClr val="495965"/>
                </a:solidFill>
                <a:latin typeface="+mn-lt"/>
                <a:ea typeface="+mn-ea"/>
                <a:cs typeface="+mn-cs"/>
              </a:rPr>
              <a:t>© 2016 IHS</a:t>
            </a:r>
            <a:endParaRPr lang="en-US" sz="800" b="0" kern="1200" cap="all" spc="0" baseline="0" dirty="0">
              <a:solidFill>
                <a:srgbClr val="495965"/>
              </a:solidFill>
              <a:latin typeface="+mn-lt"/>
              <a:ea typeface="+mn-ea"/>
              <a:cs typeface="+mn-cs"/>
            </a:endParaRPr>
          </a:p>
        </p:txBody>
      </p:sp>
      <p:cxnSp>
        <p:nvCxnSpPr>
          <p:cNvPr id="10" name="Straight Connector 9"/>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63319" y="836640"/>
            <a:ext cx="8213251" cy="1821740"/>
          </a:xfrm>
          <a:prstGeom prst="rect">
            <a:avLst/>
          </a:prstGeom>
        </p:spPr>
        <p:txBody>
          <a:bodyPr anchor="b"/>
          <a:lstStyle>
            <a:lvl1pPr>
              <a:defRPr sz="2800" spc="0" baseline="0"/>
            </a:lvl1pPr>
          </a:lstStyle>
          <a:p>
            <a:r>
              <a:rPr lang="en-US" dirty="0" smtClean="0"/>
              <a:t>Section divider title here in sentence case</a:t>
            </a:r>
            <a:endParaRPr lang="en-US" dirty="0"/>
          </a:p>
        </p:txBody>
      </p:sp>
      <p:cxnSp>
        <p:nvCxnSpPr>
          <p:cNvPr id="13" name="Straight Connector 12"/>
          <p:cNvCxnSpPr/>
          <p:nvPr userDrawn="1"/>
        </p:nvCxnSpPr>
        <p:spPr>
          <a:xfrm>
            <a:off x="466725" y="2729818"/>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userDrawn="1">
            <p:ph type="body" sz="quarter" idx="13"/>
          </p:nvPr>
        </p:nvSpPr>
        <p:spPr>
          <a:xfrm>
            <a:off x="466724" y="4797190"/>
            <a:ext cx="8210551" cy="1390433"/>
          </a:xfrm>
        </p:spPr>
        <p:txBody>
          <a:bodyPr anchor="b"/>
          <a:lstStyle>
            <a:lvl1pPr>
              <a:spcBef>
                <a:spcPts val="0"/>
              </a:spcBef>
              <a:spcAft>
                <a:spcPts val="600"/>
              </a:spcAft>
              <a:buNone/>
              <a:defRPr sz="1400">
                <a:solidFill>
                  <a:srgbClr val="495965"/>
                </a:solidFill>
              </a:defRPr>
            </a:lvl1pPr>
          </a:lstStyle>
          <a:p>
            <a:pPr lvl="0"/>
            <a:r>
              <a:rPr lang="en-US" b="1" smtClean="0"/>
              <a:t>Click to edit Master text styles</a:t>
            </a:r>
          </a:p>
        </p:txBody>
      </p:sp>
      <p:sp>
        <p:nvSpPr>
          <p:cNvPr id="14" name="Footer Placeholder 13"/>
          <p:cNvSpPr>
            <a:spLocks noGrp="1"/>
          </p:cNvSpPr>
          <p:nvPr>
            <p:ph type="ftr" sz="quarter" idx="14"/>
          </p:nvPr>
        </p:nvSpPr>
        <p:spPr/>
        <p:txBody>
          <a:bodyPr/>
          <a:lstStyle/>
          <a:p>
            <a:r>
              <a:rPr lang="en-US" smtClean="0"/>
              <a:t>US Economic Outlook / August 2016</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6"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9" name="TextBox 8"/>
          <p:cNvSpPr txBox="1"/>
          <p:nvPr userDrawn="1"/>
        </p:nvSpPr>
        <p:spPr>
          <a:xfrm>
            <a:off x="466725" y="6571257"/>
            <a:ext cx="535403" cy="123111"/>
          </a:xfrm>
          <a:prstGeom prst="rect">
            <a:avLst/>
          </a:prstGeom>
          <a:noFill/>
        </p:spPr>
        <p:txBody>
          <a:bodyPr wrap="none" lIns="0" tIns="0" rIns="0" bIns="0" rtlCol="0">
            <a:spAutoFit/>
          </a:bodyPr>
          <a:lstStyle/>
          <a:p>
            <a:pPr lvl="0"/>
            <a:r>
              <a:rPr lang="en-US" sz="800" b="0" kern="1200" cap="all" spc="0" baseline="0" dirty="0" smtClean="0">
                <a:solidFill>
                  <a:srgbClr val="495965"/>
                </a:solidFill>
                <a:latin typeface="+mn-lt"/>
                <a:ea typeface="+mn-ea"/>
                <a:cs typeface="+mn-cs"/>
              </a:rPr>
              <a:t>© 2016 IHS</a:t>
            </a:r>
            <a:endParaRPr lang="en-US" sz="800" b="0" kern="1200" cap="all" spc="0" baseline="0" dirty="0">
              <a:solidFill>
                <a:srgbClr val="495965"/>
              </a:solidFill>
              <a:latin typeface="+mn-lt"/>
              <a:ea typeface="+mn-ea"/>
              <a:cs typeface="+mn-cs"/>
            </a:endParaRPr>
          </a:p>
        </p:txBody>
      </p:sp>
      <p:cxnSp>
        <p:nvCxnSpPr>
          <p:cNvPr id="10" name="Straight Connector 9"/>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63319" y="836640"/>
            <a:ext cx="8213251" cy="1821740"/>
          </a:xfrm>
          <a:prstGeom prst="rect">
            <a:avLst/>
          </a:prstGeom>
        </p:spPr>
        <p:txBody>
          <a:bodyPr anchor="b"/>
          <a:lstStyle>
            <a:lvl1pPr>
              <a:defRPr sz="2800" spc="0" baseline="0"/>
            </a:lvl1pPr>
          </a:lstStyle>
          <a:p>
            <a:r>
              <a:rPr lang="en-US" dirty="0" smtClean="0"/>
              <a:t>Section divider title here in sentence case</a:t>
            </a:r>
            <a:endParaRPr lang="en-US" dirty="0"/>
          </a:p>
        </p:txBody>
      </p:sp>
      <p:cxnSp>
        <p:nvCxnSpPr>
          <p:cNvPr id="13" name="Straight Connector 12"/>
          <p:cNvCxnSpPr/>
          <p:nvPr userDrawn="1"/>
        </p:nvCxnSpPr>
        <p:spPr>
          <a:xfrm>
            <a:off x="466725" y="2729818"/>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userDrawn="1">
            <p:ph type="body" sz="quarter" idx="13"/>
          </p:nvPr>
        </p:nvSpPr>
        <p:spPr>
          <a:xfrm>
            <a:off x="466724" y="4797190"/>
            <a:ext cx="8210551" cy="1390433"/>
          </a:xfrm>
        </p:spPr>
        <p:txBody>
          <a:bodyPr anchor="b"/>
          <a:lstStyle>
            <a:lvl1pPr>
              <a:spcBef>
                <a:spcPts val="0"/>
              </a:spcBef>
              <a:spcAft>
                <a:spcPts val="600"/>
              </a:spcAft>
              <a:buNone/>
              <a:defRPr sz="1400">
                <a:solidFill>
                  <a:srgbClr val="495965"/>
                </a:solidFill>
              </a:defRPr>
            </a:lvl1pPr>
          </a:lstStyle>
          <a:p>
            <a:pPr lvl="0"/>
            <a:r>
              <a:rPr lang="en-US" b="1" smtClean="0"/>
              <a:t>Click to edit Master text styles</a:t>
            </a:r>
          </a:p>
        </p:txBody>
      </p:sp>
      <p:sp>
        <p:nvSpPr>
          <p:cNvPr id="14" name="Footer Placeholder 13"/>
          <p:cNvSpPr>
            <a:spLocks noGrp="1"/>
          </p:cNvSpPr>
          <p:nvPr>
            <p:ph type="ftr" sz="quarter" idx="14"/>
          </p:nvPr>
        </p:nvSpPr>
        <p:spPr/>
        <p:txBody>
          <a:bodyPr/>
          <a:lstStyle/>
          <a:p>
            <a:r>
              <a:rPr lang="en-US" smtClean="0"/>
              <a:t>US Economic Outlook / August 2016</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6"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9" name="TextBox 8"/>
          <p:cNvSpPr txBox="1"/>
          <p:nvPr userDrawn="1"/>
        </p:nvSpPr>
        <p:spPr>
          <a:xfrm>
            <a:off x="466725" y="6571257"/>
            <a:ext cx="535403" cy="123111"/>
          </a:xfrm>
          <a:prstGeom prst="rect">
            <a:avLst/>
          </a:prstGeom>
          <a:noFill/>
        </p:spPr>
        <p:txBody>
          <a:bodyPr wrap="none" lIns="0" tIns="0" rIns="0" bIns="0" rtlCol="0">
            <a:spAutoFit/>
          </a:bodyPr>
          <a:lstStyle/>
          <a:p>
            <a:pPr lvl="0"/>
            <a:r>
              <a:rPr lang="en-US" sz="800" b="0" kern="1200" cap="all" spc="0" baseline="0" dirty="0" smtClean="0">
                <a:solidFill>
                  <a:srgbClr val="495965"/>
                </a:solidFill>
                <a:latin typeface="+mn-lt"/>
                <a:ea typeface="+mn-ea"/>
                <a:cs typeface="+mn-cs"/>
              </a:rPr>
              <a:t>© 2016 IHS</a:t>
            </a:r>
            <a:endParaRPr lang="en-US" sz="800" b="0" kern="1200" cap="all" spc="0" baseline="0" dirty="0">
              <a:solidFill>
                <a:srgbClr val="495965"/>
              </a:solidFill>
              <a:latin typeface="+mn-lt"/>
              <a:ea typeface="+mn-ea"/>
              <a:cs typeface="+mn-cs"/>
            </a:endParaRPr>
          </a:p>
        </p:txBody>
      </p:sp>
      <p:cxnSp>
        <p:nvCxnSpPr>
          <p:cNvPr id="10" name="Straight Connector 9"/>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63319" y="836640"/>
            <a:ext cx="8213251" cy="1821740"/>
          </a:xfrm>
          <a:prstGeom prst="rect">
            <a:avLst/>
          </a:prstGeom>
        </p:spPr>
        <p:txBody>
          <a:bodyPr anchor="b"/>
          <a:lstStyle>
            <a:lvl1pPr>
              <a:defRPr sz="2800" spc="0" baseline="0"/>
            </a:lvl1pPr>
          </a:lstStyle>
          <a:p>
            <a:r>
              <a:rPr lang="en-US" dirty="0" smtClean="0"/>
              <a:t>Section divider title here in sentence case</a:t>
            </a:r>
            <a:endParaRPr lang="en-US" dirty="0"/>
          </a:p>
        </p:txBody>
      </p:sp>
      <p:cxnSp>
        <p:nvCxnSpPr>
          <p:cNvPr id="13" name="Straight Connector 12"/>
          <p:cNvCxnSpPr/>
          <p:nvPr userDrawn="1"/>
        </p:nvCxnSpPr>
        <p:spPr>
          <a:xfrm>
            <a:off x="466725" y="2729818"/>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userDrawn="1">
            <p:ph type="body" sz="quarter" idx="13"/>
          </p:nvPr>
        </p:nvSpPr>
        <p:spPr>
          <a:xfrm>
            <a:off x="466724" y="4797190"/>
            <a:ext cx="8210551" cy="1390433"/>
          </a:xfrm>
        </p:spPr>
        <p:txBody>
          <a:bodyPr anchor="b"/>
          <a:lstStyle>
            <a:lvl1pPr>
              <a:spcBef>
                <a:spcPts val="0"/>
              </a:spcBef>
              <a:spcAft>
                <a:spcPts val="600"/>
              </a:spcAft>
              <a:buNone/>
              <a:defRPr sz="1400">
                <a:solidFill>
                  <a:srgbClr val="495965"/>
                </a:solidFill>
              </a:defRPr>
            </a:lvl1pPr>
          </a:lstStyle>
          <a:p>
            <a:pPr lvl="0"/>
            <a:r>
              <a:rPr lang="en-US" b="1" smtClean="0"/>
              <a:t>Click to edit Master text styles</a:t>
            </a:r>
          </a:p>
        </p:txBody>
      </p:sp>
      <p:sp>
        <p:nvSpPr>
          <p:cNvPr id="14" name="Footer Placeholder 13"/>
          <p:cNvSpPr>
            <a:spLocks noGrp="1"/>
          </p:cNvSpPr>
          <p:nvPr>
            <p:ph type="ftr" sz="quarter" idx="14"/>
          </p:nvPr>
        </p:nvSpPr>
        <p:spPr/>
        <p:txBody>
          <a:bodyPr/>
          <a:lstStyle/>
          <a:p>
            <a:r>
              <a:rPr lang="en-US" smtClean="0"/>
              <a:t>US Economic Outlook / August 2016</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sp>
        <p:nvSpPr>
          <p:cNvPr id="6"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9" name="TextBox 8"/>
          <p:cNvSpPr txBox="1"/>
          <p:nvPr userDrawn="1"/>
        </p:nvSpPr>
        <p:spPr>
          <a:xfrm>
            <a:off x="466725" y="6571257"/>
            <a:ext cx="535403" cy="123111"/>
          </a:xfrm>
          <a:prstGeom prst="rect">
            <a:avLst/>
          </a:prstGeom>
          <a:noFill/>
        </p:spPr>
        <p:txBody>
          <a:bodyPr wrap="none" lIns="0" tIns="0" rIns="0" bIns="0" rtlCol="0">
            <a:spAutoFit/>
          </a:bodyPr>
          <a:lstStyle/>
          <a:p>
            <a:pPr lvl="0"/>
            <a:r>
              <a:rPr lang="en-US" sz="800" b="0" kern="1200" cap="all" spc="0" baseline="0" dirty="0" smtClean="0">
                <a:solidFill>
                  <a:srgbClr val="495965"/>
                </a:solidFill>
                <a:latin typeface="+mn-lt"/>
                <a:ea typeface="+mn-ea"/>
                <a:cs typeface="+mn-cs"/>
              </a:rPr>
              <a:t>© 2016 IHS</a:t>
            </a:r>
            <a:endParaRPr lang="en-US" sz="800" b="0" kern="1200" cap="all" spc="0" baseline="0" dirty="0">
              <a:solidFill>
                <a:srgbClr val="495965"/>
              </a:solidFill>
              <a:latin typeface="+mn-lt"/>
              <a:ea typeface="+mn-ea"/>
              <a:cs typeface="+mn-cs"/>
            </a:endParaRPr>
          </a:p>
        </p:txBody>
      </p:sp>
      <p:cxnSp>
        <p:nvCxnSpPr>
          <p:cNvPr id="10" name="Straight Connector 9"/>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63319" y="836640"/>
            <a:ext cx="8213251" cy="1821740"/>
          </a:xfrm>
          <a:prstGeom prst="rect">
            <a:avLst/>
          </a:prstGeom>
        </p:spPr>
        <p:txBody>
          <a:bodyPr anchor="b"/>
          <a:lstStyle>
            <a:lvl1pPr>
              <a:defRPr sz="2800" spc="0" baseline="0"/>
            </a:lvl1pPr>
          </a:lstStyle>
          <a:p>
            <a:r>
              <a:rPr lang="en-US" dirty="0" smtClean="0"/>
              <a:t>Section divider title here in sentence case</a:t>
            </a:r>
            <a:endParaRPr lang="en-US" dirty="0"/>
          </a:p>
        </p:txBody>
      </p:sp>
      <p:cxnSp>
        <p:nvCxnSpPr>
          <p:cNvPr id="13" name="Straight Connector 12"/>
          <p:cNvCxnSpPr/>
          <p:nvPr userDrawn="1"/>
        </p:nvCxnSpPr>
        <p:spPr>
          <a:xfrm>
            <a:off x="466725" y="2729818"/>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userDrawn="1">
            <p:ph type="body" sz="quarter" idx="13"/>
          </p:nvPr>
        </p:nvSpPr>
        <p:spPr>
          <a:xfrm>
            <a:off x="466724" y="4797190"/>
            <a:ext cx="8210551" cy="1390433"/>
          </a:xfrm>
        </p:spPr>
        <p:txBody>
          <a:bodyPr anchor="b"/>
          <a:lstStyle>
            <a:lvl1pPr>
              <a:spcBef>
                <a:spcPts val="0"/>
              </a:spcBef>
              <a:spcAft>
                <a:spcPts val="600"/>
              </a:spcAft>
              <a:buNone/>
              <a:defRPr sz="1400">
                <a:solidFill>
                  <a:srgbClr val="495965"/>
                </a:solidFill>
              </a:defRPr>
            </a:lvl1pPr>
          </a:lstStyle>
          <a:p>
            <a:pPr lvl="0"/>
            <a:r>
              <a:rPr lang="en-US" b="1" smtClean="0"/>
              <a:t>Click to edit Master text styles</a:t>
            </a:r>
          </a:p>
        </p:txBody>
      </p:sp>
      <p:sp>
        <p:nvSpPr>
          <p:cNvPr id="14" name="Footer Placeholder 13"/>
          <p:cNvSpPr>
            <a:spLocks noGrp="1"/>
          </p:cNvSpPr>
          <p:nvPr>
            <p:ph type="ftr" sz="quarter" idx="14"/>
          </p:nvPr>
        </p:nvSpPr>
        <p:spPr/>
        <p:txBody>
          <a:bodyPr/>
          <a:lstStyle/>
          <a:p>
            <a:r>
              <a:rPr lang="en-US" smtClean="0"/>
              <a:t>US Economic Outlook / August 2016</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5_Section Header">
    <p:spTree>
      <p:nvGrpSpPr>
        <p:cNvPr id="1" name=""/>
        <p:cNvGrpSpPr/>
        <p:nvPr/>
      </p:nvGrpSpPr>
      <p:grpSpPr>
        <a:xfrm>
          <a:off x="0" y="0"/>
          <a:ext cx="0" cy="0"/>
          <a:chOff x="0" y="0"/>
          <a:chExt cx="0" cy="0"/>
        </a:xfrm>
      </p:grpSpPr>
      <p:sp>
        <p:nvSpPr>
          <p:cNvPr id="6"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9" name="TextBox 8"/>
          <p:cNvSpPr txBox="1"/>
          <p:nvPr userDrawn="1"/>
        </p:nvSpPr>
        <p:spPr>
          <a:xfrm>
            <a:off x="466725" y="6571257"/>
            <a:ext cx="535403" cy="123111"/>
          </a:xfrm>
          <a:prstGeom prst="rect">
            <a:avLst/>
          </a:prstGeom>
          <a:noFill/>
        </p:spPr>
        <p:txBody>
          <a:bodyPr wrap="none" lIns="0" tIns="0" rIns="0" bIns="0" rtlCol="0">
            <a:spAutoFit/>
          </a:bodyPr>
          <a:lstStyle/>
          <a:p>
            <a:pPr lvl="0"/>
            <a:r>
              <a:rPr lang="en-US" sz="800" b="0" kern="1200" cap="all" spc="0" baseline="0" dirty="0" smtClean="0">
                <a:solidFill>
                  <a:srgbClr val="495965"/>
                </a:solidFill>
                <a:latin typeface="+mn-lt"/>
                <a:ea typeface="+mn-ea"/>
                <a:cs typeface="+mn-cs"/>
              </a:rPr>
              <a:t>© 2016 IHS</a:t>
            </a:r>
            <a:endParaRPr lang="en-US" sz="800" b="0" kern="1200" cap="all" spc="0" baseline="0" dirty="0">
              <a:solidFill>
                <a:srgbClr val="495965"/>
              </a:solidFill>
              <a:latin typeface="+mn-lt"/>
              <a:ea typeface="+mn-ea"/>
              <a:cs typeface="+mn-cs"/>
            </a:endParaRPr>
          </a:p>
        </p:txBody>
      </p:sp>
      <p:cxnSp>
        <p:nvCxnSpPr>
          <p:cNvPr id="10" name="Straight Connector 9"/>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63319" y="836640"/>
            <a:ext cx="8213251" cy="1821740"/>
          </a:xfrm>
          <a:prstGeom prst="rect">
            <a:avLst/>
          </a:prstGeom>
        </p:spPr>
        <p:txBody>
          <a:bodyPr anchor="b"/>
          <a:lstStyle>
            <a:lvl1pPr>
              <a:defRPr sz="2800" spc="0" baseline="0"/>
            </a:lvl1pPr>
          </a:lstStyle>
          <a:p>
            <a:r>
              <a:rPr lang="en-US" dirty="0" smtClean="0"/>
              <a:t>Section divider title here in sentence case</a:t>
            </a:r>
            <a:endParaRPr lang="en-US" dirty="0"/>
          </a:p>
        </p:txBody>
      </p:sp>
      <p:cxnSp>
        <p:nvCxnSpPr>
          <p:cNvPr id="13" name="Straight Connector 12"/>
          <p:cNvCxnSpPr/>
          <p:nvPr userDrawn="1"/>
        </p:nvCxnSpPr>
        <p:spPr>
          <a:xfrm>
            <a:off x="466725" y="2729818"/>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userDrawn="1">
            <p:ph type="body" sz="quarter" idx="13"/>
          </p:nvPr>
        </p:nvSpPr>
        <p:spPr>
          <a:xfrm>
            <a:off x="466724" y="4797190"/>
            <a:ext cx="8210551" cy="1390433"/>
          </a:xfrm>
        </p:spPr>
        <p:txBody>
          <a:bodyPr anchor="b"/>
          <a:lstStyle>
            <a:lvl1pPr>
              <a:spcBef>
                <a:spcPts val="0"/>
              </a:spcBef>
              <a:spcAft>
                <a:spcPts val="600"/>
              </a:spcAft>
              <a:buNone/>
              <a:defRPr sz="1400">
                <a:solidFill>
                  <a:srgbClr val="495965"/>
                </a:solidFill>
              </a:defRPr>
            </a:lvl1pPr>
          </a:lstStyle>
          <a:p>
            <a:pPr lvl="0"/>
            <a:r>
              <a:rPr lang="en-US" b="1" smtClean="0"/>
              <a:t>Click to edit Master text styles</a:t>
            </a:r>
          </a:p>
        </p:txBody>
      </p:sp>
      <p:sp>
        <p:nvSpPr>
          <p:cNvPr id="14" name="Footer Placeholder 13"/>
          <p:cNvSpPr>
            <a:spLocks noGrp="1"/>
          </p:cNvSpPr>
          <p:nvPr>
            <p:ph type="ftr" sz="quarter" idx="14"/>
          </p:nvPr>
        </p:nvSpPr>
        <p:spPr/>
        <p:txBody>
          <a:bodyPr/>
          <a:lstStyle/>
          <a:p>
            <a:r>
              <a:rPr lang="en-US" smtClean="0"/>
              <a:t>US Economic Outlook / August 2016</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6_Section Header">
    <p:spTree>
      <p:nvGrpSpPr>
        <p:cNvPr id="1" name=""/>
        <p:cNvGrpSpPr/>
        <p:nvPr/>
      </p:nvGrpSpPr>
      <p:grpSpPr>
        <a:xfrm>
          <a:off x="0" y="0"/>
          <a:ext cx="0" cy="0"/>
          <a:chOff x="0" y="0"/>
          <a:chExt cx="0" cy="0"/>
        </a:xfrm>
      </p:grpSpPr>
      <p:sp>
        <p:nvSpPr>
          <p:cNvPr id="6"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9" name="TextBox 8"/>
          <p:cNvSpPr txBox="1"/>
          <p:nvPr userDrawn="1"/>
        </p:nvSpPr>
        <p:spPr>
          <a:xfrm>
            <a:off x="466725" y="6571257"/>
            <a:ext cx="535403" cy="123111"/>
          </a:xfrm>
          <a:prstGeom prst="rect">
            <a:avLst/>
          </a:prstGeom>
          <a:noFill/>
        </p:spPr>
        <p:txBody>
          <a:bodyPr wrap="none" lIns="0" tIns="0" rIns="0" bIns="0" rtlCol="0">
            <a:spAutoFit/>
          </a:bodyPr>
          <a:lstStyle/>
          <a:p>
            <a:pPr lvl="0"/>
            <a:r>
              <a:rPr lang="en-US" sz="800" b="0" kern="1200" cap="all" spc="0" baseline="0" dirty="0" smtClean="0">
                <a:solidFill>
                  <a:srgbClr val="495965"/>
                </a:solidFill>
                <a:latin typeface="+mn-lt"/>
                <a:ea typeface="+mn-ea"/>
                <a:cs typeface="+mn-cs"/>
              </a:rPr>
              <a:t>© 2016 IHS</a:t>
            </a:r>
            <a:endParaRPr lang="en-US" sz="800" b="0" kern="1200" cap="all" spc="0" baseline="0" dirty="0">
              <a:solidFill>
                <a:srgbClr val="495965"/>
              </a:solidFill>
              <a:latin typeface="+mn-lt"/>
              <a:ea typeface="+mn-ea"/>
              <a:cs typeface="+mn-cs"/>
            </a:endParaRPr>
          </a:p>
        </p:txBody>
      </p:sp>
      <p:cxnSp>
        <p:nvCxnSpPr>
          <p:cNvPr id="10" name="Straight Connector 9"/>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63319" y="836640"/>
            <a:ext cx="8213251" cy="1821740"/>
          </a:xfrm>
          <a:prstGeom prst="rect">
            <a:avLst/>
          </a:prstGeom>
        </p:spPr>
        <p:txBody>
          <a:bodyPr anchor="b"/>
          <a:lstStyle>
            <a:lvl1pPr>
              <a:defRPr sz="2800" spc="0" baseline="0"/>
            </a:lvl1pPr>
          </a:lstStyle>
          <a:p>
            <a:r>
              <a:rPr lang="en-US" dirty="0" smtClean="0"/>
              <a:t>Section divider title here in sentence case</a:t>
            </a:r>
            <a:endParaRPr lang="en-US" dirty="0"/>
          </a:p>
        </p:txBody>
      </p:sp>
      <p:cxnSp>
        <p:nvCxnSpPr>
          <p:cNvPr id="13" name="Straight Connector 12"/>
          <p:cNvCxnSpPr/>
          <p:nvPr userDrawn="1"/>
        </p:nvCxnSpPr>
        <p:spPr>
          <a:xfrm>
            <a:off x="466725" y="2729818"/>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userDrawn="1">
            <p:ph type="body" sz="quarter" idx="13"/>
          </p:nvPr>
        </p:nvSpPr>
        <p:spPr>
          <a:xfrm>
            <a:off x="466724" y="4797190"/>
            <a:ext cx="8210551" cy="1390433"/>
          </a:xfrm>
        </p:spPr>
        <p:txBody>
          <a:bodyPr anchor="b"/>
          <a:lstStyle>
            <a:lvl1pPr>
              <a:spcBef>
                <a:spcPts val="0"/>
              </a:spcBef>
              <a:spcAft>
                <a:spcPts val="600"/>
              </a:spcAft>
              <a:buNone/>
              <a:defRPr sz="1400">
                <a:solidFill>
                  <a:srgbClr val="495965"/>
                </a:solidFill>
              </a:defRPr>
            </a:lvl1pPr>
          </a:lstStyle>
          <a:p>
            <a:pPr lvl="0"/>
            <a:r>
              <a:rPr lang="en-US" b="1" smtClean="0"/>
              <a:t>Click to edit Master text styles</a:t>
            </a:r>
          </a:p>
        </p:txBody>
      </p:sp>
      <p:sp>
        <p:nvSpPr>
          <p:cNvPr id="14" name="Footer Placeholder 13"/>
          <p:cNvSpPr>
            <a:spLocks noGrp="1"/>
          </p:cNvSpPr>
          <p:nvPr>
            <p:ph type="ftr" sz="quarter" idx="14"/>
          </p:nvPr>
        </p:nvSpPr>
        <p:spPr/>
        <p:txBody>
          <a:bodyPr/>
          <a:lstStyle/>
          <a:p>
            <a:r>
              <a:rPr lang="en-US" smtClean="0"/>
              <a:t>US Economic Outlook / August 2016</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7_Section Header">
    <p:spTree>
      <p:nvGrpSpPr>
        <p:cNvPr id="1" name=""/>
        <p:cNvGrpSpPr/>
        <p:nvPr/>
      </p:nvGrpSpPr>
      <p:grpSpPr>
        <a:xfrm>
          <a:off x="0" y="0"/>
          <a:ext cx="0" cy="0"/>
          <a:chOff x="0" y="0"/>
          <a:chExt cx="0" cy="0"/>
        </a:xfrm>
      </p:grpSpPr>
      <p:sp>
        <p:nvSpPr>
          <p:cNvPr id="6"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9" name="TextBox 8"/>
          <p:cNvSpPr txBox="1"/>
          <p:nvPr userDrawn="1"/>
        </p:nvSpPr>
        <p:spPr>
          <a:xfrm>
            <a:off x="466725" y="6571257"/>
            <a:ext cx="535403" cy="123111"/>
          </a:xfrm>
          <a:prstGeom prst="rect">
            <a:avLst/>
          </a:prstGeom>
          <a:noFill/>
        </p:spPr>
        <p:txBody>
          <a:bodyPr wrap="none" lIns="0" tIns="0" rIns="0" bIns="0" rtlCol="0">
            <a:spAutoFit/>
          </a:bodyPr>
          <a:lstStyle/>
          <a:p>
            <a:pPr lvl="0"/>
            <a:r>
              <a:rPr lang="en-US" sz="800" b="0" kern="1200" cap="all" spc="0" baseline="0" dirty="0" smtClean="0">
                <a:solidFill>
                  <a:srgbClr val="495965"/>
                </a:solidFill>
                <a:latin typeface="+mn-lt"/>
                <a:ea typeface="+mn-ea"/>
                <a:cs typeface="+mn-cs"/>
              </a:rPr>
              <a:t>© 2016 IHS</a:t>
            </a:r>
            <a:endParaRPr lang="en-US" sz="800" b="0" kern="1200" cap="all" spc="0" baseline="0" dirty="0">
              <a:solidFill>
                <a:srgbClr val="495965"/>
              </a:solidFill>
              <a:latin typeface="+mn-lt"/>
              <a:ea typeface="+mn-ea"/>
              <a:cs typeface="+mn-cs"/>
            </a:endParaRPr>
          </a:p>
        </p:txBody>
      </p:sp>
      <p:cxnSp>
        <p:nvCxnSpPr>
          <p:cNvPr id="10" name="Straight Connector 9"/>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63319" y="836640"/>
            <a:ext cx="8213251" cy="1821740"/>
          </a:xfrm>
          <a:prstGeom prst="rect">
            <a:avLst/>
          </a:prstGeom>
        </p:spPr>
        <p:txBody>
          <a:bodyPr anchor="b"/>
          <a:lstStyle>
            <a:lvl1pPr>
              <a:defRPr sz="2800" spc="0" baseline="0"/>
            </a:lvl1pPr>
          </a:lstStyle>
          <a:p>
            <a:r>
              <a:rPr lang="en-US" dirty="0" smtClean="0"/>
              <a:t>Section divider title here in sentence case</a:t>
            </a:r>
            <a:endParaRPr lang="en-US" dirty="0"/>
          </a:p>
        </p:txBody>
      </p:sp>
      <p:cxnSp>
        <p:nvCxnSpPr>
          <p:cNvPr id="13" name="Straight Connector 12"/>
          <p:cNvCxnSpPr/>
          <p:nvPr userDrawn="1"/>
        </p:nvCxnSpPr>
        <p:spPr>
          <a:xfrm>
            <a:off x="466725" y="2729818"/>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userDrawn="1">
            <p:ph type="body" sz="quarter" idx="13"/>
          </p:nvPr>
        </p:nvSpPr>
        <p:spPr>
          <a:xfrm>
            <a:off x="466724" y="4797190"/>
            <a:ext cx="8210551" cy="1390433"/>
          </a:xfrm>
        </p:spPr>
        <p:txBody>
          <a:bodyPr anchor="b"/>
          <a:lstStyle>
            <a:lvl1pPr>
              <a:spcBef>
                <a:spcPts val="0"/>
              </a:spcBef>
              <a:spcAft>
                <a:spcPts val="600"/>
              </a:spcAft>
              <a:buNone/>
              <a:defRPr sz="1400">
                <a:solidFill>
                  <a:srgbClr val="495965"/>
                </a:solidFill>
              </a:defRPr>
            </a:lvl1pPr>
          </a:lstStyle>
          <a:p>
            <a:pPr lvl="0"/>
            <a:r>
              <a:rPr lang="en-US" b="1" smtClean="0"/>
              <a:t>Click to edit Master text styles</a:t>
            </a:r>
          </a:p>
        </p:txBody>
      </p:sp>
      <p:sp>
        <p:nvSpPr>
          <p:cNvPr id="14" name="Footer Placeholder 13"/>
          <p:cNvSpPr>
            <a:spLocks noGrp="1"/>
          </p:cNvSpPr>
          <p:nvPr>
            <p:ph type="ftr" sz="quarter" idx="14"/>
          </p:nvPr>
        </p:nvSpPr>
        <p:spPr/>
        <p:txBody>
          <a:bodyPr/>
          <a:lstStyle/>
          <a:p>
            <a:r>
              <a:rPr lang="en-US" smtClean="0"/>
              <a:t>US Economic Outlook / August 2016</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8_Section Header">
    <p:spTree>
      <p:nvGrpSpPr>
        <p:cNvPr id="1" name=""/>
        <p:cNvGrpSpPr/>
        <p:nvPr/>
      </p:nvGrpSpPr>
      <p:grpSpPr>
        <a:xfrm>
          <a:off x="0" y="0"/>
          <a:ext cx="0" cy="0"/>
          <a:chOff x="0" y="0"/>
          <a:chExt cx="0" cy="0"/>
        </a:xfrm>
      </p:grpSpPr>
      <p:sp>
        <p:nvSpPr>
          <p:cNvPr id="6"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9" name="TextBox 8"/>
          <p:cNvSpPr txBox="1"/>
          <p:nvPr userDrawn="1"/>
        </p:nvSpPr>
        <p:spPr>
          <a:xfrm>
            <a:off x="466725" y="6571257"/>
            <a:ext cx="535403" cy="123111"/>
          </a:xfrm>
          <a:prstGeom prst="rect">
            <a:avLst/>
          </a:prstGeom>
          <a:noFill/>
        </p:spPr>
        <p:txBody>
          <a:bodyPr wrap="none" lIns="0" tIns="0" rIns="0" bIns="0" rtlCol="0">
            <a:spAutoFit/>
          </a:bodyPr>
          <a:lstStyle/>
          <a:p>
            <a:pPr lvl="0"/>
            <a:r>
              <a:rPr lang="en-US" sz="800" b="0" kern="1200" cap="all" spc="0" baseline="0" dirty="0" smtClean="0">
                <a:solidFill>
                  <a:srgbClr val="495965"/>
                </a:solidFill>
                <a:latin typeface="+mn-lt"/>
                <a:ea typeface="+mn-ea"/>
                <a:cs typeface="+mn-cs"/>
              </a:rPr>
              <a:t>© 2016 IHS</a:t>
            </a:r>
            <a:endParaRPr lang="en-US" sz="800" b="0" kern="1200" cap="all" spc="0" baseline="0" dirty="0">
              <a:solidFill>
                <a:srgbClr val="495965"/>
              </a:solidFill>
              <a:latin typeface="+mn-lt"/>
              <a:ea typeface="+mn-ea"/>
              <a:cs typeface="+mn-cs"/>
            </a:endParaRPr>
          </a:p>
        </p:txBody>
      </p:sp>
      <p:cxnSp>
        <p:nvCxnSpPr>
          <p:cNvPr id="10" name="Straight Connector 9"/>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63319" y="836640"/>
            <a:ext cx="8213251" cy="1821740"/>
          </a:xfrm>
          <a:prstGeom prst="rect">
            <a:avLst/>
          </a:prstGeom>
        </p:spPr>
        <p:txBody>
          <a:bodyPr anchor="b"/>
          <a:lstStyle>
            <a:lvl1pPr>
              <a:defRPr sz="2800" spc="0" baseline="0"/>
            </a:lvl1pPr>
          </a:lstStyle>
          <a:p>
            <a:r>
              <a:rPr lang="en-US" dirty="0" smtClean="0"/>
              <a:t>Section divider title here in sentence case</a:t>
            </a:r>
            <a:endParaRPr lang="en-US" dirty="0"/>
          </a:p>
        </p:txBody>
      </p:sp>
      <p:cxnSp>
        <p:nvCxnSpPr>
          <p:cNvPr id="13" name="Straight Connector 12"/>
          <p:cNvCxnSpPr/>
          <p:nvPr userDrawn="1"/>
        </p:nvCxnSpPr>
        <p:spPr>
          <a:xfrm>
            <a:off x="466725" y="2729818"/>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userDrawn="1">
            <p:ph type="body" sz="quarter" idx="13"/>
          </p:nvPr>
        </p:nvSpPr>
        <p:spPr>
          <a:xfrm>
            <a:off x="466724" y="4797190"/>
            <a:ext cx="8210551" cy="1390433"/>
          </a:xfrm>
        </p:spPr>
        <p:txBody>
          <a:bodyPr anchor="b"/>
          <a:lstStyle>
            <a:lvl1pPr>
              <a:spcBef>
                <a:spcPts val="0"/>
              </a:spcBef>
              <a:spcAft>
                <a:spcPts val="600"/>
              </a:spcAft>
              <a:buNone/>
              <a:defRPr sz="1400">
                <a:solidFill>
                  <a:srgbClr val="495965"/>
                </a:solidFill>
              </a:defRPr>
            </a:lvl1pPr>
          </a:lstStyle>
          <a:p>
            <a:pPr lvl="0"/>
            <a:r>
              <a:rPr lang="en-US" b="1" smtClean="0"/>
              <a:t>Click to edit Master text styles</a:t>
            </a:r>
          </a:p>
        </p:txBody>
      </p:sp>
      <p:sp>
        <p:nvSpPr>
          <p:cNvPr id="14" name="Footer Placeholder 13"/>
          <p:cNvSpPr>
            <a:spLocks noGrp="1"/>
          </p:cNvSpPr>
          <p:nvPr>
            <p:ph type="ftr" sz="quarter" idx="14"/>
          </p:nvPr>
        </p:nvSpPr>
        <p:spPr/>
        <p:txBody>
          <a:bodyPr/>
          <a:lstStyle/>
          <a:p>
            <a:r>
              <a:rPr lang="en-US" smtClean="0"/>
              <a:t>US Economic Outlook / August 2016</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9_Section Header">
    <p:spTree>
      <p:nvGrpSpPr>
        <p:cNvPr id="1" name=""/>
        <p:cNvGrpSpPr/>
        <p:nvPr/>
      </p:nvGrpSpPr>
      <p:grpSpPr>
        <a:xfrm>
          <a:off x="0" y="0"/>
          <a:ext cx="0" cy="0"/>
          <a:chOff x="0" y="0"/>
          <a:chExt cx="0" cy="0"/>
        </a:xfrm>
      </p:grpSpPr>
      <p:sp>
        <p:nvSpPr>
          <p:cNvPr id="6"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9" name="TextBox 8"/>
          <p:cNvSpPr txBox="1"/>
          <p:nvPr userDrawn="1"/>
        </p:nvSpPr>
        <p:spPr>
          <a:xfrm>
            <a:off x="466725" y="6571257"/>
            <a:ext cx="535403" cy="123111"/>
          </a:xfrm>
          <a:prstGeom prst="rect">
            <a:avLst/>
          </a:prstGeom>
          <a:noFill/>
        </p:spPr>
        <p:txBody>
          <a:bodyPr wrap="none" lIns="0" tIns="0" rIns="0" bIns="0" rtlCol="0">
            <a:spAutoFit/>
          </a:bodyPr>
          <a:lstStyle/>
          <a:p>
            <a:pPr lvl="0"/>
            <a:r>
              <a:rPr lang="en-US" sz="800" b="0" kern="1200" cap="all" spc="0" baseline="0" dirty="0" smtClean="0">
                <a:solidFill>
                  <a:srgbClr val="495965"/>
                </a:solidFill>
                <a:latin typeface="+mn-lt"/>
                <a:ea typeface="+mn-ea"/>
                <a:cs typeface="+mn-cs"/>
              </a:rPr>
              <a:t>© 2016 IHS</a:t>
            </a:r>
            <a:endParaRPr lang="en-US" sz="800" b="0" kern="1200" cap="all" spc="0" baseline="0" dirty="0">
              <a:solidFill>
                <a:srgbClr val="495965"/>
              </a:solidFill>
              <a:latin typeface="+mn-lt"/>
              <a:ea typeface="+mn-ea"/>
              <a:cs typeface="+mn-cs"/>
            </a:endParaRPr>
          </a:p>
        </p:txBody>
      </p:sp>
      <p:cxnSp>
        <p:nvCxnSpPr>
          <p:cNvPr id="10" name="Straight Connector 9"/>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63319" y="836640"/>
            <a:ext cx="8213251" cy="1821740"/>
          </a:xfrm>
          <a:prstGeom prst="rect">
            <a:avLst/>
          </a:prstGeom>
        </p:spPr>
        <p:txBody>
          <a:bodyPr anchor="b"/>
          <a:lstStyle>
            <a:lvl1pPr>
              <a:defRPr sz="2800" spc="0" baseline="0"/>
            </a:lvl1pPr>
          </a:lstStyle>
          <a:p>
            <a:r>
              <a:rPr lang="en-US" dirty="0" smtClean="0"/>
              <a:t>Section divider title here in sentence case</a:t>
            </a:r>
            <a:endParaRPr lang="en-US" dirty="0"/>
          </a:p>
        </p:txBody>
      </p:sp>
      <p:cxnSp>
        <p:nvCxnSpPr>
          <p:cNvPr id="13" name="Straight Connector 12"/>
          <p:cNvCxnSpPr/>
          <p:nvPr userDrawn="1"/>
        </p:nvCxnSpPr>
        <p:spPr>
          <a:xfrm>
            <a:off x="466725" y="2729818"/>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userDrawn="1">
            <p:ph type="body" sz="quarter" idx="13"/>
          </p:nvPr>
        </p:nvSpPr>
        <p:spPr>
          <a:xfrm>
            <a:off x="466724" y="4797190"/>
            <a:ext cx="8210551" cy="1390433"/>
          </a:xfrm>
        </p:spPr>
        <p:txBody>
          <a:bodyPr anchor="b"/>
          <a:lstStyle>
            <a:lvl1pPr>
              <a:spcBef>
                <a:spcPts val="0"/>
              </a:spcBef>
              <a:spcAft>
                <a:spcPts val="600"/>
              </a:spcAft>
              <a:buNone/>
              <a:defRPr sz="1400">
                <a:solidFill>
                  <a:srgbClr val="495965"/>
                </a:solidFill>
              </a:defRPr>
            </a:lvl1pPr>
          </a:lstStyle>
          <a:p>
            <a:pPr lvl="0"/>
            <a:r>
              <a:rPr lang="en-US" b="1" smtClean="0"/>
              <a:t>Click to edit Master text styles</a:t>
            </a:r>
          </a:p>
        </p:txBody>
      </p:sp>
      <p:sp>
        <p:nvSpPr>
          <p:cNvPr id="14" name="Footer Placeholder 13"/>
          <p:cNvSpPr>
            <a:spLocks noGrp="1"/>
          </p:cNvSpPr>
          <p:nvPr>
            <p:ph type="ftr" sz="quarter" idx="14"/>
          </p:nvPr>
        </p:nvSpPr>
        <p:spPr/>
        <p:txBody>
          <a:bodyPr/>
          <a:lstStyle/>
          <a:p>
            <a:r>
              <a:rPr lang="en-US" smtClean="0"/>
              <a:t>US Economic Outlook / August 2016</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One Heading Level - 2 Column">
    <p:spTree>
      <p:nvGrpSpPr>
        <p:cNvPr id="1" name=""/>
        <p:cNvGrpSpPr/>
        <p:nvPr/>
      </p:nvGrpSpPr>
      <p:grpSpPr>
        <a:xfrm>
          <a:off x="0" y="0"/>
          <a:ext cx="0" cy="0"/>
          <a:chOff x="0" y="0"/>
          <a:chExt cx="0" cy="0"/>
        </a:xfrm>
      </p:grpSpPr>
      <p:sp>
        <p:nvSpPr>
          <p:cNvPr id="8" name="TextBox 7"/>
          <p:cNvSpPr txBox="1"/>
          <p:nvPr userDrawn="1"/>
        </p:nvSpPr>
        <p:spPr>
          <a:xfrm>
            <a:off x="6350" y="539075"/>
            <a:ext cx="6037943" cy="461665"/>
          </a:xfrm>
          <a:prstGeom prst="rect">
            <a:avLst/>
          </a:prstGeom>
          <a:noFill/>
        </p:spPr>
        <p:txBody>
          <a:bodyPr wrap="square" lIns="90000" rtlCol="0">
            <a:spAutoFit/>
          </a:bodyPr>
          <a:lstStyle/>
          <a:p>
            <a:pPr marL="360000"/>
            <a:r>
              <a:rPr lang="en-US" sz="2400" b="1" baseline="0" dirty="0" smtClean="0">
                <a:solidFill>
                  <a:schemeClr val="tx2"/>
                </a:solidFill>
                <a:latin typeface="+mj-lt"/>
              </a:rPr>
              <a:t>Contents</a:t>
            </a:r>
            <a:endParaRPr lang="en-US" sz="2400" b="1" baseline="0" dirty="0">
              <a:solidFill>
                <a:schemeClr val="tx2"/>
              </a:solidFill>
              <a:latin typeface="+mj-lt"/>
            </a:endParaRPr>
          </a:p>
        </p:txBody>
      </p:sp>
      <p:sp>
        <p:nvSpPr>
          <p:cNvPr id="10"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11" name="TextBox 10"/>
          <p:cNvSpPr txBox="1"/>
          <p:nvPr userDrawn="1"/>
        </p:nvSpPr>
        <p:spPr>
          <a:xfrm>
            <a:off x="466725" y="6571257"/>
            <a:ext cx="1817805"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rgbClr val="495965"/>
                </a:solidFill>
                <a:latin typeface="+mn-lt"/>
                <a:ea typeface="+mn-ea"/>
                <a:cs typeface="+mn-cs"/>
              </a:rPr>
              <a:t>© 2016 IHS. All rights reserved.</a:t>
            </a:r>
            <a:endParaRPr lang="en-US" sz="800" b="0" kern="1200" cap="all" spc="0" baseline="0" dirty="0">
              <a:solidFill>
                <a:srgbClr val="495965"/>
              </a:solidFill>
              <a:latin typeface="+mn-lt"/>
              <a:ea typeface="+mn-ea"/>
              <a:cs typeface="+mn-cs"/>
            </a:endParaRPr>
          </a:p>
        </p:txBody>
      </p:sp>
      <p:cxnSp>
        <p:nvCxnSpPr>
          <p:cNvPr id="16" name="Straight Connector 15"/>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4"/>
          </p:nvPr>
        </p:nvSpPr>
        <p:spPr/>
        <p:txBody>
          <a:bodyPr/>
          <a:lstStyle/>
          <a:p>
            <a:r>
              <a:rPr lang="en-US" smtClean="0"/>
              <a:t>US Economic Outlook / August 2016</a:t>
            </a:r>
            <a:endParaRPr lang="en-US" dirty="0"/>
          </a:p>
        </p:txBody>
      </p:sp>
      <p:pic>
        <p:nvPicPr>
          <p:cNvPr id="12" name="Picture 11" descr="ih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
        <p:nvSpPr>
          <p:cNvPr id="13" name="Text Placeholder 7"/>
          <p:cNvSpPr>
            <a:spLocks noGrp="1"/>
          </p:cNvSpPr>
          <p:nvPr>
            <p:ph type="body" sz="quarter" idx="13"/>
          </p:nvPr>
        </p:nvSpPr>
        <p:spPr>
          <a:xfrm>
            <a:off x="468313" y="1268413"/>
            <a:ext cx="8208962" cy="4968875"/>
          </a:xfrm>
        </p:spPr>
        <p:txBody>
          <a:bodyPr numCol="2" spcCol="360000"/>
          <a:lstStyle>
            <a:lvl1pPr marL="0" indent="0">
              <a:spcBef>
                <a:spcPts val="1200"/>
              </a:spcBef>
              <a:spcAft>
                <a:spcPts val="300"/>
              </a:spcAft>
              <a:buClr>
                <a:schemeClr val="bg1"/>
              </a:buClr>
              <a:buSzPct val="25000"/>
              <a:buFont typeface="Arial" pitchFamily="34" charset="0"/>
              <a:buChar char="‮"/>
              <a:tabLst>
                <a:tab pos="8210550" algn="r"/>
              </a:tabLst>
              <a:defRPr lang="en-US" sz="1600" b="1" u="none" kern="1200" cap="none" baseline="0" dirty="0" smtClean="0">
                <a:solidFill>
                  <a:srgbClr val="707C8A"/>
                </a:solidFill>
                <a:uFill>
                  <a:solidFill>
                    <a:schemeClr val="tx2"/>
                  </a:solidFill>
                </a:uFill>
                <a:latin typeface="+mn-lt"/>
                <a:ea typeface="+mn-ea"/>
                <a:cs typeface="+mn-cs"/>
              </a:defRPr>
            </a:lvl1pPr>
            <a:lvl2pPr marL="3175" indent="-3175" defTabSz="1044000">
              <a:spcBef>
                <a:spcPts val="0"/>
              </a:spcBef>
              <a:spcAft>
                <a:spcPts val="300"/>
              </a:spcAft>
              <a:buClr>
                <a:schemeClr val="bg1"/>
              </a:buClr>
              <a:buSzPct val="25000"/>
              <a:buFont typeface="Arial" pitchFamily="34" charset="0"/>
              <a:buChar char="‮"/>
              <a:tabLst>
                <a:tab pos="8211600" algn="r"/>
              </a:tabLst>
              <a:defRPr lang="en-US" sz="1400" b="1" u="none" kern="1200" baseline="0" dirty="0" smtClean="0">
                <a:solidFill>
                  <a:srgbClr val="707C8A"/>
                </a:solidFill>
                <a:uFill>
                  <a:solidFill>
                    <a:schemeClr val="tx1"/>
                  </a:solidFill>
                </a:uFill>
                <a:latin typeface="+mn-lt"/>
                <a:ea typeface="+mn-ea"/>
                <a:cs typeface="+mn-cs"/>
              </a:defRPr>
            </a:lvl2pPr>
            <a:lvl3pPr marL="177800" indent="-177800">
              <a:spcBef>
                <a:spcPts val="0"/>
              </a:spcBef>
              <a:spcAft>
                <a:spcPts val="300"/>
              </a:spcAft>
              <a:buClr>
                <a:srgbClr val="707C8A"/>
              </a:buClr>
              <a:buFont typeface="Arial" pitchFamily="34" charset="0"/>
              <a:buNone/>
              <a:tabLst>
                <a:tab pos="8210550" algn="r"/>
              </a:tabLst>
              <a:defRPr lang="en-US" sz="11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itle Slide—Short 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0" y="1788895"/>
            <a:ext cx="8676456" cy="545570"/>
          </a:xfrm>
          <a:prstGeom prst="rect">
            <a:avLst/>
          </a:prstGeom>
        </p:spPr>
        <p:txBody>
          <a:bodyPr wrap="none" lIns="0" rIns="90000" anchor="ctr">
            <a:noAutofit/>
          </a:bodyPr>
          <a:lstStyle>
            <a:lvl1pPr marL="460800" indent="0">
              <a:defRPr sz="3500" b="1" baseline="0">
                <a:solidFill>
                  <a:schemeClr val="tx2"/>
                </a:solidFill>
              </a:defRPr>
            </a:lvl1pPr>
          </a:lstStyle>
          <a:p>
            <a:r>
              <a:rPr lang="en-US" dirty="0" smtClean="0"/>
              <a:t>Short Report Title</a:t>
            </a:r>
            <a:endParaRPr lang="en-US" dirty="0"/>
          </a:p>
        </p:txBody>
      </p:sp>
      <p:sp>
        <p:nvSpPr>
          <p:cNvPr id="12" name="Line 25"/>
          <p:cNvSpPr>
            <a:spLocks noChangeShapeType="1"/>
          </p:cNvSpPr>
          <p:nvPr userDrawn="1"/>
        </p:nvSpPr>
        <p:spPr bwMode="auto">
          <a:xfrm>
            <a:off x="467544" y="1044000"/>
            <a:ext cx="8208912" cy="0"/>
          </a:xfrm>
          <a:prstGeom prst="line">
            <a:avLst/>
          </a:prstGeom>
          <a:noFill/>
          <a:ln w="6350">
            <a:solidFill>
              <a:srgbClr val="495965"/>
            </a:solidFill>
            <a:round/>
            <a:headEnd/>
            <a:tailEnd/>
          </a:ln>
        </p:spPr>
        <p:txBody>
          <a:bodyPr/>
          <a:lstStyle/>
          <a:p>
            <a:endParaRPr lang="en-US" dirty="0"/>
          </a:p>
        </p:txBody>
      </p:sp>
      <p:sp>
        <p:nvSpPr>
          <p:cNvPr id="21" name="TextBox 20"/>
          <p:cNvSpPr txBox="1"/>
          <p:nvPr userDrawn="1"/>
        </p:nvSpPr>
        <p:spPr>
          <a:xfrm>
            <a:off x="7802264" y="2456815"/>
            <a:ext cx="875011" cy="276999"/>
          </a:xfrm>
          <a:prstGeom prst="rect">
            <a:avLst/>
          </a:prstGeom>
          <a:noFill/>
        </p:spPr>
        <p:txBody>
          <a:bodyPr wrap="square" lIns="0" rIns="0" rtlCol="0" anchor="ctr" anchorCtr="0">
            <a:spAutoFit/>
          </a:bodyPr>
          <a:lstStyle/>
          <a:p>
            <a:pPr algn="r"/>
            <a:r>
              <a:rPr lang="en-GB" sz="1200" b="0" baseline="0" dirty="0" smtClean="0">
                <a:solidFill>
                  <a:srgbClr val="495965"/>
                </a:solidFill>
                <a:latin typeface="Arial" pitchFamily="34" charset="0"/>
                <a:cs typeface="Arial" pitchFamily="34" charset="0"/>
              </a:rPr>
              <a:t>ihs.com</a:t>
            </a:r>
            <a:endParaRPr lang="en-GB" sz="1200" b="0" baseline="0" dirty="0">
              <a:solidFill>
                <a:srgbClr val="495965"/>
              </a:solidFill>
              <a:latin typeface="Arial" pitchFamily="34" charset="0"/>
              <a:cs typeface="Arial" pitchFamily="34" charset="0"/>
            </a:endParaRPr>
          </a:p>
        </p:txBody>
      </p:sp>
      <p:sp>
        <p:nvSpPr>
          <p:cNvPr id="28" name="Text Placeholder 27"/>
          <p:cNvSpPr>
            <a:spLocks noGrp="1"/>
          </p:cNvSpPr>
          <p:nvPr>
            <p:ph type="body" sz="quarter" idx="11" hasCustomPrompt="1"/>
          </p:nvPr>
        </p:nvSpPr>
        <p:spPr>
          <a:xfrm>
            <a:off x="0" y="1586503"/>
            <a:ext cx="8676456" cy="219456"/>
          </a:xfrm>
        </p:spPr>
        <p:txBody>
          <a:bodyPr lIns="0" tIns="0" anchor="ctr">
            <a:noAutofit/>
          </a:bodyPr>
          <a:lstStyle>
            <a:lvl1pPr marL="460800" indent="0">
              <a:buNone/>
              <a:defRPr sz="1400" b="1" baseline="0">
                <a:solidFill>
                  <a:srgbClr val="495965"/>
                </a:solidFill>
              </a:defRPr>
            </a:lvl1pPr>
          </a:lstStyle>
          <a:p>
            <a:pPr lvl="0"/>
            <a:r>
              <a:rPr lang="en-US" dirty="0" smtClean="0"/>
              <a:t>Service Line</a:t>
            </a:r>
          </a:p>
        </p:txBody>
      </p:sp>
      <p:sp>
        <p:nvSpPr>
          <p:cNvPr id="19" name="TextBox 18"/>
          <p:cNvSpPr txBox="1"/>
          <p:nvPr userDrawn="1"/>
        </p:nvSpPr>
        <p:spPr>
          <a:xfrm>
            <a:off x="0" y="6409944"/>
            <a:ext cx="1276350" cy="214164"/>
          </a:xfrm>
          <a:prstGeom prst="rect">
            <a:avLst/>
          </a:prstGeom>
          <a:noFill/>
        </p:spPr>
        <p:txBody>
          <a:bodyPr wrap="none" lIns="46800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smtClean="0">
                <a:solidFill>
                  <a:srgbClr val="495965"/>
                </a:solidFill>
                <a:latin typeface="Arial" pitchFamily="34" charset="0"/>
              </a:rPr>
              <a:t>©  2016 IHS</a:t>
            </a:r>
            <a:endParaRPr lang="en-GB" dirty="0">
              <a:solidFill>
                <a:srgbClr val="495965"/>
              </a:solidFill>
            </a:endParaRPr>
          </a:p>
        </p:txBody>
      </p:sp>
      <p:sp>
        <p:nvSpPr>
          <p:cNvPr id="18" name="Text Placeholder 33"/>
          <p:cNvSpPr>
            <a:spLocks noGrp="1"/>
          </p:cNvSpPr>
          <p:nvPr>
            <p:ph type="body" sz="quarter" idx="14" hasCustomPrompt="1"/>
          </p:nvPr>
        </p:nvSpPr>
        <p:spPr>
          <a:xfrm>
            <a:off x="467868" y="2506088"/>
            <a:ext cx="3621024" cy="246888"/>
          </a:xfrm>
        </p:spPr>
        <p:txBody>
          <a:bodyPr lIns="0">
            <a:noAutofit/>
          </a:bodyPr>
          <a:lstStyle>
            <a:lvl1pPr marL="0" indent="0">
              <a:buNone/>
              <a:defRPr sz="1200" b="0" baseline="0">
                <a:solidFill>
                  <a:srgbClr val="495965"/>
                </a:solidFill>
              </a:defRPr>
            </a:lvl1pPr>
            <a:lvl2pPr>
              <a:buNone/>
              <a:defRPr sz="1400"/>
            </a:lvl2pPr>
            <a:lvl3pPr>
              <a:buNone/>
              <a:defRPr sz="1400"/>
            </a:lvl3pPr>
            <a:lvl4pPr>
              <a:buNone/>
              <a:defRPr sz="1400"/>
            </a:lvl4pPr>
            <a:lvl5pPr>
              <a:buNone/>
              <a:defRPr sz="1400"/>
            </a:lvl5pPr>
          </a:lstStyle>
          <a:p>
            <a:pPr lvl="0"/>
            <a:r>
              <a:rPr lang="en-US" dirty="0" smtClean="0"/>
              <a:t>DD </a:t>
            </a:r>
            <a:r>
              <a:rPr lang="en-US" smtClean="0"/>
              <a:t>Month 20xx</a:t>
            </a:r>
            <a:endParaRPr lang="en-US" dirty="0"/>
          </a:p>
        </p:txBody>
      </p:sp>
      <p:sp>
        <p:nvSpPr>
          <p:cNvPr id="24" name="Text Placeholder 31"/>
          <p:cNvSpPr>
            <a:spLocks noGrp="1"/>
          </p:cNvSpPr>
          <p:nvPr>
            <p:ph type="body" sz="quarter" idx="13" hasCustomPrompt="1"/>
          </p:nvPr>
        </p:nvSpPr>
        <p:spPr>
          <a:xfrm>
            <a:off x="0" y="4846957"/>
            <a:ext cx="7736114" cy="1390433"/>
          </a:xfrm>
        </p:spPr>
        <p:txBody>
          <a:bodyPr lIns="0" tIns="0" rIns="0" bIns="0" anchor="b">
            <a:noAutofit/>
          </a:bodyPr>
          <a:lstStyle>
            <a:lvl1pPr marL="460800" indent="0">
              <a:lnSpc>
                <a:spcPct val="100000"/>
              </a:lnSpc>
              <a:spcBef>
                <a:spcPts val="600"/>
              </a:spcBef>
              <a:spcAft>
                <a:spcPts val="0"/>
              </a:spcAft>
              <a:buNone/>
              <a:defRPr sz="1400" b="0" baseline="0">
                <a:solidFill>
                  <a:srgbClr val="495965"/>
                </a:solidFill>
              </a:defRPr>
            </a:lvl1pPr>
          </a:lstStyle>
          <a:p>
            <a:pPr lvl="0"/>
            <a:r>
              <a:rPr lang="en-US" dirty="0" smtClean="0"/>
              <a:t>First and Last Name in Bold, Title, Phone Number, </a:t>
            </a:r>
            <a:r>
              <a:rPr lang="en-US" dirty="0" err="1" smtClean="0"/>
              <a:t>first.last@ihs.com</a:t>
            </a:r>
            <a:endParaRPr lang="en-US" dirty="0"/>
          </a:p>
        </p:txBody>
      </p:sp>
      <p:cxnSp>
        <p:nvCxnSpPr>
          <p:cNvPr id="22" name="Straight Connector 21"/>
          <p:cNvCxnSpPr/>
          <p:nvPr userDrawn="1"/>
        </p:nvCxnSpPr>
        <p:spPr>
          <a:xfrm>
            <a:off x="466725" y="2442949"/>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0" y="665282"/>
            <a:ext cx="6228230" cy="430887"/>
          </a:xfrm>
          <a:prstGeom prst="rect">
            <a:avLst/>
          </a:prstGeom>
          <a:noFill/>
        </p:spPr>
        <p:txBody>
          <a:bodyPr wrap="square" rtlCol="0">
            <a:spAutoFit/>
          </a:bodyPr>
          <a:lstStyle/>
          <a:p>
            <a:pPr marL="374400"/>
            <a:r>
              <a:rPr lang="en-US" sz="2100" b="1" dirty="0" smtClean="0">
                <a:solidFill>
                  <a:srgbClr val="495965"/>
                </a:solidFill>
              </a:rPr>
              <a:t>IHS</a:t>
            </a:r>
            <a:endParaRPr lang="en-US" sz="2100" b="1" dirty="0">
              <a:solidFill>
                <a:srgbClr val="495965"/>
              </a:solidFill>
            </a:endParaRPr>
          </a:p>
        </p:txBody>
      </p:sp>
      <p:sp>
        <p:nvSpPr>
          <p:cNvPr id="17" name="businessLinePlaceholder"/>
          <p:cNvSpPr>
            <a:spLocks noGrp="1"/>
          </p:cNvSpPr>
          <p:nvPr>
            <p:ph type="body" sz="quarter" idx="16" hasCustomPrompt="1"/>
          </p:nvPr>
        </p:nvSpPr>
        <p:spPr>
          <a:xfrm>
            <a:off x="981067" y="712786"/>
            <a:ext cx="7696207" cy="304800"/>
          </a:xfrm>
        </p:spPr>
        <p:txBody>
          <a:bodyPr/>
          <a:lstStyle>
            <a:lvl1pPr>
              <a:buNone/>
              <a:defRPr sz="2100" b="1" cap="all" baseline="0">
                <a:solidFill>
                  <a:srgbClr val="495965"/>
                </a:solidFill>
              </a:defRPr>
            </a:lvl1pPr>
          </a:lstStyle>
          <a:p>
            <a:pPr lvl="0"/>
            <a:r>
              <a:rPr lang="en-US" dirty="0" smtClean="0"/>
              <a:t>Business Line In All Caps</a:t>
            </a:r>
            <a:endParaRPr lang="en-US" dirty="0"/>
          </a:p>
        </p:txBody>
      </p:sp>
      <p:sp>
        <p:nvSpPr>
          <p:cNvPr id="16" name="Text Placeholder 21"/>
          <p:cNvSpPr>
            <a:spLocks noGrp="1"/>
          </p:cNvSpPr>
          <p:nvPr>
            <p:ph type="body" sz="quarter" idx="15" hasCustomPrompt="1"/>
          </p:nvPr>
        </p:nvSpPr>
        <p:spPr>
          <a:xfrm>
            <a:off x="1259540" y="6408108"/>
            <a:ext cx="3621024" cy="216000"/>
          </a:xfrm>
          <a:noFill/>
        </p:spPr>
        <p:txBody>
          <a:bodyPr wrap="non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800" b="0" kern="1200" baseline="0" dirty="0" smtClean="0">
                <a:solidFill>
                  <a:srgbClr val="495965"/>
                </a:solidFill>
                <a:latin typeface="Arial" pitchFamily="34" charset="0"/>
                <a:ea typeface="+mn-ea"/>
                <a:cs typeface="+mn-cs"/>
              </a:defRPr>
            </a:lvl1pPr>
          </a:lstStyle>
          <a:p>
            <a:pPr lvl="0"/>
            <a:r>
              <a:rPr lang="en-US" dirty="0" smtClean="0"/>
              <a:t>Report ID#</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7" y="5821128"/>
            <a:ext cx="719312" cy="719312"/>
          </a:xfrm>
          <a:prstGeom prst="rect">
            <a:avLst/>
          </a:prstGeom>
        </p:spPr>
      </p:pic>
    </p:spTree>
    <p:extLst>
      <p:ext uri="{BB962C8B-B14F-4D97-AF65-F5344CB8AC3E}">
        <p14:creationId xmlns:p14="http://schemas.microsoft.com/office/powerpoint/2010/main" val="479826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IHS Copy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7" y="5821128"/>
            <a:ext cx="719312" cy="719312"/>
          </a:xfrm>
          <a:prstGeom prst="rect">
            <a:avLst/>
          </a:prstGeom>
        </p:spPr>
      </p:pic>
      <p:sp>
        <p:nvSpPr>
          <p:cNvPr id="11" name="TextBox 10"/>
          <p:cNvSpPr txBox="1"/>
          <p:nvPr userDrawn="1"/>
        </p:nvSpPr>
        <p:spPr>
          <a:xfrm>
            <a:off x="467543" y="5562600"/>
            <a:ext cx="6984857" cy="854075"/>
          </a:xfrm>
          <a:prstGeom prst="rect">
            <a:avLst/>
          </a:prstGeom>
          <a:noFill/>
        </p:spPr>
        <p:txBody>
          <a:bodyPr wrap="square" lIns="0" tIns="0" rIns="0" bIns="0" rtlCol="0" anchor="b">
            <a:noAutofit/>
          </a:bodyPr>
          <a:lstStyle/>
          <a:p>
            <a:pPr algn="just">
              <a:lnSpc>
                <a:spcPct val="120000"/>
              </a:lnSpc>
              <a:spcAft>
                <a:spcPts val="285"/>
              </a:spcAft>
            </a:pPr>
            <a:r>
              <a:rPr lang="en-US" sz="500" b="1" dirty="0" smtClean="0">
                <a:solidFill>
                  <a:srgbClr val="707C8A"/>
                </a:solidFill>
                <a:latin typeface="Arial" pitchFamily="34" charset="0"/>
                <a:cs typeface="Arial" pitchFamily="34" charset="0"/>
              </a:rPr>
              <a:t>IHS</a:t>
            </a:r>
            <a:r>
              <a:rPr lang="en-US" sz="500" b="1" baseline="30000" dirty="0" smtClean="0">
                <a:solidFill>
                  <a:srgbClr val="707C8A"/>
                </a:solidFill>
                <a:latin typeface="Arial" pitchFamily="34" charset="0"/>
                <a:cs typeface="Arial" pitchFamily="34" charset="0"/>
              </a:rPr>
              <a:t>TM</a:t>
            </a:r>
            <a:r>
              <a:rPr lang="en-US" sz="500" b="1" dirty="0" smtClean="0">
                <a:solidFill>
                  <a:srgbClr val="707C8A"/>
                </a:solidFill>
                <a:latin typeface="Arial" pitchFamily="34" charset="0"/>
                <a:cs typeface="Arial" pitchFamily="34" charset="0"/>
              </a:rPr>
              <a:t> </a:t>
            </a:r>
          </a:p>
          <a:p>
            <a:pPr algn="just">
              <a:lnSpc>
                <a:spcPct val="120000"/>
              </a:lnSpc>
            </a:pPr>
            <a:r>
              <a:rPr lang="en-US" sz="500" b="1" dirty="0" smtClean="0">
                <a:solidFill>
                  <a:srgbClr val="707C8A"/>
                </a:solidFill>
                <a:latin typeface="Arial" pitchFamily="34" charset="0"/>
                <a:cs typeface="Arial" pitchFamily="34" charset="0"/>
              </a:rPr>
              <a:t>COPYRIGHT NOTICE AND DISCLAIMER  </a:t>
            </a:r>
            <a:r>
              <a:rPr lang="en-US" sz="500" b="0" dirty="0" smtClean="0">
                <a:solidFill>
                  <a:schemeClr val="tx1"/>
                </a:solidFill>
                <a:latin typeface="Arial" pitchFamily="34" charset="0"/>
                <a:cs typeface="Arial" pitchFamily="34" charset="0"/>
              </a:rPr>
              <a:t>© 2016 IHS. For </a:t>
            </a:r>
            <a:r>
              <a:rPr lang="en-US" sz="500" dirty="0" smtClean="0">
                <a:solidFill>
                  <a:schemeClr val="tx1"/>
                </a:solidFill>
                <a:latin typeface="Arial" pitchFamily="34" charset="0"/>
                <a:cs typeface="Arial" pitchFamily="34" charset="0"/>
              </a:rPr>
              <a:t>internal use of IHS clients only.  	</a:t>
            </a:r>
          </a:p>
          <a:p>
            <a:pPr algn="just"/>
            <a:r>
              <a:rPr lang="en-US" sz="500" dirty="0" smtClean="0">
                <a:solidFill>
                  <a:schemeClr val="tx1"/>
                </a:solidFill>
                <a:latin typeface="Arial" pitchFamily="34" charset="0"/>
                <a:cs typeface="Arial" pitchFamily="34" charset="0"/>
              </a:rPr>
              <a:t>No portion of this report may be reproduced, reused, or otherwise distributed in any form without prior written consent, with the exception of any internal client distribution as may be permitted in the license agreement between client and IHS. Content reproduced or redistributed with IHS permission must display IHS legal notices and attributions of authorship. The information contained herein is from sources considered reliable, but its accuracy and completeness are not warranted, nor are the opinions and analyses that are based upon it, and to the extent permitted by law, IHS shall not be liable for any errors or omissions or any loss, damage, or expense incurred by reliance on information or any statement contained herein. In particular, please note that no representation or warranty is given as to the achievement or reasonableness of, and no reliance should be placed on, any projections, forecasts, estimates, or assumptions, and, due to various risks and uncertainties, actual events and results may differ materially from forecasts and statements of belief noted herein. This report is not to be construed as legal or financial advice, and use of or reliance on any information in this publication is entirely at client’s own risk. IHS and the IHS logo are trademarks of IHS.</a:t>
            </a:r>
          </a:p>
        </p:txBody>
      </p:sp>
      <p:sp>
        <p:nvSpPr>
          <p:cNvPr id="12" name="Text Placeholder 14"/>
          <p:cNvSpPr>
            <a:spLocks noGrp="1"/>
          </p:cNvSpPr>
          <p:nvPr>
            <p:ph type="body" sz="quarter" idx="10" hasCustomPrompt="1"/>
          </p:nvPr>
        </p:nvSpPr>
        <p:spPr>
          <a:xfrm>
            <a:off x="652463" y="5676108"/>
            <a:ext cx="6623644" cy="215701"/>
          </a:xfrm>
        </p:spPr>
        <p:txBody>
          <a:bodyPr anchor="ctr"/>
          <a:lstStyle>
            <a:lvl1pPr>
              <a:buNone/>
              <a:defRPr sz="500" b="1" cap="all" baseline="0">
                <a:solidFill>
                  <a:srgbClr val="707C8A"/>
                </a:solidFill>
              </a:defRPr>
            </a:lvl1pPr>
          </a:lstStyle>
          <a:p>
            <a:pPr lvl="0"/>
            <a:r>
              <a:rPr lang="en-US" dirty="0" smtClean="0"/>
              <a:t>Business Line Name Goes here in all caps</a:t>
            </a:r>
            <a:endParaRPr lang="en-US" dirty="0"/>
          </a:p>
        </p:txBody>
      </p:sp>
      <p:sp>
        <p:nvSpPr>
          <p:cNvPr id="13" name="TextBox 12"/>
          <p:cNvSpPr txBox="1"/>
          <p:nvPr userDrawn="1"/>
        </p:nvSpPr>
        <p:spPr>
          <a:xfrm>
            <a:off x="7168" y="4725144"/>
            <a:ext cx="8117657" cy="792088"/>
          </a:xfrm>
          <a:prstGeom prst="rect">
            <a:avLst/>
          </a:prstGeom>
          <a:noFill/>
        </p:spPr>
        <p:txBody>
          <a:bodyPr wrap="square" lIns="0" tIns="0" rIns="468000" bIns="0" rtlCol="0">
            <a:noAutofit/>
          </a:bodyPr>
          <a:lstStyle/>
          <a:p>
            <a:pPr marL="468000" indent="0">
              <a:lnSpc>
                <a:spcPct val="120000"/>
              </a:lnSpc>
              <a:spcAft>
                <a:spcPts val="285"/>
              </a:spcAft>
            </a:pPr>
            <a:r>
              <a:rPr lang="en-GB" sz="1100" b="1" dirty="0" smtClean="0">
                <a:solidFill>
                  <a:srgbClr val="0066B3"/>
                </a:solidFill>
                <a:latin typeface="Arial" pitchFamily="34" charset="0"/>
                <a:cs typeface="Arial" pitchFamily="34" charset="0"/>
              </a:rPr>
              <a:t>IHS Customer Care:</a:t>
            </a:r>
          </a:p>
          <a:p>
            <a:pPr marL="576000" indent="-108000">
              <a:lnSpc>
                <a:spcPct val="120000"/>
              </a:lnSpc>
              <a:buFont typeface="Arial" pitchFamily="34" charset="0"/>
              <a:buNone/>
            </a:pPr>
            <a:r>
              <a:rPr lang="en-GB" sz="800" b="0" dirty="0" smtClean="0">
                <a:solidFill>
                  <a:schemeClr val="tx1"/>
                </a:solidFill>
                <a:latin typeface="Arial" pitchFamily="34" charset="0"/>
                <a:cs typeface="Arial" pitchFamily="34" charset="0"/>
              </a:rPr>
              <a:t>Americas:</a:t>
            </a:r>
            <a:r>
              <a:rPr lang="ru-RU" sz="800" b="0" dirty="0" smtClean="0">
                <a:solidFill>
                  <a:schemeClr val="tx1"/>
                </a:solidFill>
                <a:latin typeface="Arial" pitchFamily="34" charset="0"/>
                <a:cs typeface="Arial" pitchFamily="34" charset="0"/>
              </a:rPr>
              <a:t> +</a:t>
            </a:r>
            <a:r>
              <a:rPr lang="en-GB" sz="800" b="0" dirty="0" smtClean="0">
                <a:solidFill>
                  <a:schemeClr val="tx1"/>
                </a:solidFill>
                <a:latin typeface="Arial" pitchFamily="34" charset="0"/>
                <a:cs typeface="Arial" pitchFamily="34" charset="0"/>
              </a:rPr>
              <a:t>1 800 IHS CARE (+1 800 447 2273); CustomerCare@ihs.com </a:t>
            </a:r>
          </a:p>
          <a:p>
            <a:pPr marL="576000" indent="-108000">
              <a:lnSpc>
                <a:spcPct val="120000"/>
              </a:lnSpc>
              <a:buFont typeface="Arial" pitchFamily="34" charset="0"/>
              <a:buNone/>
            </a:pPr>
            <a:r>
              <a:rPr lang="en-GB" sz="800" b="0" baseline="0" dirty="0" smtClean="0">
                <a:solidFill>
                  <a:schemeClr val="tx1"/>
                </a:solidFill>
                <a:latin typeface="Arial" pitchFamily="34" charset="0"/>
                <a:cs typeface="Arial" pitchFamily="34" charset="0"/>
              </a:rPr>
              <a:t>Europe, Middle East, and Africa: </a:t>
            </a:r>
            <a:r>
              <a:rPr lang="en-GB" sz="800" b="0" dirty="0" smtClean="0">
                <a:solidFill>
                  <a:schemeClr val="tx1"/>
                </a:solidFill>
                <a:latin typeface="Arial" pitchFamily="34" charset="0"/>
                <a:cs typeface="Arial" pitchFamily="34" charset="0"/>
              </a:rPr>
              <a:t>+44 (0) 1344 328 300;</a:t>
            </a:r>
            <a:r>
              <a:rPr lang="en-GB" sz="800" b="0" baseline="0" dirty="0" smtClean="0">
                <a:solidFill>
                  <a:schemeClr val="tx1"/>
                </a:solidFill>
                <a:latin typeface="Arial" pitchFamily="34" charset="0"/>
                <a:cs typeface="Arial" pitchFamily="34" charset="0"/>
              </a:rPr>
              <a:t> </a:t>
            </a:r>
            <a:r>
              <a:rPr lang="en-GB" sz="800" b="0" dirty="0" smtClean="0">
                <a:solidFill>
                  <a:schemeClr val="tx1"/>
                </a:solidFill>
                <a:latin typeface="Arial" pitchFamily="34" charset="0"/>
                <a:cs typeface="Arial" pitchFamily="34" charset="0"/>
              </a:rPr>
              <a:t>Customer.Support@ihs.com </a:t>
            </a:r>
          </a:p>
          <a:p>
            <a:pPr marL="576000" indent="-108000">
              <a:lnSpc>
                <a:spcPct val="120000"/>
              </a:lnSpc>
              <a:buFont typeface="Arial" pitchFamily="34" charset="0"/>
              <a:buNone/>
            </a:pPr>
            <a:r>
              <a:rPr lang="en-GB" sz="800" b="0" dirty="0" smtClean="0">
                <a:solidFill>
                  <a:schemeClr val="tx1"/>
                </a:solidFill>
                <a:latin typeface="Arial" pitchFamily="34" charset="0"/>
                <a:cs typeface="Arial" pitchFamily="34" charset="0"/>
              </a:rPr>
              <a:t>Asia and the Pacific Rim: +604</a:t>
            </a:r>
            <a:r>
              <a:rPr lang="en-GB" sz="800" b="0" baseline="0" dirty="0" smtClean="0">
                <a:solidFill>
                  <a:schemeClr val="tx1"/>
                </a:solidFill>
                <a:latin typeface="Arial" pitchFamily="34" charset="0"/>
                <a:cs typeface="Arial" pitchFamily="34" charset="0"/>
              </a:rPr>
              <a:t> 291 3600; SupportAPAC@ihs.com </a:t>
            </a:r>
            <a:endParaRPr lang="en-GB" sz="800" b="0" dirty="0" smtClean="0">
              <a:solidFill>
                <a:schemeClr val="tx1"/>
              </a:solidFill>
              <a:latin typeface="Arial" pitchFamily="34" charset="0"/>
              <a:cs typeface="Arial" pitchFamily="34" charset="0"/>
            </a:endParaRPr>
          </a:p>
        </p:txBody>
      </p:sp>
      <p:sp>
        <p:nvSpPr>
          <p:cNvPr id="14" name="Line 25"/>
          <p:cNvSpPr>
            <a:spLocks noChangeShapeType="1"/>
          </p:cNvSpPr>
          <p:nvPr userDrawn="1"/>
        </p:nvSpPr>
        <p:spPr bwMode="auto">
          <a:xfrm>
            <a:off x="468363" y="5589240"/>
            <a:ext cx="8208912" cy="0"/>
          </a:xfrm>
          <a:prstGeom prst="line">
            <a:avLst/>
          </a:prstGeom>
          <a:noFill/>
          <a:ln w="6350">
            <a:solidFill>
              <a:srgbClr val="495965"/>
            </a:solidFill>
            <a:round/>
            <a:headEnd/>
            <a:tailEnd/>
          </a:ln>
        </p:spPr>
        <p:txBody>
          <a:bodyPr/>
          <a:lstStyle/>
          <a:p>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4" y="549274"/>
            <a:ext cx="8213251" cy="792163"/>
          </a:xfrm>
          <a:prstGeom prst="rect">
            <a:avLst/>
          </a:prstGeom>
        </p:spPr>
        <p:txBody>
          <a:bodyPr/>
          <a:lstStyle>
            <a:lvl1pPr>
              <a:defRPr spc="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484313"/>
            <a:ext cx="8220075" cy="4752976"/>
          </a:xfrm>
        </p:spPr>
        <p:txBody>
          <a:bodyPr/>
          <a:lstStyle>
            <a:lvl4pPr marL="727075" indent="-179388">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0"/>
          </p:nvPr>
        </p:nvSpPr>
        <p:spPr>
          <a:xfrm>
            <a:off x="8100489" y="6510528"/>
            <a:ext cx="576785" cy="219456"/>
          </a:xfrm>
          <a:prstGeom prst="rect">
            <a:avLst/>
          </a:prstGeom>
        </p:spPr>
        <p:txBody>
          <a:bodyPr/>
          <a:lstStyle/>
          <a:p>
            <a:fld id="{C1654822-CBA3-4BDF-80A9-3FE33B17E59A}" type="slidenum">
              <a:rPr lang="en-US" smtClean="0"/>
              <a:pPr/>
              <a:t>‹#›</a:t>
            </a:fld>
            <a:endParaRPr lang="en-US" dirty="0"/>
          </a:p>
        </p:txBody>
      </p:sp>
      <p:sp>
        <p:nvSpPr>
          <p:cNvPr id="7" name="Footer Placeholder 6"/>
          <p:cNvSpPr>
            <a:spLocks noGrp="1"/>
          </p:cNvSpPr>
          <p:nvPr>
            <p:ph type="ftr" sz="quarter" idx="11"/>
          </p:nvPr>
        </p:nvSpPr>
        <p:spPr/>
        <p:txBody>
          <a:bodyPr/>
          <a:lstStyle/>
          <a:p>
            <a:r>
              <a:rPr lang="en-US" smtClean="0"/>
              <a:t>US Economic Outlook / August 2016</a:t>
            </a:r>
            <a:endParaRPr lang="en-US" dirty="0"/>
          </a:p>
        </p:txBody>
      </p:sp>
    </p:spTree>
    <p:extLst>
      <p:ext uri="{BB962C8B-B14F-4D97-AF65-F5344CB8AC3E}">
        <p14:creationId xmlns:p14="http://schemas.microsoft.com/office/powerpoint/2010/main" val="190241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1 Column">
    <p:spTree>
      <p:nvGrpSpPr>
        <p:cNvPr id="1" name=""/>
        <p:cNvGrpSpPr/>
        <p:nvPr/>
      </p:nvGrpSpPr>
      <p:grpSpPr>
        <a:xfrm>
          <a:off x="0" y="0"/>
          <a:ext cx="0" cy="0"/>
          <a:chOff x="0" y="0"/>
          <a:chExt cx="0" cy="0"/>
        </a:xfrm>
      </p:grpSpPr>
      <p:sp>
        <p:nvSpPr>
          <p:cNvPr id="14"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11" name="TextBox 10"/>
          <p:cNvSpPr txBox="1"/>
          <p:nvPr userDrawn="1"/>
        </p:nvSpPr>
        <p:spPr>
          <a:xfrm>
            <a:off x="6350" y="539075"/>
            <a:ext cx="6037943" cy="461665"/>
          </a:xfrm>
          <a:prstGeom prst="rect">
            <a:avLst/>
          </a:prstGeom>
          <a:noFill/>
        </p:spPr>
        <p:txBody>
          <a:bodyPr wrap="square" lIns="90000" rtlCol="0">
            <a:spAutoFit/>
          </a:bodyPr>
          <a:lstStyle/>
          <a:p>
            <a:pPr marL="360000"/>
            <a:r>
              <a:rPr lang="en-US" sz="2400" b="1" baseline="0" dirty="0" smtClean="0">
                <a:solidFill>
                  <a:schemeClr val="tx2"/>
                </a:solidFill>
                <a:latin typeface="+mj-lt"/>
              </a:rPr>
              <a:t>Contents</a:t>
            </a:r>
            <a:endParaRPr lang="en-US" sz="2400" b="1" baseline="0" dirty="0">
              <a:solidFill>
                <a:schemeClr val="tx2"/>
              </a:solidFill>
              <a:latin typeface="+mj-lt"/>
            </a:endParaRPr>
          </a:p>
        </p:txBody>
      </p:sp>
      <p:sp>
        <p:nvSpPr>
          <p:cNvPr id="12" name="TextBox 11"/>
          <p:cNvSpPr txBox="1"/>
          <p:nvPr userDrawn="1"/>
        </p:nvSpPr>
        <p:spPr>
          <a:xfrm>
            <a:off x="466725" y="6571257"/>
            <a:ext cx="1817805"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rgbClr val="495965"/>
                </a:solidFill>
                <a:latin typeface="+mn-lt"/>
                <a:ea typeface="+mn-ea"/>
                <a:cs typeface="+mn-cs"/>
              </a:rPr>
              <a:t>© 2016 IHS. All rights reserved.</a:t>
            </a:r>
            <a:endParaRPr lang="en-US" sz="800" b="0" kern="1200" cap="all" spc="0" baseline="0" dirty="0">
              <a:solidFill>
                <a:srgbClr val="495965"/>
              </a:solidFill>
              <a:latin typeface="+mn-lt"/>
              <a:ea typeface="+mn-ea"/>
              <a:cs typeface="+mn-cs"/>
            </a:endParaRPr>
          </a:p>
        </p:txBody>
      </p:sp>
      <p:cxnSp>
        <p:nvCxnSpPr>
          <p:cNvPr id="16" name="Straight Connector 15"/>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4"/>
          </p:nvPr>
        </p:nvSpPr>
        <p:spPr/>
        <p:txBody>
          <a:bodyPr/>
          <a:lstStyle/>
          <a:p>
            <a:r>
              <a:rPr lang="en-US" smtClean="0"/>
              <a:t>US Economic Outlook / August 2016</a:t>
            </a:r>
            <a:endParaRPr lang="en-US" dirty="0"/>
          </a:p>
        </p:txBody>
      </p:sp>
      <p:pic>
        <p:nvPicPr>
          <p:cNvPr id="8" name="Picture 7" descr="ih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
        <p:nvSpPr>
          <p:cNvPr id="10" name="Text Placeholder 7"/>
          <p:cNvSpPr>
            <a:spLocks noGrp="1"/>
          </p:cNvSpPr>
          <p:nvPr>
            <p:ph type="body" sz="quarter" idx="13"/>
          </p:nvPr>
        </p:nvSpPr>
        <p:spPr>
          <a:xfrm>
            <a:off x="468313" y="1268413"/>
            <a:ext cx="8208962" cy="4968875"/>
          </a:xfrm>
        </p:spPr>
        <p:txBody>
          <a:bodyPr/>
          <a:lstStyle>
            <a:lvl1pPr marL="0" indent="0">
              <a:spcBef>
                <a:spcPts val="1200"/>
              </a:spcBef>
              <a:spcAft>
                <a:spcPts val="300"/>
              </a:spcAft>
              <a:buClr>
                <a:schemeClr val="bg1"/>
              </a:buClr>
              <a:buSzPct val="25000"/>
              <a:buFont typeface="Arial" pitchFamily="34" charset="0"/>
              <a:buChar char="‮"/>
              <a:tabLst>
                <a:tab pos="5040000" algn="r"/>
                <a:tab pos="8211600" algn="r"/>
              </a:tabLst>
              <a:defRPr lang="en-US" sz="1600" b="1" u="none" kern="1200" cap="all" baseline="0" dirty="0" smtClean="0">
                <a:solidFill>
                  <a:schemeClr val="tx1"/>
                </a:solidFill>
                <a:uFill>
                  <a:solidFill>
                    <a:schemeClr val="tx2"/>
                  </a:solidFill>
                </a:uFill>
                <a:latin typeface="+mn-lt"/>
                <a:ea typeface="+mn-ea"/>
                <a:cs typeface="+mn-cs"/>
              </a:defRPr>
            </a:lvl1pPr>
            <a:lvl2pPr marL="0" indent="0" defTabSz="1044000">
              <a:spcBef>
                <a:spcPts val="0"/>
              </a:spcBef>
              <a:spcAft>
                <a:spcPts val="600"/>
              </a:spcAft>
              <a:buClr>
                <a:schemeClr val="bg1"/>
              </a:buClr>
              <a:buSzPct val="25000"/>
              <a:buFont typeface="Arial" pitchFamily="34" charset="0"/>
              <a:buChar char="‮"/>
              <a:tabLst>
                <a:tab pos="5040000" algn="r"/>
                <a:tab pos="8211600" algn="r"/>
              </a:tabLst>
              <a:defRPr lang="en-US" sz="1400" b="1" u="none" kern="1200" baseline="0" dirty="0" smtClean="0">
                <a:solidFill>
                  <a:srgbClr val="707C8A"/>
                </a:solidFill>
                <a:uFill>
                  <a:solidFill>
                    <a:schemeClr val="tx1"/>
                  </a:solidFill>
                </a:uFill>
                <a:latin typeface="+mn-lt"/>
                <a:ea typeface="+mn-ea"/>
                <a:cs typeface="+mn-cs"/>
              </a:defRPr>
            </a:lvl2pPr>
            <a:lvl3pPr marL="182563" indent="-182563">
              <a:spcBef>
                <a:spcPts val="0"/>
              </a:spcBef>
              <a:spcAft>
                <a:spcPts val="300"/>
              </a:spcAft>
              <a:buClr>
                <a:srgbClr val="707C8A"/>
              </a:buClr>
              <a:buSzPct val="100000"/>
              <a:buFont typeface="Arial" pitchFamily="34" charset="0"/>
              <a:buNone/>
              <a:tabLst>
                <a:tab pos="5040000" algn="r"/>
                <a:tab pos="8211600" algn="r"/>
              </a:tabLst>
              <a:defRPr lang="en-US" sz="11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2 Column">
    <p:spTree>
      <p:nvGrpSpPr>
        <p:cNvPr id="1" name=""/>
        <p:cNvGrpSpPr/>
        <p:nvPr/>
      </p:nvGrpSpPr>
      <p:grpSpPr>
        <a:xfrm>
          <a:off x="0" y="0"/>
          <a:ext cx="0" cy="0"/>
          <a:chOff x="0" y="0"/>
          <a:chExt cx="0" cy="0"/>
        </a:xfrm>
      </p:grpSpPr>
      <p:sp>
        <p:nvSpPr>
          <p:cNvPr id="8" name="TextBox 7"/>
          <p:cNvSpPr txBox="1"/>
          <p:nvPr userDrawn="1"/>
        </p:nvSpPr>
        <p:spPr>
          <a:xfrm>
            <a:off x="6350" y="539075"/>
            <a:ext cx="6037943" cy="461665"/>
          </a:xfrm>
          <a:prstGeom prst="rect">
            <a:avLst/>
          </a:prstGeom>
          <a:noFill/>
        </p:spPr>
        <p:txBody>
          <a:bodyPr wrap="square" lIns="90000" rtlCol="0">
            <a:spAutoFit/>
          </a:bodyPr>
          <a:lstStyle/>
          <a:p>
            <a:pPr marL="360000"/>
            <a:r>
              <a:rPr lang="en-US" sz="2400" b="1" baseline="0" dirty="0" smtClean="0">
                <a:solidFill>
                  <a:schemeClr val="tx2"/>
                </a:solidFill>
                <a:latin typeface="+mj-lt"/>
              </a:rPr>
              <a:t>Contents</a:t>
            </a:r>
            <a:endParaRPr lang="en-US" sz="2400" b="1" baseline="0" dirty="0">
              <a:solidFill>
                <a:schemeClr val="tx2"/>
              </a:solidFill>
              <a:latin typeface="+mj-lt"/>
            </a:endParaRPr>
          </a:p>
        </p:txBody>
      </p:sp>
      <p:sp>
        <p:nvSpPr>
          <p:cNvPr id="10" name="Slide Number Placeholder 6"/>
          <p:cNvSpPr>
            <a:spLocks noGrp="1"/>
          </p:cNvSpPr>
          <p:nvPr>
            <p:ph type="sldNum" sz="quarter" idx="10"/>
          </p:nvPr>
        </p:nvSpPr>
        <p:spPr>
          <a:xfrm>
            <a:off x="8100489" y="6510528"/>
            <a:ext cx="576785" cy="219456"/>
          </a:xfrm>
          <a:prstGeom prst="rect">
            <a:avLst/>
          </a:prstGeom>
        </p:spPr>
        <p:txBody>
          <a:bodyPr/>
          <a:lstStyle>
            <a:lvl1pPr>
              <a:defRPr>
                <a:solidFill>
                  <a:srgbClr val="495965"/>
                </a:solidFill>
              </a:defRPr>
            </a:lvl1pPr>
          </a:lstStyle>
          <a:p>
            <a:fld id="{C1654822-CBA3-4BDF-80A9-3FE33B17E59A}" type="slidenum">
              <a:rPr lang="en-US" smtClean="0"/>
              <a:pPr/>
              <a:t>‹#›</a:t>
            </a:fld>
            <a:endParaRPr lang="en-US" dirty="0"/>
          </a:p>
        </p:txBody>
      </p:sp>
      <p:sp>
        <p:nvSpPr>
          <p:cNvPr id="11" name="TextBox 10"/>
          <p:cNvSpPr txBox="1"/>
          <p:nvPr userDrawn="1"/>
        </p:nvSpPr>
        <p:spPr>
          <a:xfrm>
            <a:off x="466725" y="6571257"/>
            <a:ext cx="1817805"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rgbClr val="495965"/>
                </a:solidFill>
                <a:latin typeface="+mn-lt"/>
                <a:ea typeface="+mn-ea"/>
                <a:cs typeface="+mn-cs"/>
              </a:rPr>
              <a:t>© 2016 IHS. All rights reserved.</a:t>
            </a:r>
            <a:endParaRPr lang="en-US" sz="800" b="0" kern="1200" cap="all" spc="0" baseline="0" dirty="0">
              <a:solidFill>
                <a:srgbClr val="495965"/>
              </a:solidFill>
              <a:latin typeface="+mn-lt"/>
              <a:ea typeface="+mn-ea"/>
              <a:cs typeface="+mn-cs"/>
            </a:endParaRPr>
          </a:p>
        </p:txBody>
      </p:sp>
      <p:cxnSp>
        <p:nvCxnSpPr>
          <p:cNvPr id="16" name="Straight Connector 15"/>
          <p:cNvCxnSpPr/>
          <p:nvPr userDrawn="1"/>
        </p:nvCxnSpPr>
        <p:spPr>
          <a:xfrm>
            <a:off x="466725" y="6427233"/>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4"/>
          </p:nvPr>
        </p:nvSpPr>
        <p:spPr/>
        <p:txBody>
          <a:bodyPr/>
          <a:lstStyle/>
          <a:p>
            <a:r>
              <a:rPr lang="en-US" smtClean="0"/>
              <a:t>US Economic Outlook / August 2016</a:t>
            </a:r>
            <a:endParaRPr lang="en-US" dirty="0"/>
          </a:p>
        </p:txBody>
      </p:sp>
      <p:pic>
        <p:nvPicPr>
          <p:cNvPr id="12" name="Picture 11" descr="ih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
        <p:nvSpPr>
          <p:cNvPr id="13" name="Text Placeholder 7"/>
          <p:cNvSpPr>
            <a:spLocks noGrp="1"/>
          </p:cNvSpPr>
          <p:nvPr>
            <p:ph type="body" sz="quarter" idx="13"/>
          </p:nvPr>
        </p:nvSpPr>
        <p:spPr>
          <a:xfrm>
            <a:off x="468313" y="1268413"/>
            <a:ext cx="8208962" cy="4968875"/>
          </a:xfrm>
        </p:spPr>
        <p:txBody>
          <a:bodyPr numCol="2" spcCol="360000"/>
          <a:lstStyle>
            <a:lvl1pPr marL="0" indent="0">
              <a:spcBef>
                <a:spcPts val="1200"/>
              </a:spcBef>
              <a:spcAft>
                <a:spcPts val="300"/>
              </a:spcAft>
              <a:buClr>
                <a:schemeClr val="bg1"/>
              </a:buClr>
              <a:buSzPct val="25000"/>
              <a:buFont typeface="Arial" pitchFamily="34" charset="0"/>
              <a:buChar char="‮"/>
              <a:tabLst>
                <a:tab pos="8210550" algn="r"/>
              </a:tabLst>
              <a:defRPr lang="en-US" sz="1600" b="1" u="none" kern="1200" cap="all" baseline="0" dirty="0" smtClean="0">
                <a:solidFill>
                  <a:schemeClr val="tx1"/>
                </a:solidFill>
                <a:uFill>
                  <a:solidFill>
                    <a:schemeClr val="tx2"/>
                  </a:solidFill>
                </a:uFill>
                <a:latin typeface="+mn-lt"/>
                <a:ea typeface="+mn-ea"/>
                <a:cs typeface="+mn-cs"/>
              </a:defRPr>
            </a:lvl1pPr>
            <a:lvl2pPr marL="3175" indent="-3175" defTabSz="1044000">
              <a:spcBef>
                <a:spcPts val="0"/>
              </a:spcBef>
              <a:spcAft>
                <a:spcPts val="600"/>
              </a:spcAft>
              <a:buClr>
                <a:schemeClr val="bg1"/>
              </a:buClr>
              <a:buSzPct val="25000"/>
              <a:buFont typeface="Arial" pitchFamily="34" charset="0"/>
              <a:buChar char="‮"/>
              <a:tabLst>
                <a:tab pos="8211600" algn="r"/>
              </a:tabLst>
              <a:defRPr lang="en-US" sz="1400" b="1" u="none" kern="1200" baseline="0" dirty="0" smtClean="0">
                <a:solidFill>
                  <a:srgbClr val="707C8A"/>
                </a:solidFill>
                <a:uFill>
                  <a:solidFill>
                    <a:schemeClr val="tx1"/>
                  </a:solidFill>
                </a:uFill>
                <a:latin typeface="+mn-lt"/>
                <a:ea typeface="+mn-ea"/>
                <a:cs typeface="+mn-cs"/>
              </a:defRPr>
            </a:lvl2pPr>
            <a:lvl3pPr marL="177800" indent="-177800">
              <a:spcBef>
                <a:spcPts val="0"/>
              </a:spcBef>
              <a:spcAft>
                <a:spcPts val="300"/>
              </a:spcAft>
              <a:buClr>
                <a:srgbClr val="707C8A"/>
              </a:buClr>
              <a:buFont typeface="Arial" pitchFamily="34" charset="0"/>
              <a:buNone/>
              <a:tabLst>
                <a:tab pos="8210550" algn="r"/>
              </a:tabLst>
              <a:defRPr lang="en-US" sz="11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4"/>
            <a:ext cx="8207375" cy="2591694"/>
          </a:xfrm>
        </p:spPr>
        <p:txBody>
          <a:bodyPr lIns="0" tIns="0" rIns="0" bIns="0" anchor="t"/>
          <a:lstStyle>
            <a:lvl1pPr algn="l">
              <a:lnSpc>
                <a:spcPct val="100000"/>
              </a:lnSpc>
              <a:defRPr sz="4800" b="1" cap="none" spc="0" baseline="0">
                <a:solidFill>
                  <a:schemeClr val="tx1"/>
                </a:solidFill>
              </a:defRPr>
            </a:lvl1pPr>
          </a:lstStyle>
          <a:p>
            <a:r>
              <a:rPr lang="en-US" smtClean="0"/>
              <a:t>Click to edit Master title style</a:t>
            </a:r>
            <a:endParaRPr lang="en-US" dirty="0"/>
          </a:p>
        </p:txBody>
      </p:sp>
      <p:cxnSp>
        <p:nvCxnSpPr>
          <p:cNvPr id="10" name="Straight Connector 9"/>
          <p:cNvCxnSpPr/>
          <p:nvPr userDrawn="1"/>
        </p:nvCxnSpPr>
        <p:spPr>
          <a:xfrm>
            <a:off x="468313" y="6427233"/>
            <a:ext cx="82073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468313" y="6571257"/>
            <a:ext cx="1817805"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chemeClr val="tx1"/>
                </a:solidFill>
                <a:latin typeface="+mn-lt"/>
                <a:ea typeface="+mn-ea"/>
                <a:cs typeface="+mn-cs"/>
              </a:rPr>
              <a:t>© 2016 IHS. All rights reserved.</a:t>
            </a:r>
          </a:p>
          <a:p>
            <a:pPr lvl="0"/>
            <a:endParaRPr lang="en-US" sz="800" b="0" kern="1200" cap="all" spc="0" baseline="0" dirty="0">
              <a:solidFill>
                <a:srgbClr val="495965"/>
              </a:solidFill>
              <a:latin typeface="+mn-lt"/>
              <a:ea typeface="+mn-ea"/>
              <a:cs typeface="+mn-cs"/>
            </a:endParaRPr>
          </a:p>
        </p:txBody>
      </p:sp>
      <p:sp>
        <p:nvSpPr>
          <p:cNvPr id="17" name="Slide Number Placeholder 5"/>
          <p:cNvSpPr>
            <a:spLocks noGrp="1"/>
          </p:cNvSpPr>
          <p:nvPr>
            <p:ph type="sldNum" sz="quarter" idx="12"/>
          </p:nvPr>
        </p:nvSpPr>
        <p:spPr>
          <a:xfrm>
            <a:off x="6613145" y="6448345"/>
            <a:ext cx="2062544" cy="365125"/>
          </a:xfrm>
        </p:spPr>
        <p:txBody>
          <a:bodyPr/>
          <a:lstStyle>
            <a:lvl1pPr>
              <a:defRPr baseline="0">
                <a:solidFill>
                  <a:schemeClr val="tx1"/>
                </a:solidFill>
              </a:defRPr>
            </a:lvl1pPr>
          </a:lstStyle>
          <a:p>
            <a:fld id="{24C46141-E31C-41A4-BE53-0A6DFD9041A4}" type="slidenum">
              <a:rPr lang="en-US" smtClean="0"/>
              <a:pPr/>
              <a:t>‹#›</a:t>
            </a:fld>
            <a:endParaRPr lang="en-US" dirty="0"/>
          </a:p>
        </p:txBody>
      </p:sp>
      <p:sp>
        <p:nvSpPr>
          <p:cNvPr id="8" name="Footer Placeholder 7"/>
          <p:cNvSpPr>
            <a:spLocks noGrp="1"/>
          </p:cNvSpPr>
          <p:nvPr>
            <p:ph type="ftr" sz="quarter" idx="13"/>
          </p:nvPr>
        </p:nvSpPr>
        <p:spPr/>
        <p:txBody>
          <a:bodyPr/>
          <a:lstStyle>
            <a:lvl1pPr>
              <a:defRPr>
                <a:solidFill>
                  <a:schemeClr val="tx1"/>
                </a:solidFill>
              </a:defRPr>
            </a:lvl1pPr>
          </a:lstStyle>
          <a:p>
            <a:r>
              <a:rPr lang="en-US" smtClean="0"/>
              <a:t>US Economic Outlook / August 2016</a:t>
            </a:r>
            <a:endParaRPr lang="en-US" dirty="0"/>
          </a:p>
        </p:txBody>
      </p:sp>
      <p:pic>
        <p:nvPicPr>
          <p:cNvPr id="11" name="Picture 10" descr="ih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
    <p:bg>
      <p:bgPr>
        <a:solidFill>
          <a:srgbClr val="0097D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6858000"/>
          </a:xfrm>
          <a:solidFill>
            <a:schemeClr val="tx2"/>
          </a:solidFill>
        </p:spPr>
        <p:txBody>
          <a:bodyPr/>
          <a:lstStyle>
            <a:lvl1pPr>
              <a:defRPr>
                <a:solidFill>
                  <a:schemeClr val="bg1"/>
                </a:solidFill>
              </a:defRPr>
            </a:lvl1pPr>
          </a:lstStyle>
          <a:p>
            <a:r>
              <a:rPr lang="en-US" dirty="0" smtClean="0"/>
              <a:t>Select photo icon to place a picture</a:t>
            </a:r>
            <a:endParaRPr lang="en-US" dirty="0"/>
          </a:p>
        </p:txBody>
      </p:sp>
      <p:sp>
        <p:nvSpPr>
          <p:cNvPr id="2" name="Title 1"/>
          <p:cNvSpPr>
            <a:spLocks noGrp="1"/>
          </p:cNvSpPr>
          <p:nvPr>
            <p:ph type="title"/>
          </p:nvPr>
        </p:nvSpPr>
        <p:spPr>
          <a:xfrm>
            <a:off x="468313" y="549275"/>
            <a:ext cx="8207375" cy="2519685"/>
          </a:xfrm>
        </p:spPr>
        <p:txBody>
          <a:bodyPr lIns="0" tIns="0" rIns="0" bIns="0" anchor="t"/>
          <a:lstStyle>
            <a:lvl1pPr algn="l">
              <a:lnSpc>
                <a:spcPct val="100000"/>
              </a:lnSpc>
              <a:defRPr sz="4800" b="1" cap="none" spc="0" baseline="0">
                <a:solidFill>
                  <a:schemeClr val="bg1"/>
                </a:solidFill>
              </a:defRPr>
            </a:lvl1pPr>
          </a:lstStyle>
          <a:p>
            <a:r>
              <a:rPr lang="en-US" smtClean="0"/>
              <a:t>Click to edit Master title style</a:t>
            </a:r>
            <a:endParaRPr lang="en-US" dirty="0"/>
          </a:p>
        </p:txBody>
      </p:sp>
      <p:cxnSp>
        <p:nvCxnSpPr>
          <p:cNvPr id="10" name="Straight Connector 9"/>
          <p:cNvCxnSpPr/>
          <p:nvPr userDrawn="1"/>
        </p:nvCxnSpPr>
        <p:spPr>
          <a:xfrm>
            <a:off x="468313" y="6427233"/>
            <a:ext cx="82073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468313" y="6571257"/>
            <a:ext cx="1817805"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chemeClr val="bg1"/>
                </a:solidFill>
                <a:latin typeface="+mn-lt"/>
                <a:ea typeface="+mn-ea"/>
                <a:cs typeface="+mn-cs"/>
              </a:rPr>
              <a:t>© 2016 IHS. All rights reserved.</a:t>
            </a:r>
            <a:endParaRPr lang="en-US" sz="800" b="0" kern="1200" cap="all" spc="0" baseline="0" dirty="0">
              <a:solidFill>
                <a:schemeClr val="bg1"/>
              </a:solidFill>
              <a:latin typeface="+mn-lt"/>
              <a:ea typeface="+mn-ea"/>
              <a:cs typeface="+mn-cs"/>
            </a:endParaRPr>
          </a:p>
        </p:txBody>
      </p:sp>
      <p:sp>
        <p:nvSpPr>
          <p:cNvPr id="17" name="Slide Number Placeholder 5"/>
          <p:cNvSpPr>
            <a:spLocks noGrp="1"/>
          </p:cNvSpPr>
          <p:nvPr>
            <p:ph type="sldNum" sz="quarter" idx="12"/>
          </p:nvPr>
        </p:nvSpPr>
        <p:spPr>
          <a:xfrm>
            <a:off x="6613144" y="6448345"/>
            <a:ext cx="2065343" cy="365125"/>
          </a:xfrm>
        </p:spPr>
        <p:txBody>
          <a:bodyPr/>
          <a:lstStyle>
            <a:lvl1pPr>
              <a:defRPr baseline="0">
                <a:solidFill>
                  <a:schemeClr val="bg2"/>
                </a:solidFill>
              </a:defRPr>
            </a:lvl1pPr>
          </a:lstStyle>
          <a:p>
            <a:fld id="{24C46141-E31C-41A4-BE53-0A6DFD9041A4}" type="slidenum">
              <a:rPr lang="en-US" smtClean="0"/>
              <a:pPr/>
              <a:t>‹#›</a:t>
            </a:fld>
            <a:endParaRPr lang="en-US" dirty="0"/>
          </a:p>
        </p:txBody>
      </p:sp>
      <p:sp>
        <p:nvSpPr>
          <p:cNvPr id="11" name="Footer Placeholder 10"/>
          <p:cNvSpPr>
            <a:spLocks noGrp="1"/>
          </p:cNvSpPr>
          <p:nvPr>
            <p:ph type="ftr" sz="quarter" idx="14"/>
          </p:nvPr>
        </p:nvSpPr>
        <p:spPr/>
        <p:txBody>
          <a:bodyPr/>
          <a:lstStyle>
            <a:lvl1pPr>
              <a:defRPr>
                <a:solidFill>
                  <a:schemeClr val="bg1"/>
                </a:solidFill>
              </a:defRPr>
            </a:lvl1pPr>
          </a:lstStyle>
          <a:p>
            <a:r>
              <a:rPr lang="en-US" smtClean="0"/>
              <a:t>US Economic Outlook / August 2016</a:t>
            </a:r>
            <a:endParaRPr lang="en-US" dirty="0"/>
          </a:p>
        </p:txBody>
      </p:sp>
      <p:pic>
        <p:nvPicPr>
          <p:cNvPr id="13" name="Picture 12" descr="ih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207375" cy="2577600"/>
          </a:xfrm>
        </p:spPr>
        <p:txBody>
          <a:bodyPr lIns="0" tIns="0" rIns="0" bIns="0" anchor="t"/>
          <a:lstStyle>
            <a:lvl1pPr algn="l">
              <a:lnSpc>
                <a:spcPct val="100000"/>
              </a:lnSpc>
              <a:defRPr sz="4800" b="1" cap="none" spc="0" baseline="0">
                <a:solidFill>
                  <a:schemeClr val="tx2"/>
                </a:solidFill>
              </a:defRPr>
            </a:lvl1pPr>
          </a:lstStyle>
          <a:p>
            <a:r>
              <a:rPr lang="en-US" smtClean="0"/>
              <a:t>Click to edit Master title style</a:t>
            </a:r>
            <a:endParaRPr lang="en-US" dirty="0"/>
          </a:p>
        </p:txBody>
      </p:sp>
      <p:cxnSp>
        <p:nvCxnSpPr>
          <p:cNvPr id="10" name="Straight Connector 9"/>
          <p:cNvCxnSpPr/>
          <p:nvPr userDrawn="1"/>
        </p:nvCxnSpPr>
        <p:spPr>
          <a:xfrm>
            <a:off x="468313" y="6427233"/>
            <a:ext cx="8207375"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468313" y="6571257"/>
            <a:ext cx="1817805"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rgbClr val="495965"/>
                </a:solidFill>
                <a:latin typeface="+mn-lt"/>
                <a:ea typeface="+mn-ea"/>
                <a:cs typeface="+mn-cs"/>
              </a:rPr>
              <a:t>© 2016 IHS. All rights reserved.</a:t>
            </a:r>
            <a:endParaRPr lang="en-US" sz="800" b="0" kern="1200" cap="all" spc="0" baseline="0" dirty="0">
              <a:solidFill>
                <a:srgbClr val="495965"/>
              </a:solidFill>
              <a:latin typeface="+mn-lt"/>
              <a:ea typeface="+mn-ea"/>
              <a:cs typeface="+mn-cs"/>
            </a:endParaRPr>
          </a:p>
        </p:txBody>
      </p:sp>
      <p:sp>
        <p:nvSpPr>
          <p:cNvPr id="17" name="Slide Number Placeholder 5"/>
          <p:cNvSpPr>
            <a:spLocks noGrp="1"/>
          </p:cNvSpPr>
          <p:nvPr>
            <p:ph type="sldNum" sz="quarter" idx="12"/>
          </p:nvPr>
        </p:nvSpPr>
        <p:spPr>
          <a:xfrm>
            <a:off x="6613144" y="6448345"/>
            <a:ext cx="2062544" cy="365125"/>
          </a:xfrm>
        </p:spPr>
        <p:txBody>
          <a:bodyPr/>
          <a:lstStyle>
            <a:lvl1pPr>
              <a:defRPr baseline="0">
                <a:solidFill>
                  <a:srgbClr val="495965"/>
                </a:solidFill>
              </a:defRPr>
            </a:lvl1pPr>
          </a:lstStyle>
          <a:p>
            <a:fld id="{24C46141-E31C-41A4-BE53-0A6DFD9041A4}" type="slidenum">
              <a:rPr lang="en-US" smtClean="0"/>
              <a:pPr/>
              <a:t>‹#›</a:t>
            </a:fld>
            <a:endParaRPr lang="en-US" dirty="0"/>
          </a:p>
        </p:txBody>
      </p:sp>
      <p:sp>
        <p:nvSpPr>
          <p:cNvPr id="8" name="Footer Placeholder 7"/>
          <p:cNvSpPr>
            <a:spLocks noGrp="1"/>
          </p:cNvSpPr>
          <p:nvPr>
            <p:ph type="ftr" sz="quarter" idx="13"/>
          </p:nvPr>
        </p:nvSpPr>
        <p:spPr/>
        <p:txBody>
          <a:bodyPr/>
          <a:lstStyle/>
          <a:p>
            <a:r>
              <a:rPr lang="en-US" smtClean="0"/>
              <a:t>US Economic Outlook / August 2016</a:t>
            </a:r>
            <a:endParaRPr lang="en-US" dirty="0"/>
          </a:p>
        </p:txBody>
      </p:sp>
      <p:pic>
        <p:nvPicPr>
          <p:cNvPr id="11" name="Picture 10" descr="ih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ihs.png"/>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
        <p:nvSpPr>
          <p:cNvPr id="2" name="Title Placeholder 1"/>
          <p:cNvSpPr>
            <a:spLocks noGrp="1"/>
          </p:cNvSpPr>
          <p:nvPr>
            <p:ph type="title"/>
          </p:nvPr>
        </p:nvSpPr>
        <p:spPr>
          <a:xfrm>
            <a:off x="468313" y="549275"/>
            <a:ext cx="8207375" cy="792163"/>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8313" y="1484312"/>
            <a:ext cx="8207375" cy="4752976"/>
          </a:xfrm>
          <a:prstGeom prst="rect">
            <a:avLst/>
          </a:prstGeom>
        </p:spPr>
        <p:txBody>
          <a:bodyPr vert="horz" lIns="0" tIns="0" rIns="0" bIns="0" rtlCol="0">
            <a:noAutofit/>
          </a:bodyPr>
          <a:lstStyle/>
          <a:p>
            <a:pPr lvl="0"/>
            <a:r>
              <a:rPr lang="en-US" dirty="0" smtClean="0"/>
              <a:t>Click to edit master styles</a:t>
            </a:r>
          </a:p>
          <a:p>
            <a:pPr lvl="1"/>
            <a:r>
              <a:rPr lang="en-US" dirty="0" smtClean="0"/>
              <a:t>Second </a:t>
            </a:r>
            <a:r>
              <a:rPr lang="en-US" noProof="0" dirty="0" smtClean="0"/>
              <a:t>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a:p>
            <a:pPr lvl="6"/>
            <a:r>
              <a:rPr lang="en-US" dirty="0" smtClean="0"/>
              <a:t>Seventh level</a:t>
            </a:r>
          </a:p>
          <a:p>
            <a:pPr lvl="7"/>
            <a:r>
              <a:rPr lang="en-US" dirty="0" smtClean="0"/>
              <a:t>Eighth level</a:t>
            </a:r>
          </a:p>
          <a:p>
            <a:pPr lvl="8"/>
            <a:r>
              <a:rPr lang="en-US" dirty="0" smtClean="0"/>
              <a:t>Ninth level</a:t>
            </a:r>
          </a:p>
        </p:txBody>
      </p:sp>
      <p:sp>
        <p:nvSpPr>
          <p:cNvPr id="5" name="Footer Placeholder 4"/>
          <p:cNvSpPr>
            <a:spLocks noGrp="1"/>
          </p:cNvSpPr>
          <p:nvPr>
            <p:ph type="ftr" sz="quarter" idx="3"/>
          </p:nvPr>
        </p:nvSpPr>
        <p:spPr>
          <a:xfrm>
            <a:off x="468313" y="188913"/>
            <a:ext cx="7776095" cy="215900"/>
          </a:xfrm>
          <a:prstGeom prst="rect">
            <a:avLst/>
          </a:prstGeom>
        </p:spPr>
        <p:txBody>
          <a:bodyPr vert="horz" lIns="0" tIns="0" rIns="0" bIns="0" rtlCol="0" anchor="ctr"/>
          <a:lstStyle>
            <a:lvl1pPr algn="r">
              <a:defRPr sz="800" baseline="0">
                <a:solidFill>
                  <a:srgbClr val="495965"/>
                </a:solidFill>
              </a:defRPr>
            </a:lvl1pPr>
          </a:lstStyle>
          <a:p>
            <a:r>
              <a:rPr lang="en-US" smtClean="0"/>
              <a:t>US Economic Outlook / August 2016</a:t>
            </a:r>
            <a:endParaRPr lang="en-US" dirty="0"/>
          </a:p>
        </p:txBody>
      </p:sp>
      <p:sp>
        <p:nvSpPr>
          <p:cNvPr id="6" name="Slide Number Placeholder 5"/>
          <p:cNvSpPr>
            <a:spLocks noGrp="1"/>
          </p:cNvSpPr>
          <p:nvPr>
            <p:ph type="sldNum" sz="quarter" idx="4"/>
          </p:nvPr>
        </p:nvSpPr>
        <p:spPr>
          <a:xfrm>
            <a:off x="6615113" y="6448345"/>
            <a:ext cx="2060575" cy="365125"/>
          </a:xfrm>
          <a:prstGeom prst="rect">
            <a:avLst/>
          </a:prstGeom>
        </p:spPr>
        <p:txBody>
          <a:bodyPr vert="horz" lIns="0" tIns="0" rIns="0" bIns="0" rtlCol="0" anchor="ctr"/>
          <a:lstStyle>
            <a:lvl1pPr algn="r">
              <a:defRPr sz="800" baseline="0">
                <a:solidFill>
                  <a:srgbClr val="495965"/>
                </a:solidFill>
              </a:defRPr>
            </a:lvl1pPr>
          </a:lstStyle>
          <a:p>
            <a:fld id="{24C46141-E31C-41A4-BE53-0A6DFD9041A4}" type="slidenum">
              <a:rPr lang="en-US" smtClean="0"/>
              <a:pPr/>
              <a:t>‹#›</a:t>
            </a:fld>
            <a:endParaRPr lang="en-US" dirty="0"/>
          </a:p>
        </p:txBody>
      </p:sp>
      <p:sp>
        <p:nvSpPr>
          <p:cNvPr id="8" name="TextBox 7"/>
          <p:cNvSpPr txBox="1"/>
          <p:nvPr/>
        </p:nvSpPr>
        <p:spPr>
          <a:xfrm>
            <a:off x="468312" y="6571257"/>
            <a:ext cx="626392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rgbClr val="495965"/>
                </a:solidFill>
                <a:latin typeface="+mn-lt"/>
                <a:ea typeface="+mn-ea"/>
                <a:cs typeface="+mn-cs"/>
              </a:rPr>
              <a:t>© 2016 IHS. All rights reserved.</a:t>
            </a:r>
            <a:endParaRPr lang="en-US" sz="800" b="0" kern="1200" cap="all" spc="0" baseline="0" dirty="0">
              <a:solidFill>
                <a:srgbClr val="495965"/>
              </a:solidFill>
              <a:latin typeface="+mn-lt"/>
              <a:ea typeface="+mn-ea"/>
              <a:cs typeface="+mn-cs"/>
            </a:endParaRPr>
          </a:p>
        </p:txBody>
      </p:sp>
      <p:cxnSp>
        <p:nvCxnSpPr>
          <p:cNvPr id="10" name="Straight Connector 9"/>
          <p:cNvCxnSpPr/>
          <p:nvPr/>
        </p:nvCxnSpPr>
        <p:spPr>
          <a:xfrm>
            <a:off x="468313" y="6427233"/>
            <a:ext cx="8207375"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 id="2147483681" r:id="rId2"/>
    <p:sldLayoutId id="2147483694" r:id="rId3"/>
    <p:sldLayoutId id="2147483692" r:id="rId4"/>
    <p:sldLayoutId id="2147483695" r:id="rId5"/>
    <p:sldLayoutId id="2147483693" r:id="rId6"/>
    <p:sldLayoutId id="2147483680" r:id="rId7"/>
    <p:sldLayoutId id="2147483684" r:id="rId8"/>
    <p:sldLayoutId id="2147483683" r:id="rId9"/>
    <p:sldLayoutId id="2147483651" r:id="rId10"/>
    <p:sldLayoutId id="2147483685" r:id="rId11"/>
    <p:sldLayoutId id="2147483650" r:id="rId12"/>
    <p:sldLayoutId id="2147483682" r:id="rId13"/>
    <p:sldLayoutId id="2147483691" r:id="rId14"/>
    <p:sldLayoutId id="214748367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64" r:id="rId25"/>
    <p:sldLayoutId id="2147483679" r:id="rId26"/>
    <p:sldLayoutId id="2147483666" r:id="rId27"/>
    <p:sldLayoutId id="2147483663" r:id="rId28"/>
    <p:sldLayoutId id="2147483686" r:id="rId29"/>
    <p:sldLayoutId id="214748366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6" r:id="rId40"/>
    <p:sldLayoutId id="2147483707" r:id="rId41"/>
    <p:sldLayoutId id="2147483708" r:id="rId42"/>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2400" b="1" kern="1200" spc="0" baseline="0">
          <a:solidFill>
            <a:schemeClr val="tx2"/>
          </a:solidFill>
          <a:latin typeface="+mj-lt"/>
          <a:ea typeface="+mj-ea"/>
          <a:cs typeface="+mj-cs"/>
        </a:defRPr>
      </a:lvl1pPr>
    </p:titleStyle>
    <p:bodyStyle>
      <a:lvl1pPr marL="177800" indent="-177800" algn="l" defTabSz="914400" rtl="0" eaLnBrk="1" latinLnBrk="0" hangingPunct="1">
        <a:lnSpc>
          <a:spcPct val="100000"/>
        </a:lnSpc>
        <a:spcBef>
          <a:spcPts val="600"/>
        </a:spcBef>
        <a:spcAft>
          <a:spcPts val="600"/>
        </a:spcAft>
        <a:buClrTx/>
        <a:buSzPct val="100000"/>
        <a:buFont typeface="Arial" pitchFamily="34" charset="0"/>
        <a:buChar char="•"/>
        <a:defRPr sz="2000" b="0" kern="1200" spc="0" baseline="0">
          <a:solidFill>
            <a:schemeClr val="tx1"/>
          </a:solidFill>
          <a:latin typeface="+mn-lt"/>
          <a:ea typeface="+mn-ea"/>
          <a:cs typeface="+mn-cs"/>
        </a:defRPr>
      </a:lvl1pPr>
      <a:lvl2pPr marL="355600" indent="-177800" algn="l" defTabSz="914400" rtl="0" eaLnBrk="1" latinLnBrk="0" hangingPunct="1">
        <a:lnSpc>
          <a:spcPct val="100000"/>
        </a:lnSpc>
        <a:spcBef>
          <a:spcPts val="600"/>
        </a:spcBef>
        <a:spcAft>
          <a:spcPts val="600"/>
        </a:spcAft>
        <a:buClrTx/>
        <a:buSzPct val="100000"/>
        <a:buFont typeface="Arial" pitchFamily="34" charset="0"/>
        <a:buChar char="•"/>
        <a:defRPr sz="1800" kern="1200" spc="0" baseline="0">
          <a:solidFill>
            <a:schemeClr val="tx1"/>
          </a:solidFill>
          <a:latin typeface="+mn-lt"/>
          <a:ea typeface="+mn-ea"/>
          <a:cs typeface="+mn-cs"/>
        </a:defRPr>
      </a:lvl2pPr>
      <a:lvl3pPr marL="533400" indent="-177800" algn="l" defTabSz="914400" rtl="0" eaLnBrk="1" latinLnBrk="0" hangingPunct="1">
        <a:lnSpc>
          <a:spcPct val="100000"/>
        </a:lnSpc>
        <a:spcBef>
          <a:spcPts val="600"/>
        </a:spcBef>
        <a:spcAft>
          <a:spcPts val="600"/>
        </a:spcAft>
        <a:buClrTx/>
        <a:buSzPct val="100000"/>
        <a:buFont typeface="Arial" pitchFamily="34" charset="0"/>
        <a:buChar char="•"/>
        <a:defRPr lang="en-US" sz="1600" kern="1200" spc="0" baseline="0" dirty="0" smtClean="0">
          <a:solidFill>
            <a:schemeClr val="tx1"/>
          </a:solidFill>
          <a:latin typeface="+mn-lt"/>
          <a:ea typeface="+mn-ea"/>
          <a:cs typeface="+mn-cs"/>
        </a:defRPr>
      </a:lvl3pPr>
      <a:lvl4pPr marL="723900" indent="-177800" algn="l" defTabSz="914400" rtl="0" eaLnBrk="1" latinLnBrk="0" hangingPunct="1">
        <a:lnSpc>
          <a:spcPct val="100000"/>
        </a:lnSpc>
        <a:spcBef>
          <a:spcPts val="600"/>
        </a:spcBef>
        <a:spcAft>
          <a:spcPts val="600"/>
        </a:spcAft>
        <a:buClrTx/>
        <a:buSzPct val="100000"/>
        <a:buFont typeface="Arial" pitchFamily="34" charset="0"/>
        <a:buChar char="•"/>
        <a:defRPr sz="1400" kern="1200" spc="0" baseline="0">
          <a:solidFill>
            <a:schemeClr val="tx1"/>
          </a:solidFill>
          <a:latin typeface="+mn-lt"/>
          <a:ea typeface="+mn-ea"/>
          <a:cs typeface="+mn-cs"/>
        </a:defRPr>
      </a:lvl4pPr>
      <a:lvl5pPr marL="901700" indent="-177800" algn="l" defTabSz="914400" rtl="0" eaLnBrk="1" latinLnBrk="0" hangingPunct="1">
        <a:lnSpc>
          <a:spcPct val="100000"/>
        </a:lnSpc>
        <a:spcBef>
          <a:spcPts val="600"/>
        </a:spcBef>
        <a:spcAft>
          <a:spcPts val="600"/>
        </a:spcAft>
        <a:buClrTx/>
        <a:buSzPct val="100000"/>
        <a:buFont typeface="Arial" pitchFamily="34" charset="0"/>
        <a:buChar char="•"/>
        <a:defRPr sz="1400" kern="1200" spc="0" baseline="0">
          <a:solidFill>
            <a:schemeClr val="tx1"/>
          </a:solidFill>
          <a:latin typeface="+mn-lt"/>
          <a:ea typeface="+mn-ea"/>
          <a:cs typeface="+mn-cs"/>
        </a:defRPr>
      </a:lvl5pPr>
      <a:lvl6pPr marL="1079500" indent="-177800" algn="l" defTabSz="914400" rtl="0" eaLnBrk="1" latinLnBrk="0" hangingPunct="1">
        <a:lnSpc>
          <a:spcPct val="100000"/>
        </a:lnSpc>
        <a:spcBef>
          <a:spcPts val="600"/>
        </a:spcBef>
        <a:spcAft>
          <a:spcPts val="600"/>
        </a:spcAft>
        <a:buFont typeface="Arial" pitchFamily="34" charset="0"/>
        <a:buChar char="•"/>
        <a:defRPr sz="1400" kern="1200" spc="0">
          <a:solidFill>
            <a:schemeClr val="tx1"/>
          </a:solidFill>
          <a:latin typeface="+mn-lt"/>
          <a:ea typeface="+mn-ea"/>
          <a:cs typeface="+mn-cs"/>
        </a:defRPr>
      </a:lvl6pPr>
      <a:lvl7pPr marL="1257300" indent="-177800" algn="l" defTabSz="914400" rtl="0" eaLnBrk="1" latinLnBrk="0" hangingPunct="1">
        <a:lnSpc>
          <a:spcPct val="100000"/>
        </a:lnSpc>
        <a:spcBef>
          <a:spcPts val="600"/>
        </a:spcBef>
        <a:spcAft>
          <a:spcPts val="600"/>
        </a:spcAft>
        <a:buFont typeface="Arial" pitchFamily="34" charset="0"/>
        <a:buChar char="•"/>
        <a:defRPr sz="1400" kern="1200" spc="0">
          <a:solidFill>
            <a:schemeClr val="tx1"/>
          </a:solidFill>
          <a:latin typeface="+mn-lt"/>
          <a:ea typeface="+mn-ea"/>
          <a:cs typeface="+mn-cs"/>
        </a:defRPr>
      </a:lvl7pPr>
      <a:lvl8pPr marL="1435100" indent="-177800" algn="l" defTabSz="914400" rtl="0" eaLnBrk="1" latinLnBrk="0" hangingPunct="1">
        <a:lnSpc>
          <a:spcPct val="100000"/>
        </a:lnSpc>
        <a:spcBef>
          <a:spcPts val="600"/>
        </a:spcBef>
        <a:spcAft>
          <a:spcPts val="600"/>
        </a:spcAft>
        <a:buFont typeface="Arial" pitchFamily="34" charset="0"/>
        <a:buChar char="•"/>
        <a:defRPr lang="en-US" sz="1400" kern="1200" spc="0" baseline="0" dirty="0" smtClean="0">
          <a:solidFill>
            <a:schemeClr val="tx1"/>
          </a:solidFill>
          <a:latin typeface="+mn-lt"/>
          <a:ea typeface="+mn-ea"/>
          <a:cs typeface="+mn-cs"/>
        </a:defRPr>
      </a:lvl8pPr>
      <a:lvl9pPr marL="1612900" indent="-177800" algn="l" defTabSz="914400" rtl="0" eaLnBrk="1" latinLnBrk="0" hangingPunct="1">
        <a:spcBef>
          <a:spcPts val="600"/>
        </a:spcBef>
        <a:spcAft>
          <a:spcPts val="600"/>
        </a:spcAft>
        <a:buFont typeface="Arial" pitchFamily="34" charset="0"/>
        <a:buChar char="•"/>
        <a:defRPr sz="1400" kern="1200" spc="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ra.johnson@ihs.com" TargetMode="Externa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5.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5.xml"/><Relationship Id="rId5" Type="http://schemas.openxmlformats.org/officeDocument/2006/relationships/chart" Target="../charts/chart24.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5.xml"/><Relationship Id="rId5" Type="http://schemas.openxmlformats.org/officeDocument/2006/relationships/chart" Target="../charts/chart28.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5.xml"/><Relationship Id="rId5" Type="http://schemas.openxmlformats.org/officeDocument/2006/relationships/chart" Target="../charts/chart33.xml"/><Relationship Id="rId4" Type="http://schemas.openxmlformats.org/officeDocument/2006/relationships/chart" Target="../charts/char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5.xml"/><Relationship Id="rId5" Type="http://schemas.openxmlformats.org/officeDocument/2006/relationships/chart" Target="../charts/chart44.xml"/><Relationship Id="rId4" Type="http://schemas.openxmlformats.org/officeDocument/2006/relationships/chart" Target="../charts/chart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5.xml"/><Relationship Id="rId5" Type="http://schemas.openxmlformats.org/officeDocument/2006/relationships/chart" Target="../charts/chart49.xml"/><Relationship Id="rId4" Type="http://schemas.openxmlformats.org/officeDocument/2006/relationships/chart" Target="../charts/char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5.xml"/><Relationship Id="rId5" Type="http://schemas.openxmlformats.org/officeDocument/2006/relationships/chart" Target="../charts/chart53.xml"/><Relationship Id="rId4" Type="http://schemas.openxmlformats.org/officeDocument/2006/relationships/chart" Target="../charts/chart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5.xml"/><Relationship Id="rId5" Type="http://schemas.openxmlformats.org/officeDocument/2006/relationships/chart" Target="../charts/chart59.xml"/><Relationship Id="rId4" Type="http://schemas.openxmlformats.org/officeDocument/2006/relationships/chart" Target="../charts/chart58.xml"/></Relationships>
</file>

<file path=ppt/slides/_rels/slide5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25.xml"/><Relationship Id="rId5" Type="http://schemas.openxmlformats.org/officeDocument/2006/relationships/chart" Target="../charts/chart67.xml"/><Relationship Id="rId4" Type="http://schemas.openxmlformats.org/officeDocument/2006/relationships/chart" Target="../charts/chart6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Economic Outlook</a:t>
            </a:r>
            <a:endParaRPr lang="en-US" dirty="0"/>
          </a:p>
        </p:txBody>
      </p:sp>
      <p:sp>
        <p:nvSpPr>
          <p:cNvPr id="27" name="Text Placeholder 26"/>
          <p:cNvSpPr>
            <a:spLocks noGrp="1"/>
          </p:cNvSpPr>
          <p:nvPr>
            <p:ph type="body" sz="quarter" idx="14"/>
          </p:nvPr>
        </p:nvSpPr>
        <p:spPr/>
        <p:txBody>
          <a:bodyPr/>
          <a:lstStyle/>
          <a:p>
            <a:r>
              <a:rPr lang="en-US" sz="1600" dirty="0" smtClean="0"/>
              <a:t>18 August 2016</a:t>
            </a:r>
            <a:endParaRPr lang="en-US" sz="1600" dirty="0"/>
          </a:p>
        </p:txBody>
      </p:sp>
      <p:sp>
        <p:nvSpPr>
          <p:cNvPr id="23" name="Text Placeholder 22"/>
          <p:cNvSpPr>
            <a:spLocks noGrp="1"/>
          </p:cNvSpPr>
          <p:nvPr>
            <p:ph type="body" sz="quarter" idx="13"/>
          </p:nvPr>
        </p:nvSpPr>
        <p:spPr/>
        <p:txBody>
          <a:bodyPr/>
          <a:lstStyle/>
          <a:p>
            <a:r>
              <a:rPr lang="en-US" sz="1600" dirty="0" smtClean="0"/>
              <a:t>Sara Johnson, Senior Research Director, Global Economics</a:t>
            </a:r>
          </a:p>
          <a:p>
            <a:r>
              <a:rPr lang="en-US" sz="1600" dirty="0" smtClean="0"/>
              <a:t>+1 781 301 9115, </a:t>
            </a:r>
            <a:r>
              <a:rPr lang="en-US" sz="1600" dirty="0" smtClean="0">
                <a:hlinkClick r:id="rId2"/>
              </a:rPr>
              <a:t>sara.johnson@ihsmarkit.com</a:t>
            </a:r>
            <a:endParaRPr lang="en-US" sz="1600" dirty="0"/>
          </a:p>
        </p:txBody>
      </p:sp>
      <p:sp>
        <p:nvSpPr>
          <p:cNvPr id="16" name="Text Placeholder 15"/>
          <p:cNvSpPr>
            <a:spLocks noGrp="1"/>
          </p:cNvSpPr>
          <p:nvPr>
            <p:ph type="body" sz="quarter" idx="16"/>
          </p:nvPr>
        </p:nvSpPr>
        <p:spPr/>
        <p:txBody>
          <a:bodyPr/>
          <a:lstStyle/>
          <a:p>
            <a:r>
              <a:rPr lang="en-US" dirty="0" smtClean="0"/>
              <a:t>Economics</a:t>
            </a:r>
            <a:endParaRPr lang="en-US" dirty="0"/>
          </a:p>
        </p:txBody>
      </p:sp>
      <p:sp>
        <p:nvSpPr>
          <p:cNvPr id="34" name="Text Placeholder 31"/>
          <p:cNvSpPr txBox="1">
            <a:spLocks/>
          </p:cNvSpPr>
          <p:nvPr/>
        </p:nvSpPr>
        <p:spPr>
          <a:xfrm>
            <a:off x="152400" y="4999357"/>
            <a:ext cx="7736114" cy="1390433"/>
          </a:xfrm>
          <a:prstGeom prst="rect">
            <a:avLst/>
          </a:prstGeom>
        </p:spPr>
        <p:txBody>
          <a:bodyPr vert="horz" lIns="0" tIns="0" rIns="0" bIns="0" rtlCol="0" anchor="b">
            <a:noAutofit/>
          </a:bodyPr>
          <a:lstStyle>
            <a:lvl1pPr marL="460800" indent="0">
              <a:lnSpc>
                <a:spcPct val="100000"/>
              </a:lnSpc>
              <a:spcBef>
                <a:spcPts val="600"/>
              </a:spcBef>
              <a:spcAft>
                <a:spcPts val="0"/>
              </a:spcAft>
              <a:buNone/>
              <a:defRPr sz="1400" b="0" baseline="0">
                <a:solidFill>
                  <a:srgbClr val="495965"/>
                </a:solidFill>
              </a:defRPr>
            </a:lvl1pPr>
          </a:lstStyle>
          <a:p>
            <a:pPr marL="460800" marR="0" lvl="0" indent="0" algn="l" defTabSz="914400" rtl="0" eaLnBrk="1" fontAlgn="auto" latinLnBrk="0" hangingPunct="1">
              <a:lnSpc>
                <a:spcPct val="100000"/>
              </a:lnSpc>
              <a:spcBef>
                <a:spcPts val="600"/>
              </a:spcBef>
              <a:spcAft>
                <a:spcPts val="0"/>
              </a:spcAft>
              <a:buClr>
                <a:schemeClr val="tx1"/>
              </a:buClr>
              <a:buSzPct val="90000"/>
              <a:buFont typeface="Arial" pitchFamily="34" charset="0"/>
              <a:buNone/>
              <a:tabLst/>
              <a:defRPr/>
            </a:pPr>
            <a:endParaRPr kumimoji="0" lang="en-US" sz="1400" b="0" i="0" u="none" strike="noStrike" kern="1200" cap="none" spc="0" normalizeH="0" baseline="0" noProof="0" dirty="0">
              <a:ln>
                <a:noFill/>
              </a:ln>
              <a:solidFill>
                <a:srgbClr val="495965"/>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has growth in world trade slowed?</a:t>
            </a:r>
            <a:endParaRPr lang="en-US" dirty="0"/>
          </a:p>
        </p:txBody>
      </p:sp>
      <p:sp>
        <p:nvSpPr>
          <p:cNvPr id="3" name="Slide Number Placeholder 2"/>
          <p:cNvSpPr>
            <a:spLocks noGrp="1"/>
          </p:cNvSpPr>
          <p:nvPr>
            <p:ph type="sldNum" sz="quarter" idx="12"/>
          </p:nvPr>
        </p:nvSpPr>
        <p:spPr>
          <a:xfrm>
            <a:off x="6613525" y="6448425"/>
            <a:ext cx="2062163" cy="365125"/>
          </a:xfrm>
        </p:spPr>
        <p:txBody>
          <a:bodyPr/>
          <a:lstStyle/>
          <a:p>
            <a:fld id="{05CD1B2F-D747-443E-9EEA-1B543DAE91A7}" type="slidenum">
              <a:rPr lang="en-US" smtClean="0"/>
              <a:pPr/>
              <a:t>10</a:t>
            </a:fld>
            <a:endParaRPr lang="en-US" dirty="0"/>
          </a:p>
        </p:txBody>
      </p:sp>
      <p:sp>
        <p:nvSpPr>
          <p:cNvPr id="6"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graphicFrame>
        <p:nvGraphicFramePr>
          <p:cNvPr id="4" name="Diagram 3"/>
          <p:cNvGraphicFramePr/>
          <p:nvPr>
            <p:extLst>
              <p:ext uri="{D42A27DB-BD31-4B8C-83A1-F6EECF244321}">
                <p14:modId xmlns:p14="http://schemas.microsoft.com/office/powerpoint/2010/main" val="4069557906"/>
              </p:ext>
            </p:extLst>
          </p:nvPr>
        </p:nvGraphicFramePr>
        <p:xfrm>
          <a:off x="1219200" y="1600200"/>
          <a:ext cx="7001436" cy="4479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p14="http://schemas.microsoft.com/office/powerpoint/2010/main" val="3120765692"/>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14340" name="Rectangle 5"/>
          <p:cNvSpPr>
            <a:spLocks noGrp="1" noChangeArrowheads="1"/>
          </p:cNvSpPr>
          <p:nvPr>
            <p:ph type="title"/>
          </p:nvPr>
        </p:nvSpPr>
        <p:spPr/>
        <p:txBody>
          <a:bodyPr/>
          <a:lstStyle/>
          <a:p>
            <a:r>
              <a:rPr lang="en-US" dirty="0"/>
              <a:t>European and Japanese central banks will keep policy interest rates low for several more years </a:t>
            </a:r>
            <a:endParaRPr lang="en-US" dirty="0" smtClean="0"/>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11</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Policy interest rates</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extLst>
              <p:ext uri="{D42A27DB-BD31-4B8C-83A1-F6EECF244321}">
                <p14:modId xmlns:p14="http://schemas.microsoft.com/office/powerpoint/2010/main" val="3753876477"/>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Rectangle 6"/>
          <p:cNvSpPr>
            <a:spLocks noGrp="1" noChangeArrowheads="1"/>
          </p:cNvSpPr>
          <p:nvPr>
            <p:ph type="title"/>
          </p:nvPr>
        </p:nvSpPr>
        <p:spPr/>
        <p:txBody>
          <a:bodyPr/>
          <a:lstStyle/>
          <a:p>
            <a:r>
              <a:rPr lang="en-US" dirty="0" smtClean="0"/>
              <a:t>Policy interest rates in key emerging markets respond to inflation and exchange-rate pressures</a:t>
            </a:r>
          </a:p>
        </p:txBody>
      </p:sp>
      <p:sp>
        <p:nvSpPr>
          <p:cNvPr id="16" name="Slide Number Placeholder 15"/>
          <p:cNvSpPr>
            <a:spLocks noGrp="1"/>
          </p:cNvSpPr>
          <p:nvPr>
            <p:ph type="sldNum" sz="quarter" idx="12"/>
          </p:nvPr>
        </p:nvSpPr>
        <p:spPr>
          <a:xfrm>
            <a:off x="6613525" y="6448425"/>
            <a:ext cx="2062163" cy="365125"/>
          </a:xfrm>
        </p:spPr>
        <p:txBody>
          <a:bodyPr/>
          <a:lstStyle/>
          <a:p>
            <a:fld id="{05CD1B2F-D747-443E-9EEA-1B543DAE91A7}" type="slidenum">
              <a:rPr lang="en-US" smtClean="0"/>
              <a:pPr/>
              <a:t>12</a:t>
            </a:fld>
            <a:endParaRPr lang="en-US" dirty="0"/>
          </a:p>
        </p:txBody>
      </p:sp>
      <p:sp>
        <p:nvSpPr>
          <p:cNvPr id="10"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8"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Policy interest rates</a:t>
            </a:r>
            <a:endParaRPr lang="en-US" sz="1800" b="1" dirty="0">
              <a:solidFill>
                <a:srgbClr val="FFFFFF"/>
              </a:solidFill>
            </a:endParaRPr>
          </a:p>
        </p:txBody>
      </p:sp>
      <p:sp>
        <p:nvSpPr>
          <p:cNvPr id="9"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txtBoxSourceLine"/>
          <p:cNvSpPr txBox="1"/>
          <p:nvPr/>
        </p:nvSpPr>
        <p:spPr>
          <a:xfrm>
            <a:off x="466725" y="5794049"/>
            <a:ext cx="8210550" cy="443239"/>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smtClean="0">
                <a:latin typeface="Arial"/>
              </a:rPr>
              <a:t>* One-year loan rate</a:t>
            </a:r>
          </a:p>
          <a:p>
            <a:pPr>
              <a:tabLst>
                <a:tab pos="7999413" algn="r"/>
              </a:tabLst>
            </a:pPr>
            <a:r>
              <a:rPr lang="en-US" sz="1000" b="0" dirty="0" smtClean="0">
                <a:latin typeface="Arial"/>
              </a:rPr>
              <a:t>Source</a:t>
            </a:r>
            <a:r>
              <a:rPr lang="en-US" sz="1000" b="0" dirty="0">
                <a:latin typeface="Arial"/>
              </a:rPr>
              <a:t>: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materials prices have rebounded since mid-January but remain low</a:t>
            </a:r>
            <a:endParaRPr lang="en-US" dirty="0"/>
          </a:p>
        </p:txBody>
      </p:sp>
      <p:sp>
        <p:nvSpPr>
          <p:cNvPr id="8"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IHS Materials Price Index</a:t>
            </a:r>
            <a:endParaRPr lang="en-US" sz="1800" b="1" dirty="0">
              <a:solidFill>
                <a:srgbClr val="FFFFFF"/>
              </a:solidFill>
            </a:endParaRPr>
          </a:p>
        </p:txBody>
      </p:sp>
      <p:sp>
        <p:nvSpPr>
          <p:cNvPr id="9" name="txtboxInfographicBorder"/>
          <p:cNvSpPr/>
          <p:nvPr/>
        </p:nvSpPr>
        <p:spPr>
          <a:xfrm>
            <a:off x="466725" y="1484313"/>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Object 2"/>
          <p:cNvGraphicFramePr>
            <a:graphicFrameLocks/>
          </p:cNvGraphicFramePr>
          <p:nvPr>
            <p:extLst>
              <p:ext uri="{D42A27DB-BD31-4B8C-83A1-F6EECF244321}">
                <p14:modId xmlns:p14="http://schemas.microsoft.com/office/powerpoint/2010/main" val="3094855711"/>
              </p:ext>
            </p:extLst>
          </p:nvPr>
        </p:nvGraphicFramePr>
        <p:xfrm>
          <a:off x="576263" y="1849438"/>
          <a:ext cx="7991475"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
        <p:nvSpPr>
          <p:cNvPr id="3" name="Footer Placeholder 2"/>
          <p:cNvSpPr>
            <a:spLocks noGrp="1"/>
          </p:cNvSpPr>
          <p:nvPr>
            <p:ph type="ftr" sz="quarter" idx="13"/>
          </p:nvPr>
        </p:nvSpPr>
        <p:spPr/>
        <p:txBody>
          <a:bodyPr/>
          <a:lstStyle/>
          <a:p>
            <a:r>
              <a:rPr lang="en-US" smtClean="0"/>
              <a:t>US Economic Outlook / August 2016</a:t>
            </a:r>
            <a:endParaRPr lang="en-US" dirty="0"/>
          </a:p>
        </p:txBody>
      </p:sp>
      <p:sp>
        <p:nvSpPr>
          <p:cNvPr id="4" name="Slide Number Placeholder 3"/>
          <p:cNvSpPr>
            <a:spLocks noGrp="1"/>
          </p:cNvSpPr>
          <p:nvPr>
            <p:ph type="sldNum" sz="quarter" idx="12"/>
          </p:nvPr>
        </p:nvSpPr>
        <p:spPr/>
        <p:txBody>
          <a:bodyPr/>
          <a:lstStyle/>
          <a:p>
            <a:fld id="{24C46141-E31C-41A4-BE53-0A6DFD9041A4}" type="slidenum">
              <a:rPr lang="en-US" smtClean="0"/>
              <a:pPr/>
              <a:t>13</a:t>
            </a:fld>
            <a:endParaRPr lang="en-US" dirty="0"/>
          </a:p>
        </p:txBody>
      </p:sp>
    </p:spTree>
    <p:extLst>
      <p:ext uri="{BB962C8B-B14F-4D97-AF65-F5344CB8AC3E}">
        <p14:creationId xmlns:p14="http://schemas.microsoft.com/office/powerpoint/2010/main" val="3946578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global crude-oil market returns to balance</a:t>
            </a:r>
            <a:endParaRPr lang="en-US" dirty="0"/>
          </a:p>
        </p:txBody>
      </p:sp>
      <p:sp>
        <p:nvSpPr>
          <p:cNvPr id="8" name="Text Placeholder 7"/>
          <p:cNvSpPr>
            <a:spLocks noGrp="1"/>
          </p:cNvSpPr>
          <p:nvPr>
            <p:ph idx="1"/>
          </p:nvPr>
        </p:nvSpPr>
        <p:spPr/>
        <p:txBody>
          <a:bodyPr/>
          <a:lstStyle/>
          <a:p>
            <a:r>
              <a:rPr lang="en-US" dirty="0" smtClean="0"/>
              <a:t>High product stocks will restrain prices in the near term. </a:t>
            </a:r>
          </a:p>
          <a:p>
            <a:r>
              <a:rPr lang="en-US" dirty="0" smtClean="0"/>
              <a:t>After </a:t>
            </a:r>
            <a:r>
              <a:rPr lang="en-US" dirty="0"/>
              <a:t>significant surpluses in 2015 and the first half of 2016, the global liquids market will </a:t>
            </a:r>
            <a:r>
              <a:rPr lang="en-US" dirty="0" smtClean="0"/>
              <a:t>return to balance </a:t>
            </a:r>
            <a:r>
              <a:rPr lang="en-US" dirty="0"/>
              <a:t>in late 2016 and </a:t>
            </a:r>
            <a:r>
              <a:rPr lang="en-US" dirty="0" smtClean="0"/>
              <a:t>in 2017</a:t>
            </a:r>
            <a:r>
              <a:rPr lang="en-US" dirty="0"/>
              <a:t>.</a:t>
            </a:r>
          </a:p>
          <a:p>
            <a:r>
              <a:rPr lang="en-US" dirty="0"/>
              <a:t>A continuing decline in US oil production into 2017 will be key to supporting oil prices.</a:t>
            </a:r>
          </a:p>
          <a:p>
            <a:r>
              <a:rPr lang="en-US" dirty="0"/>
              <a:t>The United States, China, and India drive global oil demand growth.</a:t>
            </a:r>
          </a:p>
          <a:p>
            <a:r>
              <a:rPr lang="en-US" dirty="0" smtClean="0"/>
              <a:t>Reduced </a:t>
            </a:r>
            <a:r>
              <a:rPr lang="en-US" dirty="0"/>
              <a:t>economic growth in the United Kingdom and European Union will lead to some modest reduction in oil demand, but the low oil intensity of European countries mitigates the </a:t>
            </a:r>
            <a:r>
              <a:rPr lang="en-US" dirty="0" smtClean="0"/>
              <a:t>downside risk.</a:t>
            </a:r>
            <a:endParaRPr lang="en-US" dirty="0"/>
          </a:p>
          <a:p>
            <a:r>
              <a:rPr lang="en-US" dirty="0" smtClean="0"/>
              <a:t>The </a:t>
            </a:r>
            <a:r>
              <a:rPr lang="en-US" dirty="0"/>
              <a:t>price of </a:t>
            </a:r>
            <a:r>
              <a:rPr lang="en-US" dirty="0" smtClean="0"/>
              <a:t>Dated </a:t>
            </a:r>
            <a:r>
              <a:rPr lang="en-US" dirty="0"/>
              <a:t>Brent is projected to average </a:t>
            </a:r>
            <a:r>
              <a:rPr lang="en-US" dirty="0" smtClean="0"/>
              <a:t>USD44 </a:t>
            </a:r>
            <a:r>
              <a:rPr lang="en-US" dirty="0"/>
              <a:t>per barrel </a:t>
            </a:r>
            <a:r>
              <a:rPr lang="en-US" dirty="0" smtClean="0"/>
              <a:t>in 2016, </a:t>
            </a:r>
            <a:r>
              <a:rPr lang="en-US" dirty="0"/>
              <a:t>USD57 in 2017, and USD64 in 2018.</a:t>
            </a:r>
          </a:p>
          <a:p>
            <a:endParaRPr lang="en-US" dirty="0" smtClean="0"/>
          </a:p>
          <a:p>
            <a:endParaRPr lang="en-US" dirty="0" smtClean="0"/>
          </a:p>
        </p:txBody>
      </p:sp>
      <p:sp>
        <p:nvSpPr>
          <p:cNvPr id="3" name="Slide Number Placeholder 2"/>
          <p:cNvSpPr>
            <a:spLocks noGrp="1"/>
          </p:cNvSpPr>
          <p:nvPr>
            <p:ph type="sldNum" sz="quarter" idx="12"/>
          </p:nvPr>
        </p:nvSpPr>
        <p:spPr>
          <a:xfrm>
            <a:off x="6613525" y="6448425"/>
            <a:ext cx="2062163" cy="365125"/>
          </a:xfrm>
        </p:spPr>
        <p:txBody>
          <a:bodyPr/>
          <a:lstStyle/>
          <a:p>
            <a:fld id="{24C46141-E31C-41A4-BE53-0A6DFD9041A4}" type="slidenum">
              <a:rPr lang="en-US" smtClean="0"/>
              <a:pPr/>
              <a:t>14</a:t>
            </a:fld>
            <a:endParaRPr lang="en-US" dirty="0"/>
          </a:p>
        </p:txBody>
      </p:sp>
      <p:sp>
        <p:nvSpPr>
          <p:cNvPr id="9" name="Footer Placeholder 3"/>
          <p:cNvSpPr>
            <a:spLocks noGrp="1"/>
          </p:cNvSpPr>
          <p:nvPr>
            <p:ph type="ftr" sz="quarter" idx="13"/>
          </p:nvPr>
        </p:nvSpPr>
        <p:spPr>
          <a:xfrm>
            <a:off x="468313" y="188913"/>
            <a:ext cx="7775575" cy="215900"/>
          </a:xfrm>
        </p:spPr>
        <p:txBody>
          <a:bodyPr/>
          <a:lstStyle/>
          <a:p>
            <a:r>
              <a:rPr lang="en-US" dirty="0" smtClean="0"/>
              <a:t>US Economic Outlook / August 2016</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Crude-oil prices will gradually recover</a:t>
            </a:r>
            <a:endParaRPr lang="en-US" dirty="0"/>
          </a:p>
        </p:txBody>
      </p:sp>
      <p:sp>
        <p:nvSpPr>
          <p:cNvPr id="3" name="Slide Number Placeholder 2"/>
          <p:cNvSpPr>
            <a:spLocks noGrp="1"/>
          </p:cNvSpPr>
          <p:nvPr>
            <p:ph type="sldNum" sz="quarter" idx="12"/>
          </p:nvPr>
        </p:nvSpPr>
        <p:spPr>
          <a:xfrm>
            <a:off x="6613525" y="6448425"/>
            <a:ext cx="2062163" cy="365125"/>
          </a:xfrm>
        </p:spPr>
        <p:txBody>
          <a:bodyPr/>
          <a:lstStyle/>
          <a:p>
            <a:fld id="{C1654822-CBA3-4BDF-80A9-3FE33B17E59A}" type="slidenum">
              <a:rPr lang="en-US" smtClean="0"/>
              <a:pPr/>
              <a:t>15</a:t>
            </a:fld>
            <a:endParaRPr lang="en-US" dirty="0"/>
          </a:p>
        </p:txBody>
      </p:sp>
      <p:sp>
        <p:nvSpPr>
          <p:cNvPr id="16" name="Footer Placeholder 15"/>
          <p:cNvSpPr>
            <a:spLocks noGrp="1"/>
          </p:cNvSpPr>
          <p:nvPr>
            <p:ph type="ftr" sz="quarter" idx="13"/>
          </p:nvPr>
        </p:nvSpPr>
        <p:spPr>
          <a:xfrm>
            <a:off x="468313" y="188913"/>
            <a:ext cx="7775575" cy="215900"/>
          </a:xfrm>
        </p:spPr>
        <p:txBody>
          <a:bodyPr/>
          <a:lstStyle/>
          <a:p>
            <a:r>
              <a:rPr lang="en-US" dirty="0" smtClean="0"/>
              <a:t>US Economic Outlook / August 2016</a:t>
            </a:r>
            <a:endParaRPr lang="en-US" dirty="0"/>
          </a:p>
        </p:txBody>
      </p:sp>
      <p:graphicFrame>
        <p:nvGraphicFramePr>
          <p:cNvPr id="8" name="Object 8">
            <a:hlinkClick r:id="" action="ppaction://ole?verb=0"/>
          </p:cNvPr>
          <p:cNvGraphicFramePr>
            <a:graphicFrameLocks/>
          </p:cNvGraphicFramePr>
          <p:nvPr>
            <p:extLst>
              <p:ext uri="{D42A27DB-BD31-4B8C-83A1-F6EECF244321}">
                <p14:modId xmlns:p14="http://schemas.microsoft.com/office/powerpoint/2010/main" val="1968096294"/>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4"/>
          <p:cNvSpPr txBox="1">
            <a:spLocks/>
          </p:cNvSpPr>
          <p:nvPr/>
        </p:nvSpPr>
        <p:spPr>
          <a:xfrm>
            <a:off x="4172597" y="192024"/>
            <a:ext cx="4224528" cy="192024"/>
          </a:xfrm>
          <a:prstGeom prst="rect">
            <a:avLst/>
          </a:prstGeom>
        </p:spPr>
        <p:txBody>
          <a:bodyPr/>
          <a:lstStyle>
            <a:defPPr>
              <a:defRPr lang="en-US"/>
            </a:defPPr>
            <a:lvl1pPr marL="0" algn="r" defTabSz="914400" rtl="0" eaLnBrk="1" latinLnBrk="0" hangingPunct="1">
              <a:defRPr sz="10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Price of Dated Brent crude oil</a:t>
            </a:r>
            <a:endParaRPr lang="en-US" sz="1800" b="1" dirty="0">
              <a:solidFill>
                <a:srgbClr val="FFFFFF"/>
              </a:solidFill>
            </a:endParaRPr>
          </a:p>
        </p:txBody>
      </p:sp>
      <p:sp>
        <p:nvSpPr>
          <p:cNvPr id="13"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extLst>
      <p:ext uri="{BB962C8B-B14F-4D97-AF65-F5344CB8AC3E}">
        <p14:creationId xmlns:p14="http://schemas.microsoft.com/office/powerpoint/2010/main" val="779267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p:cNvGraphicFramePr>
          <p:nvPr>
            <p:extLst>
              <p:ext uri="{D42A27DB-BD31-4B8C-83A1-F6EECF244321}">
                <p14:modId xmlns:p14="http://schemas.microsoft.com/office/powerpoint/2010/main" val="2597336347"/>
              </p:ext>
            </p:extLst>
          </p:nvPr>
        </p:nvGraphicFramePr>
        <p:xfrm>
          <a:off x="576263" y="1849438"/>
          <a:ext cx="8027987"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22533" name="Rectangle 5"/>
          <p:cNvSpPr>
            <a:spLocks noGrp="1" noChangeArrowheads="1"/>
          </p:cNvSpPr>
          <p:nvPr>
            <p:ph type="title"/>
          </p:nvPr>
        </p:nvSpPr>
        <p:spPr/>
        <p:txBody>
          <a:bodyPr/>
          <a:lstStyle/>
          <a:p>
            <a:r>
              <a:rPr lang="en-US" dirty="0" smtClean="0"/>
              <a:t>Consumer price inflation varies widely</a:t>
            </a:r>
          </a:p>
        </p:txBody>
      </p:sp>
      <p:sp>
        <p:nvSpPr>
          <p:cNvPr id="16" name="Slide Number Placeholder 15"/>
          <p:cNvSpPr>
            <a:spLocks noGrp="1"/>
          </p:cNvSpPr>
          <p:nvPr>
            <p:ph type="sldNum" sz="quarter" idx="12"/>
          </p:nvPr>
        </p:nvSpPr>
        <p:spPr>
          <a:xfrm>
            <a:off x="6613525" y="6448425"/>
            <a:ext cx="2062163" cy="365125"/>
          </a:xfrm>
        </p:spPr>
        <p:txBody>
          <a:bodyPr/>
          <a:lstStyle/>
          <a:p>
            <a:fld id="{05CD1B2F-D747-443E-9EEA-1B543DAE91A7}" type="slidenum">
              <a:rPr lang="en-US" smtClean="0"/>
              <a:pPr/>
              <a:t>16</a:t>
            </a:fld>
            <a:endParaRPr lang="en-US" dirty="0"/>
          </a:p>
        </p:txBody>
      </p:sp>
      <p:sp>
        <p:nvSpPr>
          <p:cNvPr id="10"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8"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Consumer price inflation</a:t>
            </a:r>
            <a:endParaRPr lang="en-US" sz="1800" b="1" dirty="0">
              <a:solidFill>
                <a:srgbClr val="FFFFFF"/>
              </a:solidFill>
            </a:endParaRPr>
          </a:p>
        </p:txBody>
      </p:sp>
      <p:sp>
        <p:nvSpPr>
          <p:cNvPr id="9"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extLst>
              <p:ext uri="{D42A27DB-BD31-4B8C-83A1-F6EECF244321}">
                <p14:modId xmlns:p14="http://schemas.microsoft.com/office/powerpoint/2010/main" val="2053947462"/>
              </p:ext>
            </p:extLst>
          </p:nvPr>
        </p:nvGraphicFramePr>
        <p:xfrm>
          <a:off x="576263" y="1849438"/>
          <a:ext cx="8027987"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Rectangle 4"/>
          <p:cNvSpPr>
            <a:spLocks noGrp="1" noChangeArrowheads="1"/>
          </p:cNvSpPr>
          <p:nvPr>
            <p:ph type="title"/>
          </p:nvPr>
        </p:nvSpPr>
        <p:spPr/>
        <p:txBody>
          <a:bodyPr/>
          <a:lstStyle/>
          <a:p>
            <a:r>
              <a:rPr lang="en-US" dirty="0" smtClean="0"/>
              <a:t>The drop in oil prices has erased the Middle East’s current-account surplus</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17</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Current-account balances</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 widening US trade deficit will contribute to a retreat in the dollar’s real exchange value in 2017‒20</a:t>
            </a:r>
            <a:endParaRPr lang="en-US" dirty="0"/>
          </a:p>
        </p:txBody>
      </p:sp>
      <p:sp>
        <p:nvSpPr>
          <p:cNvPr id="3" name="Slide Number Placeholder 2"/>
          <p:cNvSpPr>
            <a:spLocks noGrp="1"/>
          </p:cNvSpPr>
          <p:nvPr>
            <p:ph type="sldNum" sz="quarter" idx="12"/>
          </p:nvPr>
        </p:nvSpPr>
        <p:spPr>
          <a:xfrm>
            <a:off x="6613525" y="6448425"/>
            <a:ext cx="2062163" cy="365125"/>
          </a:xfrm>
        </p:spPr>
        <p:txBody>
          <a:bodyPr/>
          <a:lstStyle/>
          <a:p>
            <a:fld id="{24C46141-E31C-41A4-BE53-0A6DFD9041A4}" type="slidenum">
              <a:rPr lang="en-US" smtClean="0"/>
              <a:pPr/>
              <a:t>18</a:t>
            </a:fld>
            <a:endParaRPr lang="en-US" dirty="0"/>
          </a:p>
        </p:txBody>
      </p:sp>
      <p:sp>
        <p:nvSpPr>
          <p:cNvPr id="13" name="Footer Placeholder 3"/>
          <p:cNvSpPr>
            <a:spLocks noGrp="1"/>
          </p:cNvSpPr>
          <p:nvPr>
            <p:ph type="ftr" sz="quarter" idx="13"/>
          </p:nvPr>
        </p:nvSpPr>
        <p:spPr>
          <a:xfrm>
            <a:off x="468313" y="188913"/>
            <a:ext cx="7775575" cy="215900"/>
          </a:xfrm>
        </p:spPr>
        <p:txBody>
          <a:bodyPr/>
          <a:lstStyle/>
          <a:p>
            <a:r>
              <a:rPr lang="en-US" dirty="0" smtClean="0"/>
              <a:t>US Economic Outlook / August 2016</a:t>
            </a:r>
            <a:endParaRPr lang="en-US" dirty="0"/>
          </a:p>
        </p:txBody>
      </p:sp>
      <p:sp>
        <p:nvSpPr>
          <p:cNvPr id="5"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trade-weighted dollar index</a:t>
            </a:r>
            <a:endParaRPr lang="en-US" sz="1800" b="1" dirty="0">
              <a:solidFill>
                <a:srgbClr val="FFFFFF"/>
              </a:solidFill>
            </a:endParaRPr>
          </a:p>
        </p:txBody>
      </p:sp>
      <p:sp>
        <p:nvSpPr>
          <p:cNvPr id="6"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Object 4"/>
          <p:cNvGraphicFramePr>
            <a:graphicFrameLocks/>
          </p:cNvGraphicFramePr>
          <p:nvPr>
            <p:extLst>
              <p:ext uri="{D42A27DB-BD31-4B8C-83A1-F6EECF244321}">
                <p14:modId xmlns:p14="http://schemas.microsoft.com/office/powerpoint/2010/main" val="3848802609"/>
              </p:ext>
            </p:extLst>
          </p:nvPr>
        </p:nvGraphicFramePr>
        <p:xfrm>
          <a:off x="576262" y="1849438"/>
          <a:ext cx="7991475"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3"/>
          <p:cNvSpPr>
            <a:spLocks noGrp="1" noChangeArrowheads="1"/>
          </p:cNvSpPr>
          <p:nvPr>
            <p:ph type="title"/>
          </p:nvPr>
        </p:nvSpPr>
        <p:spPr/>
        <p:txBody>
          <a:bodyPr/>
          <a:lstStyle/>
          <a:p>
            <a:r>
              <a:rPr lang="en-US" dirty="0" smtClean="0"/>
              <a:t>Exchange rates per US dollar</a:t>
            </a:r>
          </a:p>
        </p:txBody>
      </p:sp>
      <p:sp>
        <p:nvSpPr>
          <p:cNvPr id="22" name="Slide Number Placeholder 29"/>
          <p:cNvSpPr>
            <a:spLocks noGrp="1"/>
          </p:cNvSpPr>
          <p:nvPr>
            <p:ph type="sldNum" sz="quarter" idx="12"/>
          </p:nvPr>
        </p:nvSpPr>
        <p:spPr>
          <a:xfrm>
            <a:off x="6613525" y="6448425"/>
            <a:ext cx="2062163" cy="365125"/>
          </a:xfrm>
        </p:spPr>
        <p:txBody>
          <a:bodyPr/>
          <a:lstStyle/>
          <a:p>
            <a:fld id="{05CD1B2F-D747-443E-9EEA-1B543DAE91A7}" type="slidenum">
              <a:rPr lang="en-US" smtClean="0"/>
              <a:pPr/>
              <a:t>19</a:t>
            </a:fld>
            <a:endParaRPr lang="en-US" dirty="0"/>
          </a:p>
        </p:txBody>
      </p:sp>
      <p:sp>
        <p:nvSpPr>
          <p:cNvPr id="4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23" name="Text Box 2"/>
          <p:cNvSpPr txBox="1">
            <a:spLocks noChangeArrowheads="1"/>
          </p:cNvSpPr>
          <p:nvPr/>
        </p:nvSpPr>
        <p:spPr bwMode="auto">
          <a:xfrm>
            <a:off x="462523" y="6237288"/>
            <a:ext cx="1085233" cy="153888"/>
          </a:xfrm>
          <a:prstGeom prst="rect">
            <a:avLst/>
          </a:prstGeom>
          <a:noFill/>
          <a:ln w="9525">
            <a:noFill/>
            <a:miter lim="800000"/>
            <a:headEnd/>
            <a:tailEnd/>
          </a:ln>
        </p:spPr>
        <p:txBody>
          <a:bodyPr wrap="none" lIns="0" tIns="0" rIns="0" bIns="0">
            <a:spAutoFit/>
          </a:bodyPr>
          <a:lstStyle/>
          <a:p>
            <a:r>
              <a:rPr lang="en-US" sz="1000" dirty="0" smtClean="0"/>
              <a:t>Quarterly averages</a:t>
            </a:r>
            <a:endParaRPr lang="en-US" sz="1000" dirty="0"/>
          </a:p>
        </p:txBody>
      </p:sp>
      <p:sp>
        <p:nvSpPr>
          <p:cNvPr id="30" name="txtboxInfographicTitleBar"/>
          <p:cNvSpPr/>
          <p:nvPr/>
        </p:nvSpPr>
        <p:spPr>
          <a:xfrm>
            <a:off x="395288"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ct val="50000"/>
              </a:spcBef>
              <a:buClr>
                <a:srgbClr val="CA0026"/>
              </a:buClr>
              <a:buSzPct val="160000"/>
            </a:pPr>
            <a:r>
              <a:rPr lang="en-US" sz="1400" b="1" dirty="0" smtClean="0"/>
              <a:t>Canadian dollar</a:t>
            </a:r>
            <a:endParaRPr lang="en-US" sz="1400" b="1" dirty="0"/>
          </a:p>
        </p:txBody>
      </p:sp>
      <p:sp>
        <p:nvSpPr>
          <p:cNvPr id="31" name="txtboxInfographicTitleBar"/>
          <p:cNvSpPr/>
          <p:nvPr/>
        </p:nvSpPr>
        <p:spPr>
          <a:xfrm>
            <a:off x="395288"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ct val="50000"/>
              </a:spcBef>
              <a:buClr>
                <a:srgbClr val="CA0026"/>
              </a:buClr>
              <a:buSzPct val="160000"/>
            </a:pPr>
            <a:r>
              <a:rPr lang="en-US" sz="1400" b="1" dirty="0" smtClean="0"/>
              <a:t>Japanese yen</a:t>
            </a:r>
            <a:endParaRPr lang="en-US" sz="1400" b="1" dirty="0"/>
          </a:p>
        </p:txBody>
      </p:sp>
      <p:sp>
        <p:nvSpPr>
          <p:cNvPr id="32" name="txtboxInfographicBorder"/>
          <p:cNvSpPr/>
          <p:nvPr/>
        </p:nvSpPr>
        <p:spPr>
          <a:xfrm>
            <a:off x="395345"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txtboxInfographicTitleBar"/>
          <p:cNvSpPr/>
          <p:nvPr/>
        </p:nvSpPr>
        <p:spPr>
          <a:xfrm>
            <a:off x="4955925"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ct val="50000"/>
              </a:spcBef>
              <a:buClr>
                <a:srgbClr val="CA0026"/>
              </a:buClr>
              <a:buSzPct val="160000"/>
            </a:pPr>
            <a:r>
              <a:rPr lang="en-US" sz="1400" b="1" dirty="0" smtClean="0"/>
              <a:t>Euro</a:t>
            </a:r>
            <a:endParaRPr lang="en-US" sz="1400" b="1" dirty="0"/>
          </a:p>
        </p:txBody>
      </p:sp>
      <p:sp>
        <p:nvSpPr>
          <p:cNvPr id="34" name="txtboxInfographicBorder"/>
          <p:cNvSpPr/>
          <p:nvPr/>
        </p:nvSpPr>
        <p:spPr>
          <a:xfrm>
            <a:off x="4955790"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txtboxInfographicTitleBar"/>
          <p:cNvSpPr/>
          <p:nvPr/>
        </p:nvSpPr>
        <p:spPr>
          <a:xfrm>
            <a:off x="4955925"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ct val="50000"/>
              </a:spcBef>
              <a:buClr>
                <a:srgbClr val="CA0026"/>
              </a:buClr>
              <a:buSzPct val="160000"/>
            </a:pPr>
            <a:r>
              <a:rPr lang="en-US" sz="1400" b="1" dirty="0" smtClean="0"/>
              <a:t>Chinese renminbi</a:t>
            </a:r>
            <a:endParaRPr lang="en-US" sz="1400" b="1" dirty="0"/>
          </a:p>
        </p:txBody>
      </p:sp>
      <p:sp>
        <p:nvSpPr>
          <p:cNvPr id="36" name="txtboxInfographicBorder"/>
          <p:cNvSpPr/>
          <p:nvPr/>
        </p:nvSpPr>
        <p:spPr>
          <a:xfrm>
            <a:off x="4968044"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7" name="txtboxInfographicBorder"/>
          <p:cNvSpPr/>
          <p:nvPr/>
        </p:nvSpPr>
        <p:spPr>
          <a:xfrm>
            <a:off x="395345"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aphicFrame>
        <p:nvGraphicFramePr>
          <p:cNvPr id="38" name="Object 2"/>
          <p:cNvGraphicFramePr>
            <a:graphicFrameLocks/>
          </p:cNvGraphicFramePr>
          <p:nvPr>
            <p:extLst>
              <p:ext uri="{D42A27DB-BD31-4B8C-83A1-F6EECF244321}">
                <p14:modId xmlns:p14="http://schemas.microsoft.com/office/powerpoint/2010/main" val="3182033345"/>
              </p:ext>
            </p:extLst>
          </p:nvPr>
        </p:nvGraphicFramePr>
        <p:xfrm>
          <a:off x="467544" y="1592796"/>
          <a:ext cx="36576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Object 3"/>
          <p:cNvGraphicFramePr>
            <a:graphicFrameLocks/>
          </p:cNvGraphicFramePr>
          <p:nvPr>
            <p:extLst>
              <p:ext uri="{D42A27DB-BD31-4B8C-83A1-F6EECF244321}">
                <p14:modId xmlns:p14="http://schemas.microsoft.com/office/powerpoint/2010/main" val="2571433757"/>
              </p:ext>
            </p:extLst>
          </p:nvPr>
        </p:nvGraphicFramePr>
        <p:xfrm>
          <a:off x="4946650" y="1592796"/>
          <a:ext cx="3981834"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Object 12"/>
          <p:cNvGraphicFramePr>
            <a:graphicFrameLocks/>
          </p:cNvGraphicFramePr>
          <p:nvPr>
            <p:extLst>
              <p:ext uri="{D42A27DB-BD31-4B8C-83A1-F6EECF244321}">
                <p14:modId xmlns:p14="http://schemas.microsoft.com/office/powerpoint/2010/main" val="2071706560"/>
              </p:ext>
            </p:extLst>
          </p:nvPr>
        </p:nvGraphicFramePr>
        <p:xfrm>
          <a:off x="4946650" y="4185084"/>
          <a:ext cx="3873822"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Object 3"/>
          <p:cNvGraphicFramePr>
            <a:graphicFrameLocks/>
          </p:cNvGraphicFramePr>
          <p:nvPr>
            <p:extLst>
              <p:ext uri="{D42A27DB-BD31-4B8C-83A1-F6EECF244321}">
                <p14:modId xmlns:p14="http://schemas.microsoft.com/office/powerpoint/2010/main" val="3423006421"/>
              </p:ext>
            </p:extLst>
          </p:nvPr>
        </p:nvGraphicFramePr>
        <p:xfrm>
          <a:off x="395536" y="4200850"/>
          <a:ext cx="3816424"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xtBoxSourceLine"/>
          <p:cNvSpPr txBox="1"/>
          <p:nvPr/>
        </p:nvSpPr>
        <p:spPr>
          <a:xfrm>
            <a:off x="384562"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0" name="txtBoxSourceLine"/>
          <p:cNvSpPr txBox="1"/>
          <p:nvPr/>
        </p:nvSpPr>
        <p:spPr>
          <a:xfrm>
            <a:off x="4955137"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4" name="txtBoxSourceLine"/>
          <p:cNvSpPr txBox="1"/>
          <p:nvPr/>
        </p:nvSpPr>
        <p:spPr>
          <a:xfrm>
            <a:off x="391685"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5" name="txtBoxSourceLine"/>
          <p:cNvSpPr txBox="1"/>
          <p:nvPr/>
        </p:nvSpPr>
        <p:spPr>
          <a:xfrm>
            <a:off x="4959857"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9"/>
          <p:cNvSpPr>
            <a:spLocks noGrp="1" noChangeArrowheads="1"/>
          </p:cNvSpPr>
          <p:nvPr>
            <p:ph type="title"/>
          </p:nvPr>
        </p:nvSpPr>
        <p:spPr/>
        <p:txBody>
          <a:bodyPr/>
          <a:lstStyle/>
          <a:p>
            <a:r>
              <a:rPr lang="en-US" dirty="0" smtClean="0"/>
              <a:t>Global economic growth remains subdued</a:t>
            </a:r>
          </a:p>
        </p:txBody>
      </p:sp>
      <p:sp>
        <p:nvSpPr>
          <p:cNvPr id="79875" name="Rectangle 10"/>
          <p:cNvSpPr>
            <a:spLocks noGrp="1" noChangeArrowheads="1"/>
          </p:cNvSpPr>
          <p:nvPr>
            <p:ph idx="1"/>
          </p:nvPr>
        </p:nvSpPr>
        <p:spPr>
          <a:xfrm>
            <a:off x="468313" y="1484312"/>
            <a:ext cx="8207375" cy="4916487"/>
          </a:xfrm>
        </p:spPr>
        <p:txBody>
          <a:bodyPr/>
          <a:lstStyle/>
          <a:p>
            <a:r>
              <a:rPr lang="en-US" dirty="0" smtClean="0"/>
              <a:t>Global growth will remain below 3% in 2017 as slowdowns in Europe and China offset accelerations in the United States and emerging markets.</a:t>
            </a:r>
          </a:p>
          <a:p>
            <a:r>
              <a:rPr lang="en-US" dirty="0"/>
              <a:t>US economic growth will </a:t>
            </a:r>
            <a:r>
              <a:rPr lang="en-US" dirty="0" smtClean="0"/>
              <a:t>pick up from 1.6% in 2016 to 2.4% in 2017, </a:t>
            </a:r>
            <a:r>
              <a:rPr lang="en-US" dirty="0"/>
              <a:t>led by consumer spending and homebuilding.</a:t>
            </a:r>
          </a:p>
          <a:p>
            <a:r>
              <a:rPr lang="en-US" dirty="0" smtClean="0"/>
              <a:t>Economic </a:t>
            </a:r>
            <a:r>
              <a:rPr lang="en-US" dirty="0"/>
              <a:t>and political uncertainty will hurt UK investment, consumer spending, and capital inflows, stalling UK growth in the year ahead.</a:t>
            </a:r>
          </a:p>
          <a:p>
            <a:r>
              <a:rPr lang="en-US" dirty="0"/>
              <a:t>Eurozone growth is projected to slow from 1.5% </a:t>
            </a:r>
            <a:r>
              <a:rPr lang="en-US" dirty="0" smtClean="0"/>
              <a:t>in 2016 to </a:t>
            </a:r>
            <a:r>
              <a:rPr lang="en-US" dirty="0"/>
              <a:t>1.1% in 2017, reflecting increased political instability and banking problems.</a:t>
            </a:r>
          </a:p>
          <a:p>
            <a:r>
              <a:rPr lang="en-US" dirty="0" smtClean="0"/>
              <a:t>China’s </a:t>
            </a:r>
            <a:r>
              <a:rPr lang="en-US" dirty="0"/>
              <a:t>economic growth will slow further </a:t>
            </a:r>
            <a:r>
              <a:rPr lang="en-US" dirty="0" smtClean="0"/>
              <a:t>because </a:t>
            </a:r>
            <a:r>
              <a:rPr lang="en-US" dirty="0"/>
              <a:t>of </a:t>
            </a:r>
            <a:r>
              <a:rPr lang="en-US" dirty="0" smtClean="0"/>
              <a:t/>
            </a:r>
            <a:br>
              <a:rPr lang="en-US" dirty="0" smtClean="0"/>
            </a:br>
            <a:r>
              <a:rPr lang="en-US" dirty="0" smtClean="0"/>
              <a:t>imbalances </a:t>
            </a:r>
            <a:r>
              <a:rPr lang="en-US" dirty="0"/>
              <a:t>in credit, housing, and industrial markets.</a:t>
            </a:r>
          </a:p>
          <a:p>
            <a:r>
              <a:rPr lang="en-US" dirty="0" smtClean="0"/>
              <a:t>Recessions in Brazil and Russia are abating.</a:t>
            </a:r>
          </a:p>
        </p:txBody>
      </p:sp>
      <p:sp>
        <p:nvSpPr>
          <p:cNvPr id="13"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2</a:t>
            </a:fld>
            <a:endParaRPr lang="en-US" dirty="0"/>
          </a:p>
        </p:txBody>
      </p:sp>
      <p:sp>
        <p:nvSpPr>
          <p:cNvPr id="7"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dirty="0" smtClean="0"/>
              <a:t>US Economic Outlook / August 2016</a:t>
            </a:r>
            <a:endParaRPr lang="en-US" dirty="0"/>
          </a:p>
        </p:txBody>
      </p:sp>
      <p:pic>
        <p:nvPicPr>
          <p:cNvPr id="6" name="Picture 5" descr="C:\Documents and Settings\bre32721\Local Settings\Temporary Internet Files\Content.IE5\KLS78B0Y\MC900432569[1].png"/>
          <p:cNvPicPr>
            <a:picLocks noChangeAspect="1" noChangeArrowheads="1"/>
          </p:cNvPicPr>
          <p:nvPr/>
        </p:nvPicPr>
        <p:blipFill>
          <a:blip r:embed="rId2" cstate="print"/>
          <a:srcRect/>
          <a:stretch>
            <a:fillRect/>
          </a:stretch>
        </p:blipFill>
        <p:spPr bwMode="auto">
          <a:xfrm>
            <a:off x="6632812" y="4745112"/>
            <a:ext cx="1961444" cy="180972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a:hlinkClick r:id="" action="ppaction://ole?verb=0"/>
          </p:cNvPr>
          <p:cNvGraphicFramePr>
            <a:graphicFrameLocks/>
          </p:cNvGraphicFramePr>
          <p:nvPr>
            <p:extLst>
              <p:ext uri="{D42A27DB-BD31-4B8C-83A1-F6EECF244321}">
                <p14:modId xmlns:p14="http://schemas.microsoft.com/office/powerpoint/2010/main" val="2450082037"/>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50180" name="Rectangle 4"/>
          <p:cNvSpPr>
            <a:spLocks noGrp="1" noChangeArrowheads="1"/>
          </p:cNvSpPr>
          <p:nvPr>
            <p:ph type="title"/>
          </p:nvPr>
        </p:nvSpPr>
        <p:spPr/>
        <p:txBody>
          <a:bodyPr/>
          <a:lstStyle/>
          <a:p>
            <a:r>
              <a:rPr lang="en-US" dirty="0"/>
              <a:t>T</a:t>
            </a:r>
            <a:r>
              <a:rPr lang="en-US" dirty="0" smtClean="0"/>
              <a:t>he euro will depreciate </a:t>
            </a:r>
            <a:r>
              <a:rPr lang="en-US" dirty="0"/>
              <a:t>further </a:t>
            </a:r>
            <a:r>
              <a:rPr lang="en-US" dirty="0" smtClean="0"/>
              <a:t>against the US dollar before recovering</a:t>
            </a:r>
          </a:p>
        </p:txBody>
      </p:sp>
      <p:sp>
        <p:nvSpPr>
          <p:cNvPr id="15" name="Slide Number Placeholder 14"/>
          <p:cNvSpPr>
            <a:spLocks noGrp="1"/>
          </p:cNvSpPr>
          <p:nvPr>
            <p:ph type="sldNum" sz="quarter" idx="4294967295"/>
          </p:nvPr>
        </p:nvSpPr>
        <p:spPr>
          <a:xfrm>
            <a:off x="6613525" y="6448425"/>
            <a:ext cx="2062163" cy="365125"/>
          </a:xfrm>
          <a:prstGeom prst="rect">
            <a:avLst/>
          </a:prstGeom>
        </p:spPr>
        <p:txBody>
          <a:bodyPr/>
          <a:lstStyle/>
          <a:p>
            <a:fld id="{05CD1B2F-D747-443E-9EEA-1B543DAE91A7}" type="slidenum">
              <a:rPr lang="en-US" smtClean="0"/>
              <a:pPr/>
              <a:t>20</a:t>
            </a:fld>
            <a:endParaRPr lang="en-US" dirty="0"/>
          </a:p>
        </p:txBody>
      </p:sp>
      <p:sp>
        <p:nvSpPr>
          <p:cNvPr id="9" name="Footer Placeholder 4"/>
          <p:cNvSpPr>
            <a:spLocks noGrp="1"/>
          </p:cNvSpPr>
          <p:nvPr>
            <p:ph type="ftr" sz="quarter" idx="4294967295"/>
          </p:nvPr>
        </p:nvSpPr>
        <p:spPr>
          <a:xfrm>
            <a:off x="468313" y="188913"/>
            <a:ext cx="7775575" cy="215900"/>
          </a:xfrm>
          <a:prstGeom prst="rect">
            <a:avLst/>
          </a:prstGeo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Euro exchange rate</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extLst>
      <p:ext uri="{BB962C8B-B14F-4D97-AF65-F5344CB8AC3E}">
        <p14:creationId xmlns:p14="http://schemas.microsoft.com/office/powerpoint/2010/main" val="12917538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After a disappointing first half, US economic growth is picking up in the second half of 2016 </a:t>
            </a:r>
            <a:endParaRPr lang="en-US" dirty="0"/>
          </a:p>
        </p:txBody>
      </p:sp>
      <p:sp>
        <p:nvSpPr>
          <p:cNvPr id="6" name="Text Placeholder 5"/>
          <p:cNvSpPr>
            <a:spLocks noGrp="1"/>
          </p:cNvSpPr>
          <p:nvPr>
            <p:ph idx="1"/>
          </p:nvPr>
        </p:nvSpPr>
        <p:spPr/>
        <p:txBody>
          <a:bodyPr/>
          <a:lstStyle/>
          <a:p>
            <a:r>
              <a:rPr lang="en-US" dirty="0"/>
              <a:t>Real GDP increased at a </a:t>
            </a:r>
            <a:r>
              <a:rPr lang="en-US" dirty="0" smtClean="0"/>
              <a:t>slow </a:t>
            </a:r>
            <a:r>
              <a:rPr lang="en-US" dirty="0"/>
              <a:t>1.2% annual rate in the second quarter, as 2.4% growth in final sales was offset by an inventory correction.</a:t>
            </a:r>
          </a:p>
          <a:p>
            <a:r>
              <a:rPr lang="en-US" dirty="0"/>
              <a:t>Prolonged weakness in business fixed investment and labor productivity growth is holding back US economic progress.</a:t>
            </a:r>
          </a:p>
          <a:p>
            <a:r>
              <a:rPr lang="en-US" dirty="0"/>
              <a:t>Real GDP is projected to increase 1.6% </a:t>
            </a:r>
            <a:r>
              <a:rPr lang="en-US" dirty="0" smtClean="0"/>
              <a:t>in 2016 </a:t>
            </a:r>
            <a:r>
              <a:rPr lang="en-US" dirty="0"/>
              <a:t>(revised down from 1.9%) and 2.4% in 2017 and 2018 (unchanged).</a:t>
            </a:r>
          </a:p>
          <a:p>
            <a:r>
              <a:rPr lang="en-US" dirty="0" smtClean="0"/>
              <a:t>Consumer spending will drive the expansion, supported by growth in employment, real incomes, and household net worth.</a:t>
            </a:r>
          </a:p>
          <a:p>
            <a:r>
              <a:rPr lang="en-US" dirty="0" smtClean="0"/>
              <a:t>Housing construction will continue to recover in response to pent-up demand from young adults and improved credit availability.</a:t>
            </a:r>
          </a:p>
          <a:p>
            <a:r>
              <a:rPr lang="en-US" dirty="0" smtClean="0"/>
              <a:t>The Federal Reserve will be cautious in raising interest rates; the next increase is expected in December but could come in September.</a:t>
            </a:r>
          </a:p>
        </p:txBody>
      </p:sp>
      <p:sp>
        <p:nvSpPr>
          <p:cNvPr id="3" name="Slide Number Placeholder 2"/>
          <p:cNvSpPr>
            <a:spLocks noGrp="1"/>
          </p:cNvSpPr>
          <p:nvPr>
            <p:ph type="sldNum" sz="quarter" idx="12"/>
          </p:nvPr>
        </p:nvSpPr>
        <p:spPr>
          <a:xfrm>
            <a:off x="6613525" y="6448425"/>
            <a:ext cx="2062163" cy="365125"/>
          </a:xfrm>
        </p:spPr>
        <p:txBody>
          <a:bodyPr/>
          <a:lstStyle/>
          <a:p>
            <a:fld id="{24C46141-E31C-41A4-BE53-0A6DFD9041A4}" type="slidenum">
              <a:rPr lang="en-US" smtClean="0"/>
              <a:pPr/>
              <a:t>21</a:t>
            </a:fld>
            <a:endParaRPr lang="en-US" dirty="0"/>
          </a:p>
        </p:txBody>
      </p:sp>
      <p:sp>
        <p:nvSpPr>
          <p:cNvPr id="4" name="Footer Placeholder 3"/>
          <p:cNvSpPr>
            <a:spLocks noGrp="1"/>
          </p:cNvSpPr>
          <p:nvPr>
            <p:ph type="ftr" sz="quarter" idx="13"/>
          </p:nvPr>
        </p:nvSpPr>
        <p:spPr>
          <a:xfrm>
            <a:off x="468313" y="188913"/>
            <a:ext cx="7775575" cy="215900"/>
          </a:xfrm>
        </p:spPr>
        <p:txBody>
          <a:bodyPr/>
          <a:lstStyle/>
          <a:p>
            <a:r>
              <a:rPr lang="en-US" dirty="0" smtClean="0"/>
              <a:t>US Economic Outlook / August 2016</a:t>
            </a:r>
            <a:endParaRPr lang="en-US" dirty="0"/>
          </a:p>
        </p:txBody>
      </p:sp>
    </p:spTree>
    <p:extLst>
      <p:ext uri="{BB962C8B-B14F-4D97-AF65-F5344CB8AC3E}">
        <p14:creationId xmlns:p14="http://schemas.microsoft.com/office/powerpoint/2010/main" val="707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GDP growth will pick up, but job growth will slow</a:t>
            </a:r>
            <a:endParaRPr lang="en-US" dirty="0"/>
          </a:p>
        </p:txBody>
      </p:sp>
      <p:sp>
        <p:nvSpPr>
          <p:cNvPr id="3" name="Slide Number Placeholder 2"/>
          <p:cNvSpPr>
            <a:spLocks noGrp="1"/>
          </p:cNvSpPr>
          <p:nvPr>
            <p:ph type="sldNum" sz="quarter" idx="12"/>
          </p:nvPr>
        </p:nvSpPr>
        <p:spPr>
          <a:xfrm>
            <a:off x="6613525" y="6448425"/>
            <a:ext cx="2062163" cy="365125"/>
          </a:xfrm>
        </p:spPr>
        <p:txBody>
          <a:bodyPr/>
          <a:lstStyle/>
          <a:p>
            <a:fld id="{24C46141-E31C-41A4-BE53-0A6DFD9041A4}" type="slidenum">
              <a:rPr lang="en-US" smtClean="0"/>
              <a:pPr/>
              <a:t>22</a:t>
            </a:fld>
            <a:endParaRPr lang="en-US" dirty="0"/>
          </a:p>
        </p:txBody>
      </p:sp>
      <p:sp>
        <p:nvSpPr>
          <p:cNvPr id="9" name="Footer Placeholder 3"/>
          <p:cNvSpPr>
            <a:spLocks noGrp="1"/>
          </p:cNvSpPr>
          <p:nvPr>
            <p:ph type="ftr" sz="quarter" idx="13"/>
          </p:nvPr>
        </p:nvSpPr>
        <p:spPr>
          <a:xfrm>
            <a:off x="468313" y="188913"/>
            <a:ext cx="7775575" cy="215900"/>
          </a:xfrm>
        </p:spPr>
        <p:txBody>
          <a:bodyPr/>
          <a:lstStyle/>
          <a:p>
            <a:r>
              <a:rPr lang="en-US" dirty="0" smtClean="0"/>
              <a:t>US Economic Outlook / August 2016</a:t>
            </a:r>
            <a:endParaRPr lang="en-US" dirty="0"/>
          </a:p>
        </p:txBody>
      </p:sp>
      <p:sp>
        <p:nvSpPr>
          <p:cNvPr id="5" name="txtboxInfographicTitleBar"/>
          <p:cNvSpPr/>
          <p:nvPr/>
        </p:nvSpPr>
        <p:spPr>
          <a:xfrm>
            <a:off x="467545"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 and payroll employment</a:t>
            </a:r>
            <a:endParaRPr lang="en-US" sz="1800" b="1" dirty="0">
              <a:solidFill>
                <a:srgbClr val="FFFFFF"/>
              </a:solidFill>
            </a:endParaRPr>
          </a:p>
        </p:txBody>
      </p:sp>
      <p:sp>
        <p:nvSpPr>
          <p:cNvPr id="6"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2">
            <a:hlinkClick r:id="" action="ppaction://ole?verb=0"/>
          </p:cNvPr>
          <p:cNvGraphicFramePr>
            <a:graphicFrameLocks noChangeAspect="1"/>
          </p:cNvGraphicFramePr>
          <p:nvPr>
            <p:extLst>
              <p:ext uri="{D42A27DB-BD31-4B8C-83A1-F6EECF244321}">
                <p14:modId xmlns:p14="http://schemas.microsoft.com/office/powerpoint/2010/main" val="2249225261"/>
              </p:ext>
            </p:extLst>
          </p:nvPr>
        </p:nvGraphicFramePr>
        <p:xfrm>
          <a:off x="466725" y="1849438"/>
          <a:ext cx="8210550" cy="4100511"/>
        </p:xfrm>
        <a:graphic>
          <a:graphicData uri="http://schemas.openxmlformats.org/drawingml/2006/chart">
            <c:chart xmlns:c="http://schemas.openxmlformats.org/drawingml/2006/chart" xmlns:r="http://schemas.openxmlformats.org/officeDocument/2006/relationships" r:id="rId2"/>
          </a:graphicData>
        </a:graphic>
      </p:graphicFrame>
      <p:sp>
        <p:nvSpPr>
          <p:cNvPr id="10"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 economic growth by sector</a:t>
            </a:r>
            <a:endParaRPr lang="en-US" dirty="0"/>
          </a:p>
        </p:txBody>
      </p:sp>
      <p:sp>
        <p:nvSpPr>
          <p:cNvPr id="2" name="Slide Number Placeholder 1"/>
          <p:cNvSpPr>
            <a:spLocks noGrp="1"/>
          </p:cNvSpPr>
          <p:nvPr>
            <p:ph type="sldNum" sz="quarter" idx="12"/>
          </p:nvPr>
        </p:nvSpPr>
        <p:spPr>
          <a:xfrm>
            <a:off x="6613525" y="6448425"/>
            <a:ext cx="2062163" cy="365125"/>
          </a:xfrm>
        </p:spPr>
        <p:txBody>
          <a:bodyPr/>
          <a:lstStyle/>
          <a:p>
            <a:fld id="{C1654822-CBA3-4BDF-80A9-3FE33B17E59A}" type="slidenum">
              <a:rPr lang="en-US" smtClean="0"/>
              <a:pPr/>
              <a:t>23</a:t>
            </a:fld>
            <a:endParaRPr lang="en-US" dirty="0"/>
          </a:p>
        </p:txBody>
      </p:sp>
      <p:sp>
        <p:nvSpPr>
          <p:cNvPr id="3" name="Footer Placeholder 2"/>
          <p:cNvSpPr>
            <a:spLocks noGrp="1"/>
          </p:cNvSpPr>
          <p:nvPr>
            <p:ph type="ftr" sz="quarter" idx="13"/>
          </p:nvPr>
        </p:nvSpPr>
        <p:spPr>
          <a:xfrm>
            <a:off x="468313" y="188913"/>
            <a:ext cx="7775575" cy="215900"/>
          </a:xfrm>
        </p:spPr>
        <p:txBody>
          <a:bodyPr/>
          <a:lstStyle/>
          <a:p>
            <a:r>
              <a:rPr lang="en-US" dirty="0" smtClean="0"/>
              <a:t>US Economic Outlook / August 2016</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2857989158"/>
              </p:ext>
            </p:extLst>
          </p:nvPr>
        </p:nvGraphicFramePr>
        <p:xfrm>
          <a:off x="466719" y="1484316"/>
          <a:ext cx="8210554" cy="4465630"/>
        </p:xfrm>
        <a:graphic>
          <a:graphicData uri="http://schemas.openxmlformats.org/drawingml/2006/table">
            <a:tbl>
              <a:tblPr firstRow="1" lastRow="1" bandRow="1">
                <a:tableStyleId>{4F348D8D-2592-4D36-8BCA-CF58A03317E7}</a:tableStyleId>
              </a:tblPr>
              <a:tblGrid>
                <a:gridCol w="3075942"/>
                <a:gridCol w="1283653"/>
                <a:gridCol w="1283653"/>
                <a:gridCol w="1283653"/>
                <a:gridCol w="1283653"/>
              </a:tblGrid>
              <a:tr h="500358">
                <a:tc gridSpan="5">
                  <a:txBody>
                    <a:bodyPr/>
                    <a:lstStyle/>
                    <a:p>
                      <a:r>
                        <a:rPr lang="en-US" sz="1800" b="1" i="0" dirty="0" smtClean="0">
                          <a:latin typeface="Arial"/>
                        </a:rPr>
                        <a:t>Real GDP and its components</a:t>
                      </a:r>
                      <a:endParaRPr lang="en-US" sz="1800" b="1" i="0" dirty="0">
                        <a:latin typeface="Arial"/>
                      </a:endParaRPr>
                    </a:p>
                  </a:txBody>
                  <a:tcPr marL="72000" marR="72000" marT="50400" marB="54000" anchor="ctr">
                    <a:lnL>
                      <a:noFill/>
                    </a:lnL>
                    <a:lnR>
                      <a:noFill/>
                    </a:lnR>
                    <a:lnT>
                      <a:noFill/>
                    </a:lnT>
                    <a:lnB w="19050">
                      <a:solidFill>
                        <a:schemeClr val="bg1"/>
                      </a:solidFill>
                    </a:lnB>
                    <a:lnTlToBr w="12700" cmpd="sng">
                      <a:noFill/>
                      <a:prstDash val="solid"/>
                    </a:lnTlToBr>
                    <a:lnBlToTr w="12700" cmpd="sng">
                      <a:noFill/>
                      <a:prstDash val="solid"/>
                    </a:lnBlToTr>
                    <a:solidFill>
                      <a:srgbClr val="707C8A"/>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461736">
                <a:tc>
                  <a:txBody>
                    <a:bodyPr/>
                    <a:lstStyle/>
                    <a:p>
                      <a:r>
                        <a:rPr lang="en-US" sz="1800" b="1" i="0" dirty="0" smtClean="0">
                          <a:solidFill>
                            <a:schemeClr val="tx1"/>
                          </a:solidFill>
                          <a:latin typeface="Arial"/>
                        </a:rPr>
                        <a:t>Percent change</a:t>
                      </a:r>
                      <a:endParaRPr lang="en-US" sz="1800" b="1" i="0" dirty="0">
                        <a:solidFill>
                          <a:schemeClr val="tx1"/>
                        </a:solidFill>
                        <a:latin typeface="Arial"/>
                      </a:endParaRPr>
                    </a:p>
                  </a:txBody>
                  <a:tcPr marL="72000" marR="72000" marT="54000" marB="54000" anchor="ctr">
                    <a:lnT w="19050">
                      <a:solidFill>
                        <a:schemeClr val="bg1"/>
                      </a:solidFill>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2015</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2016</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2017</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2018</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Real GDP</a:t>
                      </a:r>
                    </a:p>
                  </a:txBody>
                  <a:tcPr anchor="ctr" horzOverflow="overflow">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2.6</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1.6</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2.4</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2.4</a:t>
                      </a:r>
                    </a:p>
                  </a:txBody>
                  <a:tcPr anchor="ctr">
                    <a:lnT w="12700" cap="flat" cmpd="sng" algn="ctr">
                      <a:solidFill>
                        <a:srgbClr val="707C8A"/>
                      </a:solidFill>
                      <a:prstDash val="solid"/>
                      <a:round/>
                      <a:headEnd type="none" w="med" len="med"/>
                      <a:tailEnd type="none" w="med" len="med"/>
                    </a:lnT>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Consumption</a:t>
                      </a:r>
                    </a:p>
                  </a:txBody>
                  <a:tcPr anchor="ctr" horzOverflow="overflow">
                    <a:noFill/>
                  </a:tcPr>
                </a:tc>
                <a:tc>
                  <a:txBody>
                    <a:bodyPr/>
                    <a:lstStyle/>
                    <a:p>
                      <a:pPr algn="r" fontAlgn="b"/>
                      <a:r>
                        <a:rPr lang="en-US" sz="1800" b="0" i="0" u="none" strike="noStrike" dirty="0">
                          <a:effectLst/>
                          <a:latin typeface="Arial"/>
                        </a:rPr>
                        <a:t>3.2</a:t>
                      </a:r>
                    </a:p>
                  </a:txBody>
                  <a:tcPr anchor="ctr">
                    <a:noFill/>
                  </a:tcPr>
                </a:tc>
                <a:tc>
                  <a:txBody>
                    <a:bodyPr/>
                    <a:lstStyle/>
                    <a:p>
                      <a:pPr algn="r" fontAlgn="b"/>
                      <a:r>
                        <a:rPr lang="en-US" sz="1800" b="0" i="0" u="none" strike="noStrike" dirty="0">
                          <a:effectLst/>
                          <a:latin typeface="Arial"/>
                        </a:rPr>
                        <a:t>2.7</a:t>
                      </a:r>
                    </a:p>
                  </a:txBody>
                  <a:tcPr anchor="ctr">
                    <a:noFill/>
                  </a:tcPr>
                </a:tc>
                <a:tc>
                  <a:txBody>
                    <a:bodyPr/>
                    <a:lstStyle/>
                    <a:p>
                      <a:pPr algn="r" fontAlgn="b"/>
                      <a:r>
                        <a:rPr lang="en-US" sz="1800" b="0" i="0" u="none" strike="noStrike" dirty="0">
                          <a:effectLst/>
                          <a:latin typeface="Arial"/>
                        </a:rPr>
                        <a:t>2.6</a:t>
                      </a:r>
                    </a:p>
                  </a:txBody>
                  <a:tcPr anchor="ctr">
                    <a:noFill/>
                  </a:tcPr>
                </a:tc>
                <a:tc>
                  <a:txBody>
                    <a:bodyPr/>
                    <a:lstStyle/>
                    <a:p>
                      <a:pPr algn="r" fontAlgn="b"/>
                      <a:r>
                        <a:rPr lang="en-US" sz="1800" b="0" i="0" u="none" strike="noStrike" dirty="0">
                          <a:effectLst/>
                          <a:latin typeface="Arial"/>
                        </a:rPr>
                        <a:t>2.3</a:t>
                      </a:r>
                    </a:p>
                  </a:txBody>
                  <a:tcPr anchor="ctr">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Residential investment</a:t>
                      </a:r>
                    </a:p>
                  </a:txBody>
                  <a:tcPr anchor="ctr" horzOverflow="overflow">
                    <a:noFill/>
                  </a:tcPr>
                </a:tc>
                <a:tc>
                  <a:txBody>
                    <a:bodyPr/>
                    <a:lstStyle/>
                    <a:p>
                      <a:pPr algn="r" fontAlgn="b"/>
                      <a:r>
                        <a:rPr lang="en-US" sz="1800" b="0" i="0" u="none" strike="noStrike" dirty="0">
                          <a:effectLst/>
                          <a:latin typeface="Arial"/>
                        </a:rPr>
                        <a:t>11.7</a:t>
                      </a:r>
                    </a:p>
                  </a:txBody>
                  <a:tcPr anchor="ctr">
                    <a:noFill/>
                  </a:tcPr>
                </a:tc>
                <a:tc>
                  <a:txBody>
                    <a:bodyPr/>
                    <a:lstStyle/>
                    <a:p>
                      <a:pPr algn="r" fontAlgn="b"/>
                      <a:r>
                        <a:rPr lang="en-US" sz="1800" b="0" i="0" u="none" strike="noStrike" dirty="0">
                          <a:effectLst/>
                          <a:latin typeface="Arial"/>
                        </a:rPr>
                        <a:t>5.9</a:t>
                      </a:r>
                    </a:p>
                  </a:txBody>
                  <a:tcPr anchor="ctr">
                    <a:noFill/>
                  </a:tcPr>
                </a:tc>
                <a:tc>
                  <a:txBody>
                    <a:bodyPr/>
                    <a:lstStyle/>
                    <a:p>
                      <a:pPr algn="r" fontAlgn="b"/>
                      <a:r>
                        <a:rPr lang="en-US" sz="1800" b="0" i="0" u="none" strike="noStrike" dirty="0">
                          <a:effectLst/>
                          <a:latin typeface="Arial"/>
                        </a:rPr>
                        <a:t>7.4</a:t>
                      </a:r>
                    </a:p>
                  </a:txBody>
                  <a:tcPr anchor="ctr">
                    <a:noFill/>
                  </a:tcPr>
                </a:tc>
                <a:tc>
                  <a:txBody>
                    <a:bodyPr/>
                    <a:lstStyle/>
                    <a:p>
                      <a:pPr algn="r" fontAlgn="b"/>
                      <a:r>
                        <a:rPr lang="en-US" sz="1800" b="0" i="0" u="none" strike="noStrike" dirty="0">
                          <a:effectLst/>
                          <a:latin typeface="Arial"/>
                        </a:rPr>
                        <a:t>5.4</a:t>
                      </a:r>
                    </a:p>
                  </a:txBody>
                  <a:tcPr anchor="ctr">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Business fixed investment</a:t>
                      </a:r>
                    </a:p>
                  </a:txBody>
                  <a:tcPr anchor="ctr" horzOverflow="overflow">
                    <a:noFill/>
                  </a:tcPr>
                </a:tc>
                <a:tc>
                  <a:txBody>
                    <a:bodyPr/>
                    <a:lstStyle/>
                    <a:p>
                      <a:pPr algn="r" fontAlgn="b"/>
                      <a:r>
                        <a:rPr lang="en-US" sz="1800" b="0" i="0" u="none" strike="noStrike" dirty="0">
                          <a:effectLst/>
                          <a:latin typeface="Arial"/>
                        </a:rPr>
                        <a:t>2.1</a:t>
                      </a:r>
                    </a:p>
                  </a:txBody>
                  <a:tcPr anchor="ctr">
                    <a:noFill/>
                  </a:tcPr>
                </a:tc>
                <a:tc>
                  <a:txBody>
                    <a:bodyPr/>
                    <a:lstStyle/>
                    <a:p>
                      <a:pPr algn="r" fontAlgn="b"/>
                      <a:r>
                        <a:rPr lang="en-US" sz="1800" b="0" i="0" u="none" strike="noStrike" dirty="0">
                          <a:effectLst/>
                          <a:latin typeface="Arial"/>
                        </a:rPr>
                        <a:t>-0.4</a:t>
                      </a:r>
                    </a:p>
                  </a:txBody>
                  <a:tcPr anchor="ctr">
                    <a:noFill/>
                  </a:tcPr>
                </a:tc>
                <a:tc>
                  <a:txBody>
                    <a:bodyPr/>
                    <a:lstStyle/>
                    <a:p>
                      <a:pPr algn="r" fontAlgn="b"/>
                      <a:r>
                        <a:rPr lang="en-US" sz="1800" b="0" i="0" u="none" strike="noStrike" dirty="0">
                          <a:effectLst/>
                          <a:latin typeface="Arial"/>
                        </a:rPr>
                        <a:t>4.1</a:t>
                      </a:r>
                    </a:p>
                  </a:txBody>
                  <a:tcPr anchor="ctr">
                    <a:noFill/>
                  </a:tcPr>
                </a:tc>
                <a:tc>
                  <a:txBody>
                    <a:bodyPr/>
                    <a:lstStyle/>
                    <a:p>
                      <a:pPr algn="r" fontAlgn="b"/>
                      <a:r>
                        <a:rPr lang="en-US" sz="1800" b="0" i="0" u="none" strike="noStrike" dirty="0">
                          <a:effectLst/>
                          <a:latin typeface="Arial"/>
                        </a:rPr>
                        <a:t>4.6</a:t>
                      </a:r>
                    </a:p>
                  </a:txBody>
                  <a:tcPr anchor="ctr">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Federal government</a:t>
                      </a:r>
                    </a:p>
                  </a:txBody>
                  <a:tcPr anchor="ctr" horzOverflow="overflow">
                    <a:lnB>
                      <a:noFill/>
                    </a:lnB>
                    <a:noFill/>
                  </a:tcPr>
                </a:tc>
                <a:tc>
                  <a:txBody>
                    <a:bodyPr/>
                    <a:lstStyle/>
                    <a:p>
                      <a:pPr algn="r" fontAlgn="b"/>
                      <a:r>
                        <a:rPr lang="en-US" sz="1800" b="0" i="0" u="none" strike="noStrike" dirty="0">
                          <a:effectLst/>
                          <a:latin typeface="Arial"/>
                        </a:rPr>
                        <a:t>0.0</a:t>
                      </a:r>
                    </a:p>
                  </a:txBody>
                  <a:tcPr anchor="ctr">
                    <a:lnB>
                      <a:noFill/>
                    </a:lnB>
                    <a:noFill/>
                  </a:tcPr>
                </a:tc>
                <a:tc>
                  <a:txBody>
                    <a:bodyPr/>
                    <a:lstStyle/>
                    <a:p>
                      <a:pPr algn="r" fontAlgn="b"/>
                      <a:r>
                        <a:rPr lang="en-US" sz="1800" b="0" i="0" u="none" strike="noStrike" dirty="0">
                          <a:effectLst/>
                          <a:latin typeface="Arial"/>
                        </a:rPr>
                        <a:t>0.8</a:t>
                      </a:r>
                    </a:p>
                  </a:txBody>
                  <a:tcPr anchor="ctr">
                    <a:lnB>
                      <a:noFill/>
                    </a:lnB>
                    <a:noFill/>
                  </a:tcPr>
                </a:tc>
                <a:tc>
                  <a:txBody>
                    <a:bodyPr/>
                    <a:lstStyle/>
                    <a:p>
                      <a:pPr algn="r" fontAlgn="b"/>
                      <a:r>
                        <a:rPr lang="en-US" sz="1800" b="0" i="0" u="none" strike="noStrike" dirty="0">
                          <a:effectLst/>
                          <a:latin typeface="Arial"/>
                        </a:rPr>
                        <a:t>0.9</a:t>
                      </a:r>
                    </a:p>
                  </a:txBody>
                  <a:tcPr anchor="ctr">
                    <a:lnB>
                      <a:noFill/>
                    </a:lnB>
                    <a:noFill/>
                  </a:tcPr>
                </a:tc>
                <a:tc>
                  <a:txBody>
                    <a:bodyPr/>
                    <a:lstStyle/>
                    <a:p>
                      <a:pPr algn="r" fontAlgn="b"/>
                      <a:r>
                        <a:rPr lang="en-US" sz="1800" b="0" i="0" u="none" strike="noStrike" dirty="0">
                          <a:effectLst/>
                          <a:latin typeface="Arial"/>
                        </a:rPr>
                        <a:t>-1.3</a:t>
                      </a:r>
                    </a:p>
                  </a:txBody>
                  <a:tcPr anchor="ctr">
                    <a:lnB>
                      <a:noFill/>
                    </a:lnB>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State and local government</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2.9</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1.5</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0.9</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0.9</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Exports</a:t>
                      </a:r>
                    </a:p>
                  </a:txBody>
                  <a:tcPr anchor="ctr" horzOverflow="overflow">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rgbClr r="0" g="0" b="0">
                        <a:alpha val="0"/>
                      </a:scrgbClr>
                    </a:solidFill>
                  </a:tcPr>
                </a:tc>
                <a:tc>
                  <a:txBody>
                    <a:bodyPr/>
                    <a:lstStyle/>
                    <a:p>
                      <a:pPr algn="r" fontAlgn="b"/>
                      <a:r>
                        <a:rPr lang="en-US" sz="1800" b="0" i="0" u="none" strike="noStrike" dirty="0">
                          <a:effectLst/>
                          <a:latin typeface="Arial"/>
                        </a:rPr>
                        <a:t>0.1</a:t>
                      </a:r>
                    </a:p>
                  </a:txBody>
                  <a:tcPr anchor="ctr">
                    <a:lnT>
                      <a:noFill/>
                    </a:lnT>
                  </a:tcPr>
                </a:tc>
                <a:tc>
                  <a:txBody>
                    <a:bodyPr/>
                    <a:lstStyle/>
                    <a:p>
                      <a:pPr algn="r" fontAlgn="b"/>
                      <a:r>
                        <a:rPr lang="en-US" sz="1800" b="0" i="0" u="none" strike="noStrike" dirty="0">
                          <a:effectLst/>
                          <a:latin typeface="Arial"/>
                        </a:rPr>
                        <a:t>-0.3</a:t>
                      </a:r>
                    </a:p>
                  </a:txBody>
                  <a:tcPr anchor="ctr">
                    <a:lnT>
                      <a:noFill/>
                    </a:lnT>
                  </a:tcPr>
                </a:tc>
                <a:tc>
                  <a:txBody>
                    <a:bodyPr/>
                    <a:lstStyle/>
                    <a:p>
                      <a:pPr algn="r" fontAlgn="b"/>
                      <a:r>
                        <a:rPr lang="en-US" sz="1800" b="0" i="0" u="none" strike="noStrike" dirty="0">
                          <a:effectLst/>
                          <a:latin typeface="Arial"/>
                        </a:rPr>
                        <a:t>3.1</a:t>
                      </a:r>
                    </a:p>
                  </a:txBody>
                  <a:tcPr anchor="ctr">
                    <a:lnR>
                      <a:noFill/>
                    </a:lnR>
                    <a:lnT>
                      <a:noFill/>
                    </a:lnT>
                  </a:tcPr>
                </a:tc>
                <a:tc>
                  <a:txBody>
                    <a:bodyPr/>
                    <a:lstStyle/>
                    <a:p>
                      <a:pPr algn="r" fontAlgn="b"/>
                      <a:r>
                        <a:rPr lang="en-US" sz="1800" b="0" i="0" u="none" strike="noStrike" dirty="0">
                          <a:effectLst/>
                          <a:latin typeface="Arial"/>
                        </a:rPr>
                        <a:t>4.4</a:t>
                      </a: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Imports</a:t>
                      </a:r>
                    </a:p>
                  </a:txBody>
                  <a:tcPr anchor="ctr" horzOverflow="overflow">
                    <a:lnL>
                      <a:noFill/>
                    </a:lnL>
                    <a:lnR>
                      <a:noFill/>
                    </a:lnR>
                    <a:lnT w="6350" cap="flat" cmpd="sng" algn="ctr">
                      <a:noFill/>
                      <a:prstDash val="solid"/>
                      <a:round/>
                      <a:headEnd type="none" w="med" len="med"/>
                      <a:tailEnd type="none" w="med" len="med"/>
                    </a:lnT>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4.6</a:t>
                      </a:r>
                    </a:p>
                  </a:txBody>
                  <a:tcPr anchor="ctr">
                    <a:lnL>
                      <a:noFill/>
                    </a:lnL>
                    <a:lnB w="12700" cap="flat" cmpd="sng" algn="ctr">
                      <a:solidFill>
                        <a:srgbClr val="707C8A"/>
                      </a:solidFill>
                      <a:prstDash val="solid"/>
                      <a:round/>
                      <a:headEnd type="none" w="med" len="med"/>
                      <a:tailEnd type="none" w="med" len="med"/>
                    </a:lnB>
                  </a:tcPr>
                </a:tc>
                <a:tc>
                  <a:txBody>
                    <a:bodyPr/>
                    <a:lstStyle/>
                    <a:p>
                      <a:pPr algn="r" fontAlgn="b"/>
                      <a:r>
                        <a:rPr lang="en-US" sz="1800" b="0" i="0" u="none" strike="noStrike" dirty="0">
                          <a:effectLst/>
                          <a:latin typeface="Arial"/>
                        </a:rPr>
                        <a:t>1.2</a:t>
                      </a:r>
                    </a:p>
                  </a:txBody>
                  <a:tcPr anchor="ctr">
                    <a:lnR>
                      <a:noFill/>
                    </a:lnR>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4.9</a:t>
                      </a:r>
                    </a:p>
                  </a:txBody>
                  <a:tcPr anchor="ctr">
                    <a:lnL>
                      <a:noFill/>
                    </a:lnL>
                    <a:lnR>
                      <a:noFill/>
                    </a:lnR>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5.2</a:t>
                      </a:r>
                    </a:p>
                  </a:txBody>
                  <a:tcPr anchor="ctr">
                    <a:lnL>
                      <a:noFill/>
                    </a:lnL>
                    <a:lnR>
                      <a:noFill/>
                    </a:lnR>
                    <a:lnT w="6350" cap="flat" cmpd="sng" algn="ctr">
                      <a:noFill/>
                      <a:prstDash val="solid"/>
                      <a:round/>
                      <a:headEnd type="none" w="med" len="med"/>
                      <a:tailEnd type="none" w="med" len="med"/>
                    </a:lnT>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0" y="0"/>
            <a:ext cx="9144000" cy="1066800"/>
          </a:xfrm>
          <a:prstGeom prst="rect">
            <a:avLst/>
          </a:prstGeom>
          <a:noFill/>
          <a:ln w="9525">
            <a:noFill/>
            <a:miter lim="800000"/>
            <a:headEnd/>
            <a:tailEnd/>
          </a:ln>
        </p:spPr>
        <p:txBody>
          <a:bodyPr lIns="228600" anchor="ctr"/>
          <a:lstStyle/>
          <a:p>
            <a:endParaRPr lang="en-US" sz="2600" b="1" dirty="0">
              <a:solidFill>
                <a:schemeClr val="accent2"/>
              </a:solidFill>
            </a:endParaRPr>
          </a:p>
        </p:txBody>
      </p:sp>
      <p:sp>
        <p:nvSpPr>
          <p:cNvPr id="91139" name="Rectangle 7"/>
          <p:cNvSpPr>
            <a:spLocks noGrp="1" noChangeArrowheads="1"/>
          </p:cNvSpPr>
          <p:nvPr>
            <p:ph type="title"/>
          </p:nvPr>
        </p:nvSpPr>
        <p:spPr/>
        <p:txBody>
          <a:bodyPr/>
          <a:lstStyle/>
          <a:p>
            <a:r>
              <a:rPr lang="en-US" dirty="0"/>
              <a:t>Canada’s energy sector is holding back growth </a:t>
            </a:r>
            <a:endParaRPr lang="en-US" dirty="0" smtClean="0"/>
          </a:p>
        </p:txBody>
      </p:sp>
      <p:sp>
        <p:nvSpPr>
          <p:cNvPr id="91140" name="Rectangle 8"/>
          <p:cNvSpPr>
            <a:spLocks noGrp="1" noChangeArrowheads="1"/>
          </p:cNvSpPr>
          <p:nvPr>
            <p:ph idx="1"/>
          </p:nvPr>
        </p:nvSpPr>
        <p:spPr/>
        <p:txBody>
          <a:bodyPr/>
          <a:lstStyle/>
          <a:p>
            <a:r>
              <a:rPr lang="en-US" dirty="0"/>
              <a:t>Wildfires near Alberta’s oil sands fields temporarily disrupted production in the second quarter, causing a setback to real GDP.</a:t>
            </a:r>
          </a:p>
          <a:p>
            <a:r>
              <a:rPr lang="en-US" dirty="0"/>
              <a:t>Fiscal stimulus will support near-term growth, but declining investment in resource industries will restrain it.</a:t>
            </a:r>
          </a:p>
          <a:p>
            <a:r>
              <a:rPr lang="en-US" dirty="0"/>
              <a:t>The Bank of Canada should keep its policy rate at 0.50% through the summer of 2017 to support economic growth.</a:t>
            </a:r>
          </a:p>
          <a:p>
            <a:r>
              <a:rPr lang="en-US" dirty="0"/>
              <a:t>The Canadian dollar and oil prices will gradually recover in </a:t>
            </a:r>
            <a:r>
              <a:rPr lang="en-US" dirty="0" smtClean="0"/>
              <a:t>2017–20</a:t>
            </a:r>
            <a:r>
              <a:rPr lang="en-US" dirty="0"/>
              <a:t>.</a:t>
            </a:r>
          </a:p>
          <a:p>
            <a:r>
              <a:rPr lang="en-US" dirty="0"/>
              <a:t>Regional performances have diverged, with weakness in Alberta, Saskatchewan, and </a:t>
            </a:r>
            <a:r>
              <a:rPr lang="en-US" dirty="0" smtClean="0"/>
              <a:t>Newfoundland, but strength </a:t>
            </a:r>
            <a:r>
              <a:rPr lang="en-US" dirty="0"/>
              <a:t>in British Columbia, Ontario, and Manitoba.</a:t>
            </a:r>
          </a:p>
          <a:p>
            <a:r>
              <a:rPr lang="en-US" dirty="0"/>
              <a:t>Housing prices and construction are surging in Vancouver and Toronto, but declining in Calgary. </a:t>
            </a:r>
          </a:p>
        </p:txBody>
      </p:sp>
      <p:sp>
        <p:nvSpPr>
          <p:cNvPr id="2" name="Slide Number Placeholder 1"/>
          <p:cNvSpPr>
            <a:spLocks noGrp="1"/>
          </p:cNvSpPr>
          <p:nvPr>
            <p:ph type="sldNum" sz="quarter" idx="12"/>
          </p:nvPr>
        </p:nvSpPr>
        <p:spPr>
          <a:xfrm>
            <a:off x="6613525" y="6448425"/>
            <a:ext cx="2062163" cy="365125"/>
          </a:xfrm>
        </p:spPr>
        <p:txBody>
          <a:bodyPr/>
          <a:lstStyle/>
          <a:p>
            <a:fld id="{C1654822-CBA3-4BDF-80A9-3FE33B17E59A}" type="slidenum">
              <a:rPr lang="en-US" smtClean="0"/>
              <a:pPr/>
              <a:t>24</a:t>
            </a:fld>
            <a:endParaRPr lang="en-US" dirty="0"/>
          </a:p>
        </p:txBody>
      </p:sp>
      <p:sp>
        <p:nvSpPr>
          <p:cNvPr id="7"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5"/>
          <p:cNvSpPr>
            <a:spLocks noGrp="1" noChangeArrowheads="1"/>
          </p:cNvSpPr>
          <p:nvPr>
            <p:ph type="title"/>
          </p:nvPr>
        </p:nvSpPr>
        <p:spPr/>
        <p:txBody>
          <a:bodyPr/>
          <a:lstStyle/>
          <a:p>
            <a:r>
              <a:rPr lang="en-US" dirty="0" smtClean="0"/>
              <a:t>Canada’s real GDP and industrial production growth</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25</a:t>
            </a:fld>
            <a:endParaRPr lang="en-US" dirty="0"/>
          </a:p>
        </p:txBody>
      </p:sp>
      <p:sp>
        <p:nvSpPr>
          <p:cNvPr id="10"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graphicFrame>
        <p:nvGraphicFramePr>
          <p:cNvPr id="6" name="Object 2"/>
          <p:cNvGraphicFramePr>
            <a:graphicFrameLocks/>
          </p:cNvGraphicFramePr>
          <p:nvPr>
            <p:extLst>
              <p:ext uri="{D42A27DB-BD31-4B8C-83A1-F6EECF244321}">
                <p14:modId xmlns:p14="http://schemas.microsoft.com/office/powerpoint/2010/main" val="2197237667"/>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8"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 and industrial production</a:t>
            </a:r>
            <a:endParaRPr lang="en-US" sz="1800" b="1" dirty="0">
              <a:solidFill>
                <a:srgbClr val="FFFFFF"/>
              </a:solidFill>
            </a:endParaRPr>
          </a:p>
        </p:txBody>
      </p:sp>
      <p:sp>
        <p:nvSpPr>
          <p:cNvPr id="9"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3"/>
          <p:cNvSpPr>
            <a:spLocks noGrp="1" noChangeArrowheads="1"/>
          </p:cNvSpPr>
          <p:nvPr>
            <p:ph type="title"/>
          </p:nvPr>
        </p:nvSpPr>
        <p:spPr/>
        <p:txBody>
          <a:bodyPr/>
          <a:lstStyle/>
          <a:p>
            <a:r>
              <a:rPr lang="en-US" dirty="0" smtClean="0"/>
              <a:t>Canada outlook summary</a:t>
            </a:r>
          </a:p>
        </p:txBody>
      </p:sp>
      <p:sp>
        <p:nvSpPr>
          <p:cNvPr id="19" name="Slide Number Placeholder 29"/>
          <p:cNvSpPr>
            <a:spLocks noGrp="1"/>
          </p:cNvSpPr>
          <p:nvPr>
            <p:ph type="sldNum" sz="quarter" idx="12"/>
          </p:nvPr>
        </p:nvSpPr>
        <p:spPr>
          <a:xfrm>
            <a:off x="6613525" y="6448425"/>
            <a:ext cx="2062163" cy="365125"/>
          </a:xfrm>
        </p:spPr>
        <p:txBody>
          <a:bodyPr/>
          <a:lstStyle/>
          <a:p>
            <a:fld id="{05CD1B2F-D747-443E-9EEA-1B543DAE91A7}" type="slidenum">
              <a:rPr lang="en-US" smtClean="0"/>
              <a:pPr/>
              <a:t>26</a:t>
            </a:fld>
            <a:endParaRPr lang="en-US" dirty="0"/>
          </a:p>
        </p:txBody>
      </p:sp>
      <p:sp>
        <p:nvSpPr>
          <p:cNvPr id="25"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20" name="Text Box 2"/>
          <p:cNvSpPr txBox="1">
            <a:spLocks noChangeArrowheads="1"/>
          </p:cNvSpPr>
          <p:nvPr/>
        </p:nvSpPr>
        <p:spPr bwMode="auto">
          <a:xfrm>
            <a:off x="466725" y="6237288"/>
            <a:ext cx="2282676" cy="153888"/>
          </a:xfrm>
          <a:prstGeom prst="rect">
            <a:avLst/>
          </a:prstGeom>
          <a:noFill/>
          <a:ln w="9525">
            <a:noFill/>
            <a:miter lim="800000"/>
            <a:headEnd/>
            <a:tailEnd/>
          </a:ln>
        </p:spPr>
        <p:txBody>
          <a:bodyPr wrap="none" lIns="0" tIns="0" rIns="0" bIns="0">
            <a:spAutoFit/>
          </a:bodyPr>
          <a:lstStyle/>
          <a:p>
            <a:r>
              <a:rPr lang="en-US" sz="1000" dirty="0"/>
              <a:t>*Annual average, **Billions of US dollars</a:t>
            </a:r>
          </a:p>
        </p:txBody>
      </p:sp>
      <p:graphicFrame>
        <p:nvGraphicFramePr>
          <p:cNvPr id="21" name="Object 3"/>
          <p:cNvGraphicFramePr>
            <a:graphicFrameLocks noChangeAspect="1"/>
          </p:cNvGraphicFramePr>
          <p:nvPr>
            <p:extLst>
              <p:ext uri="{D42A27DB-BD31-4B8C-83A1-F6EECF244321}">
                <p14:modId xmlns:p14="http://schemas.microsoft.com/office/powerpoint/2010/main" val="3401491917"/>
              </p:ext>
            </p:extLst>
          </p:nvPr>
        </p:nvGraphicFramePr>
        <p:xfrm>
          <a:off x="4968043" y="4149080"/>
          <a:ext cx="3780670" cy="1915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707563366"/>
              </p:ext>
            </p:extLst>
          </p:nvPr>
        </p:nvGraphicFramePr>
        <p:xfrm>
          <a:off x="378196" y="4156437"/>
          <a:ext cx="3744664" cy="1793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2794779250"/>
              </p:ext>
            </p:extLst>
          </p:nvPr>
        </p:nvGraphicFramePr>
        <p:xfrm>
          <a:off x="395288" y="1628800"/>
          <a:ext cx="3780668" cy="1908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Object 10"/>
          <p:cNvGraphicFramePr>
            <a:graphicFrameLocks noChangeAspect="1"/>
          </p:cNvGraphicFramePr>
          <p:nvPr>
            <p:extLst>
              <p:ext uri="{D42A27DB-BD31-4B8C-83A1-F6EECF244321}">
                <p14:modId xmlns:p14="http://schemas.microsoft.com/office/powerpoint/2010/main" val="254485562"/>
              </p:ext>
            </p:extLst>
          </p:nvPr>
        </p:nvGraphicFramePr>
        <p:xfrm>
          <a:off x="4946647" y="1628800"/>
          <a:ext cx="380206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xtboxInfographicTitleBar"/>
          <p:cNvSpPr/>
          <p:nvPr/>
        </p:nvSpPr>
        <p:spPr>
          <a:xfrm>
            <a:off x="395288"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Real GDP growth (%)</a:t>
            </a:r>
          </a:p>
        </p:txBody>
      </p:sp>
      <p:sp>
        <p:nvSpPr>
          <p:cNvPr id="28" name="txtboxInfographicTitleBar"/>
          <p:cNvSpPr/>
          <p:nvPr/>
        </p:nvSpPr>
        <p:spPr>
          <a:xfrm>
            <a:off x="395288"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Exchange rate per US dollar*</a:t>
            </a:r>
          </a:p>
        </p:txBody>
      </p:sp>
      <p:sp>
        <p:nvSpPr>
          <p:cNvPr id="29" name="txtboxInfographicBorder"/>
          <p:cNvSpPr/>
          <p:nvPr/>
        </p:nvSpPr>
        <p:spPr>
          <a:xfrm>
            <a:off x="395345"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txtboxInfographicTitleBar"/>
          <p:cNvSpPr/>
          <p:nvPr/>
        </p:nvSpPr>
        <p:spPr>
          <a:xfrm>
            <a:off x="4955925"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Consumer price inflation (%)</a:t>
            </a:r>
          </a:p>
        </p:txBody>
      </p:sp>
      <p:sp>
        <p:nvSpPr>
          <p:cNvPr id="31" name="txtboxInfographicBorder"/>
          <p:cNvSpPr/>
          <p:nvPr/>
        </p:nvSpPr>
        <p:spPr>
          <a:xfrm>
            <a:off x="4955790"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txtboxInfographicTitleBar"/>
          <p:cNvSpPr/>
          <p:nvPr/>
        </p:nvSpPr>
        <p:spPr>
          <a:xfrm>
            <a:off x="4955925"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Current-account balance**</a:t>
            </a:r>
          </a:p>
        </p:txBody>
      </p:sp>
      <p:sp>
        <p:nvSpPr>
          <p:cNvPr id="33" name="txtboxInfographicBorder"/>
          <p:cNvSpPr/>
          <p:nvPr/>
        </p:nvSpPr>
        <p:spPr>
          <a:xfrm>
            <a:off x="4968044"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txtboxInfographicBorder"/>
          <p:cNvSpPr/>
          <p:nvPr/>
        </p:nvSpPr>
        <p:spPr>
          <a:xfrm>
            <a:off x="395345"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txtBoxSourceLine"/>
          <p:cNvSpPr txBox="1"/>
          <p:nvPr/>
        </p:nvSpPr>
        <p:spPr>
          <a:xfrm>
            <a:off x="384562"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35" name="txtBoxSourceLine"/>
          <p:cNvSpPr txBox="1"/>
          <p:nvPr/>
        </p:nvSpPr>
        <p:spPr>
          <a:xfrm>
            <a:off x="4955137"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36" name="txtBoxSourceLine"/>
          <p:cNvSpPr txBox="1"/>
          <p:nvPr/>
        </p:nvSpPr>
        <p:spPr>
          <a:xfrm>
            <a:off x="391685"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37" name="txtBoxSourceLine"/>
          <p:cNvSpPr txBox="1"/>
          <p:nvPr/>
        </p:nvSpPr>
        <p:spPr>
          <a:xfrm>
            <a:off x="4959857"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smtClean="0"/>
              <a:t>Canada’s economic growth by sector</a:t>
            </a:r>
          </a:p>
        </p:txBody>
      </p:sp>
      <p:sp>
        <p:nvSpPr>
          <p:cNvPr id="18" name="Slide Number Placeholder 17"/>
          <p:cNvSpPr>
            <a:spLocks noGrp="1"/>
          </p:cNvSpPr>
          <p:nvPr>
            <p:ph type="sldNum" sz="quarter" idx="12"/>
          </p:nvPr>
        </p:nvSpPr>
        <p:spPr>
          <a:xfrm>
            <a:off x="6613525" y="6448425"/>
            <a:ext cx="2062163" cy="365125"/>
          </a:xfrm>
        </p:spPr>
        <p:txBody>
          <a:bodyPr/>
          <a:lstStyle/>
          <a:p>
            <a:fld id="{05CD1B2F-D747-443E-9EEA-1B543DAE91A7}" type="slidenum">
              <a:rPr lang="en-US" smtClean="0"/>
              <a:pPr/>
              <a:t>27</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graphicFrame>
        <p:nvGraphicFramePr>
          <p:cNvPr id="10" name="Content Placeholder 5"/>
          <p:cNvGraphicFramePr>
            <a:graphicFrameLocks/>
          </p:cNvGraphicFramePr>
          <p:nvPr>
            <p:extLst>
              <p:ext uri="{D42A27DB-BD31-4B8C-83A1-F6EECF244321}">
                <p14:modId xmlns:p14="http://schemas.microsoft.com/office/powerpoint/2010/main" val="1685970153"/>
              </p:ext>
            </p:extLst>
          </p:nvPr>
        </p:nvGraphicFramePr>
        <p:xfrm>
          <a:off x="466721" y="1484313"/>
          <a:ext cx="8210554" cy="4027688"/>
        </p:xfrm>
        <a:graphic>
          <a:graphicData uri="http://schemas.openxmlformats.org/drawingml/2006/table">
            <a:tbl>
              <a:tblPr firstRow="1" lastRow="1" bandRow="1">
                <a:tableStyleId>{4F348D8D-2592-4D36-8BCA-CF58A03317E7}</a:tableStyleId>
              </a:tblPr>
              <a:tblGrid>
                <a:gridCol w="3075942"/>
                <a:gridCol w="1283653"/>
                <a:gridCol w="1283653"/>
                <a:gridCol w="1283653"/>
                <a:gridCol w="1283653"/>
              </a:tblGrid>
              <a:tr h="500358">
                <a:tc gridSpan="5">
                  <a:txBody>
                    <a:bodyPr/>
                    <a:lstStyle/>
                    <a:p>
                      <a:r>
                        <a:rPr lang="en-US" sz="1800" b="1" i="0" dirty="0" smtClean="0">
                          <a:latin typeface="Arial"/>
                        </a:rPr>
                        <a:t>Real GDP and its components</a:t>
                      </a:r>
                      <a:endParaRPr lang="en-US" sz="1800" b="1" i="0" dirty="0">
                        <a:latin typeface="Arial"/>
                      </a:endParaRPr>
                    </a:p>
                  </a:txBody>
                  <a:tcPr marL="72000" marR="72000" marT="50400" marB="54000" anchor="ctr">
                    <a:lnL>
                      <a:noFill/>
                    </a:lnL>
                    <a:lnR>
                      <a:noFill/>
                    </a:lnR>
                    <a:lnT>
                      <a:noFill/>
                    </a:lnT>
                    <a:lnB w="19050">
                      <a:solidFill>
                        <a:schemeClr val="bg1"/>
                      </a:solidFill>
                    </a:lnB>
                    <a:lnTlToBr w="12700" cmpd="sng">
                      <a:noFill/>
                      <a:prstDash val="solid"/>
                    </a:lnTlToBr>
                    <a:lnBlToTr w="12700" cmpd="sng">
                      <a:noFill/>
                      <a:prstDash val="solid"/>
                    </a:lnBlToTr>
                    <a:solidFill>
                      <a:srgbClr val="707C8A"/>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461736">
                <a:tc>
                  <a:txBody>
                    <a:bodyPr/>
                    <a:lstStyle/>
                    <a:p>
                      <a:r>
                        <a:rPr lang="en-US" sz="1800" b="1" i="0" dirty="0" smtClean="0">
                          <a:solidFill>
                            <a:schemeClr val="tx1"/>
                          </a:solidFill>
                          <a:latin typeface="Arial"/>
                        </a:rPr>
                        <a:t>Percent change</a:t>
                      </a:r>
                      <a:endParaRPr lang="en-US" sz="1800" b="1" i="0" dirty="0">
                        <a:solidFill>
                          <a:schemeClr val="tx1"/>
                        </a:solidFill>
                        <a:latin typeface="Arial"/>
                      </a:endParaRPr>
                    </a:p>
                  </a:txBody>
                  <a:tcPr marL="72000" marR="72000" marT="54000" marB="54000" anchor="ctr">
                    <a:lnT w="19050">
                      <a:solidFill>
                        <a:schemeClr val="bg1"/>
                      </a:solidFill>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2015</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2016</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2017</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algn="r"/>
                      <a:r>
                        <a:rPr kumimoji="0" lang="en-US" sz="1800" b="1" i="0" u="none" strike="noStrike" cap="none" normalizeH="0" baseline="0" dirty="0" smtClean="0">
                          <a:ln>
                            <a:noFill/>
                          </a:ln>
                          <a:solidFill>
                            <a:schemeClr val="tx1"/>
                          </a:solidFill>
                          <a:effectLst/>
                          <a:latin typeface="Arial" pitchFamily="34" charset="0"/>
                        </a:rPr>
                        <a:t>2018</a:t>
                      </a:r>
                      <a:endParaRPr lang="en-US" dirty="0"/>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Real GDP</a:t>
                      </a:r>
                    </a:p>
                  </a:txBody>
                  <a:tcPr anchor="ctr" horzOverflow="overflow">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1.1</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1.2</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2.4</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2.4</a:t>
                      </a:r>
                    </a:p>
                  </a:txBody>
                  <a:tcPr anchor="ctr">
                    <a:lnT w="12700" cap="flat" cmpd="sng" algn="ctr">
                      <a:solidFill>
                        <a:srgbClr val="707C8A"/>
                      </a:solidFill>
                      <a:prstDash val="solid"/>
                      <a:round/>
                      <a:headEnd type="none" w="med" len="med"/>
                      <a:tailEnd type="none" w="med" len="med"/>
                    </a:lnT>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Consumption</a:t>
                      </a:r>
                    </a:p>
                  </a:txBody>
                  <a:tcPr anchor="ctr" horzOverflow="overflow">
                    <a:noFill/>
                  </a:tcPr>
                </a:tc>
                <a:tc>
                  <a:txBody>
                    <a:bodyPr/>
                    <a:lstStyle/>
                    <a:p>
                      <a:pPr algn="r" fontAlgn="b"/>
                      <a:r>
                        <a:rPr lang="en-US" sz="1800" b="0" i="0" u="none" strike="noStrike" dirty="0">
                          <a:effectLst/>
                          <a:latin typeface="Arial"/>
                        </a:rPr>
                        <a:t>1.9</a:t>
                      </a:r>
                    </a:p>
                  </a:txBody>
                  <a:tcPr anchor="ctr">
                    <a:noFill/>
                  </a:tcPr>
                </a:tc>
                <a:tc>
                  <a:txBody>
                    <a:bodyPr/>
                    <a:lstStyle/>
                    <a:p>
                      <a:pPr algn="r" fontAlgn="b"/>
                      <a:r>
                        <a:rPr lang="en-US" sz="1800" b="0" i="0" u="none" strike="noStrike" dirty="0">
                          <a:effectLst/>
                          <a:latin typeface="Arial"/>
                        </a:rPr>
                        <a:t>2.1</a:t>
                      </a:r>
                    </a:p>
                  </a:txBody>
                  <a:tcPr anchor="ctr">
                    <a:noFill/>
                  </a:tcPr>
                </a:tc>
                <a:tc>
                  <a:txBody>
                    <a:bodyPr/>
                    <a:lstStyle/>
                    <a:p>
                      <a:pPr algn="r" fontAlgn="b"/>
                      <a:r>
                        <a:rPr lang="en-US" sz="1800" b="0" i="0" u="none" strike="noStrike" dirty="0">
                          <a:effectLst/>
                          <a:latin typeface="Arial"/>
                        </a:rPr>
                        <a:t>2.1</a:t>
                      </a:r>
                    </a:p>
                  </a:txBody>
                  <a:tcPr anchor="ctr">
                    <a:noFill/>
                  </a:tcPr>
                </a:tc>
                <a:tc>
                  <a:txBody>
                    <a:bodyPr/>
                    <a:lstStyle/>
                    <a:p>
                      <a:pPr algn="r" fontAlgn="b"/>
                      <a:r>
                        <a:rPr lang="en-US" sz="1800" b="0" i="0" u="none" strike="noStrike" dirty="0">
                          <a:effectLst/>
                          <a:latin typeface="Arial"/>
                        </a:rPr>
                        <a:t>2.2</a:t>
                      </a:r>
                    </a:p>
                  </a:txBody>
                  <a:tcPr anchor="ctr">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Residential investment</a:t>
                      </a:r>
                    </a:p>
                  </a:txBody>
                  <a:tcPr anchor="ctr" horzOverflow="overflow">
                    <a:noFill/>
                  </a:tcPr>
                </a:tc>
                <a:tc>
                  <a:txBody>
                    <a:bodyPr/>
                    <a:lstStyle/>
                    <a:p>
                      <a:pPr algn="r" fontAlgn="b"/>
                      <a:r>
                        <a:rPr lang="en-US" sz="1800" b="0" i="0" u="none" strike="noStrike" dirty="0">
                          <a:effectLst/>
                          <a:latin typeface="Arial"/>
                        </a:rPr>
                        <a:t>3.8</a:t>
                      </a:r>
                    </a:p>
                  </a:txBody>
                  <a:tcPr anchor="ctr">
                    <a:noFill/>
                  </a:tcPr>
                </a:tc>
                <a:tc>
                  <a:txBody>
                    <a:bodyPr/>
                    <a:lstStyle/>
                    <a:p>
                      <a:pPr algn="r" fontAlgn="b"/>
                      <a:r>
                        <a:rPr lang="en-US" sz="1800" b="0" i="0" u="none" strike="noStrike" dirty="0">
                          <a:effectLst/>
                          <a:latin typeface="Arial"/>
                        </a:rPr>
                        <a:t>4.1</a:t>
                      </a:r>
                    </a:p>
                  </a:txBody>
                  <a:tcPr anchor="ctr">
                    <a:noFill/>
                  </a:tcPr>
                </a:tc>
                <a:tc>
                  <a:txBody>
                    <a:bodyPr/>
                    <a:lstStyle/>
                    <a:p>
                      <a:pPr algn="r" fontAlgn="b"/>
                      <a:r>
                        <a:rPr lang="en-US" sz="1800" b="0" i="0" u="none" strike="noStrike" dirty="0">
                          <a:effectLst/>
                          <a:latin typeface="Arial"/>
                        </a:rPr>
                        <a:t>2.7</a:t>
                      </a:r>
                    </a:p>
                  </a:txBody>
                  <a:tcPr anchor="ctr">
                    <a:noFill/>
                  </a:tcPr>
                </a:tc>
                <a:tc>
                  <a:txBody>
                    <a:bodyPr/>
                    <a:lstStyle/>
                    <a:p>
                      <a:pPr algn="r" fontAlgn="b"/>
                      <a:r>
                        <a:rPr lang="en-US" sz="1800" b="0" i="0" u="none" strike="noStrike" dirty="0">
                          <a:effectLst/>
                          <a:latin typeface="Arial"/>
                        </a:rPr>
                        <a:t>3.1</a:t>
                      </a:r>
                    </a:p>
                  </a:txBody>
                  <a:tcPr anchor="ctr">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Business fixed investment</a:t>
                      </a:r>
                    </a:p>
                  </a:txBody>
                  <a:tcPr anchor="ctr" horzOverflow="overflow">
                    <a:noFill/>
                  </a:tcPr>
                </a:tc>
                <a:tc>
                  <a:txBody>
                    <a:bodyPr/>
                    <a:lstStyle/>
                    <a:p>
                      <a:pPr algn="r" fontAlgn="b"/>
                      <a:r>
                        <a:rPr lang="en-US" sz="1800" b="0" i="0" u="none" strike="noStrike" dirty="0">
                          <a:effectLst/>
                          <a:latin typeface="Arial"/>
                        </a:rPr>
                        <a:t>-10.6</a:t>
                      </a:r>
                    </a:p>
                  </a:txBody>
                  <a:tcPr anchor="ctr">
                    <a:noFill/>
                  </a:tcPr>
                </a:tc>
                <a:tc>
                  <a:txBody>
                    <a:bodyPr/>
                    <a:lstStyle/>
                    <a:p>
                      <a:pPr algn="r" fontAlgn="b"/>
                      <a:r>
                        <a:rPr lang="en-US" sz="1800" b="0" i="0" u="none" strike="noStrike" dirty="0">
                          <a:effectLst/>
                          <a:latin typeface="Arial"/>
                        </a:rPr>
                        <a:t>-9.3</a:t>
                      </a:r>
                    </a:p>
                  </a:txBody>
                  <a:tcPr anchor="ctr">
                    <a:noFill/>
                  </a:tcPr>
                </a:tc>
                <a:tc>
                  <a:txBody>
                    <a:bodyPr/>
                    <a:lstStyle/>
                    <a:p>
                      <a:pPr algn="r" fontAlgn="b"/>
                      <a:r>
                        <a:rPr lang="en-US" sz="1800" b="0" i="0" u="none" strike="noStrike" dirty="0">
                          <a:effectLst/>
                          <a:latin typeface="Arial"/>
                        </a:rPr>
                        <a:t>-1.3</a:t>
                      </a:r>
                    </a:p>
                  </a:txBody>
                  <a:tcPr anchor="ctr">
                    <a:noFill/>
                  </a:tcPr>
                </a:tc>
                <a:tc>
                  <a:txBody>
                    <a:bodyPr/>
                    <a:lstStyle/>
                    <a:p>
                      <a:pPr algn="r" fontAlgn="b"/>
                      <a:r>
                        <a:rPr lang="en-US" sz="1800" b="0" i="0" u="none" strike="noStrike" dirty="0">
                          <a:effectLst/>
                          <a:latin typeface="Arial"/>
                        </a:rPr>
                        <a:t>2.9</a:t>
                      </a:r>
                    </a:p>
                  </a:txBody>
                  <a:tcPr anchor="ctr">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Government consumption</a:t>
                      </a:r>
                    </a:p>
                  </a:txBody>
                  <a:tcPr anchor="ctr" horzOverflow="overflow">
                    <a:lnB>
                      <a:noFill/>
                    </a:lnB>
                    <a:noFill/>
                  </a:tcPr>
                </a:tc>
                <a:tc>
                  <a:txBody>
                    <a:bodyPr/>
                    <a:lstStyle/>
                    <a:p>
                      <a:pPr algn="r" fontAlgn="b"/>
                      <a:r>
                        <a:rPr lang="en-US" sz="1800" b="0" i="0" u="none" strike="noStrike" dirty="0">
                          <a:effectLst/>
                          <a:latin typeface="Arial"/>
                        </a:rPr>
                        <a:t>1.7</a:t>
                      </a:r>
                    </a:p>
                  </a:txBody>
                  <a:tcPr anchor="ctr">
                    <a:lnB>
                      <a:noFill/>
                    </a:lnB>
                    <a:noFill/>
                  </a:tcPr>
                </a:tc>
                <a:tc>
                  <a:txBody>
                    <a:bodyPr/>
                    <a:lstStyle/>
                    <a:p>
                      <a:pPr algn="r" fontAlgn="b"/>
                      <a:r>
                        <a:rPr lang="en-US" sz="1800" b="0" i="0" u="none" strike="noStrike" dirty="0">
                          <a:effectLst/>
                          <a:latin typeface="Arial"/>
                        </a:rPr>
                        <a:t>1.6</a:t>
                      </a:r>
                    </a:p>
                  </a:txBody>
                  <a:tcPr anchor="ctr">
                    <a:lnB>
                      <a:noFill/>
                    </a:lnB>
                    <a:noFill/>
                  </a:tcPr>
                </a:tc>
                <a:tc>
                  <a:txBody>
                    <a:bodyPr/>
                    <a:lstStyle/>
                    <a:p>
                      <a:pPr algn="r" fontAlgn="b"/>
                      <a:r>
                        <a:rPr lang="en-US" sz="1800" b="0" i="0" u="none" strike="noStrike" dirty="0">
                          <a:effectLst/>
                          <a:latin typeface="Arial"/>
                        </a:rPr>
                        <a:t>1.9</a:t>
                      </a:r>
                    </a:p>
                  </a:txBody>
                  <a:tcPr anchor="ctr">
                    <a:lnB>
                      <a:noFill/>
                    </a:lnB>
                    <a:noFill/>
                  </a:tcPr>
                </a:tc>
                <a:tc>
                  <a:txBody>
                    <a:bodyPr/>
                    <a:lstStyle/>
                    <a:p>
                      <a:pPr algn="r" fontAlgn="b"/>
                      <a:r>
                        <a:rPr lang="en-US" sz="1800" b="0" i="0" u="none" strike="noStrike" dirty="0">
                          <a:effectLst/>
                          <a:latin typeface="Arial"/>
                        </a:rPr>
                        <a:t>1.8</a:t>
                      </a:r>
                    </a:p>
                  </a:txBody>
                  <a:tcPr anchor="ctr">
                    <a:lnB>
                      <a:noFill/>
                    </a:lnB>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Exports</a:t>
                      </a:r>
                    </a:p>
                  </a:txBody>
                  <a:tcPr anchor="ctr" horzOverflow="overflow">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rgbClr r="0" g="0" b="0">
                        <a:alpha val="0"/>
                      </a:scrgbClr>
                    </a:solidFill>
                  </a:tcPr>
                </a:tc>
                <a:tc>
                  <a:txBody>
                    <a:bodyPr/>
                    <a:lstStyle/>
                    <a:p>
                      <a:pPr algn="r" fontAlgn="b"/>
                      <a:r>
                        <a:rPr lang="en-US" sz="1800" b="0" i="0" u="none" strike="noStrike" dirty="0">
                          <a:effectLst/>
                          <a:latin typeface="Arial"/>
                        </a:rPr>
                        <a:t>3.4</a:t>
                      </a:r>
                    </a:p>
                  </a:txBody>
                  <a:tcPr anchor="ctr">
                    <a:lnT>
                      <a:noFill/>
                    </a:lnT>
                  </a:tcPr>
                </a:tc>
                <a:tc>
                  <a:txBody>
                    <a:bodyPr/>
                    <a:lstStyle/>
                    <a:p>
                      <a:pPr algn="r" fontAlgn="b"/>
                      <a:r>
                        <a:rPr lang="en-US" sz="1800" b="0" i="0" u="none" strike="noStrike" dirty="0">
                          <a:effectLst/>
                          <a:latin typeface="Arial"/>
                        </a:rPr>
                        <a:t>1.3</a:t>
                      </a:r>
                    </a:p>
                  </a:txBody>
                  <a:tcPr anchor="ctr">
                    <a:lnT>
                      <a:noFill/>
                    </a:lnT>
                  </a:tcPr>
                </a:tc>
                <a:tc>
                  <a:txBody>
                    <a:bodyPr/>
                    <a:lstStyle/>
                    <a:p>
                      <a:pPr algn="r" fontAlgn="b"/>
                      <a:r>
                        <a:rPr lang="en-US" sz="1800" b="0" i="0" u="none" strike="noStrike" dirty="0">
                          <a:effectLst/>
                          <a:latin typeface="Arial"/>
                        </a:rPr>
                        <a:t>1.8</a:t>
                      </a:r>
                    </a:p>
                  </a:txBody>
                  <a:tcPr anchor="ctr">
                    <a:lnR>
                      <a:noFill/>
                    </a:lnR>
                    <a:lnT>
                      <a:noFill/>
                    </a:lnT>
                  </a:tcPr>
                </a:tc>
                <a:tc>
                  <a:txBody>
                    <a:bodyPr/>
                    <a:lstStyle/>
                    <a:p>
                      <a:pPr algn="r" fontAlgn="b"/>
                      <a:r>
                        <a:rPr lang="en-US" sz="1800" b="0" i="0" u="none" strike="noStrike" dirty="0">
                          <a:effectLst/>
                          <a:latin typeface="Arial"/>
                        </a:rPr>
                        <a:t>1.8</a:t>
                      </a: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437942">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Imports</a:t>
                      </a:r>
                    </a:p>
                  </a:txBody>
                  <a:tcPr anchor="ctr" horzOverflow="overflow">
                    <a:lnL>
                      <a:noFill/>
                    </a:lnL>
                    <a:lnR>
                      <a:noFill/>
                    </a:lnR>
                    <a:lnT w="6350" cap="flat" cmpd="sng" algn="ctr">
                      <a:noFill/>
                      <a:prstDash val="solid"/>
                      <a:round/>
                      <a:headEnd type="none" w="med" len="med"/>
                      <a:tailEnd type="none" w="med" len="med"/>
                    </a:lnT>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0.3</a:t>
                      </a:r>
                    </a:p>
                  </a:txBody>
                  <a:tcPr anchor="ctr">
                    <a:lnL>
                      <a:noFill/>
                    </a:lnL>
                    <a:lnB w="12700" cap="flat" cmpd="sng" algn="ctr">
                      <a:solidFill>
                        <a:srgbClr val="707C8A"/>
                      </a:solidFill>
                      <a:prstDash val="solid"/>
                      <a:round/>
                      <a:headEnd type="none" w="med" len="med"/>
                      <a:tailEnd type="none" w="med" len="med"/>
                    </a:lnB>
                  </a:tcPr>
                </a:tc>
                <a:tc>
                  <a:txBody>
                    <a:bodyPr/>
                    <a:lstStyle/>
                    <a:p>
                      <a:pPr algn="r" fontAlgn="b"/>
                      <a:r>
                        <a:rPr lang="en-US" sz="1800" b="0" i="0" u="none" strike="noStrike" dirty="0">
                          <a:effectLst/>
                          <a:latin typeface="Arial"/>
                        </a:rPr>
                        <a:t>-1.4</a:t>
                      </a:r>
                    </a:p>
                  </a:txBody>
                  <a:tcPr anchor="ctr">
                    <a:lnR>
                      <a:noFill/>
                    </a:lnR>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1.1</a:t>
                      </a:r>
                    </a:p>
                  </a:txBody>
                  <a:tcPr anchor="ctr">
                    <a:lnL>
                      <a:noFill/>
                    </a:lnL>
                    <a:lnR>
                      <a:noFill/>
                    </a:lnR>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1.4</a:t>
                      </a:r>
                    </a:p>
                  </a:txBody>
                  <a:tcPr anchor="ctr">
                    <a:lnL>
                      <a:noFill/>
                    </a:lnL>
                    <a:lnR>
                      <a:noFill/>
                    </a:lnR>
                    <a:lnT w="6350" cap="flat" cmpd="sng" algn="ctr">
                      <a:noFill/>
                      <a:prstDash val="solid"/>
                      <a:round/>
                      <a:headEnd type="none" w="med" len="med"/>
                      <a:tailEnd type="none" w="med" len="med"/>
                    </a:lnT>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title"/>
          </p:nvPr>
        </p:nvSpPr>
        <p:spPr/>
        <p:txBody>
          <a:bodyPr/>
          <a:lstStyle/>
          <a:p>
            <a:r>
              <a:rPr lang="en-US" dirty="0" smtClean="0"/>
              <a:t>Mexico’s economic outlook</a:t>
            </a:r>
          </a:p>
        </p:txBody>
      </p:sp>
      <p:sp>
        <p:nvSpPr>
          <p:cNvPr id="93187" name="Rectangle 7"/>
          <p:cNvSpPr>
            <a:spLocks noGrp="1" noChangeArrowheads="1"/>
          </p:cNvSpPr>
          <p:nvPr>
            <p:ph idx="1"/>
          </p:nvPr>
        </p:nvSpPr>
        <p:spPr/>
        <p:txBody>
          <a:bodyPr/>
          <a:lstStyle/>
          <a:p>
            <a:r>
              <a:rPr lang="en-US" dirty="0"/>
              <a:t>Mexico is linked to the US economy through trade, capital inflows, and remittances.</a:t>
            </a:r>
          </a:p>
          <a:p>
            <a:r>
              <a:rPr lang="en-US" dirty="0"/>
              <a:t>Global automotive and petrochemical companies continue to invest in new capacity in Mexico. </a:t>
            </a:r>
          </a:p>
          <a:p>
            <a:r>
              <a:rPr lang="en-US" dirty="0"/>
              <a:t>The opening of Mexico’s energy industry to private investment will eventually reverse the decline in oil production.</a:t>
            </a:r>
          </a:p>
          <a:p>
            <a:r>
              <a:rPr lang="en-US" dirty="0"/>
              <a:t>The drop in oil revenues has led to deep cuts in public investment.</a:t>
            </a:r>
          </a:p>
          <a:p>
            <a:r>
              <a:rPr lang="en-US" dirty="0"/>
              <a:t>The Bank of Mexico will raise interest rates in step with the US Federal Reserve to prevent capital outflows and peso depreciation.</a:t>
            </a:r>
          </a:p>
          <a:p>
            <a:r>
              <a:rPr lang="en-US" dirty="0"/>
              <a:t>Security risks and corruption scandals are taking a toll on business sentiment, investment, and economic growth.</a:t>
            </a:r>
          </a:p>
        </p:txBody>
      </p:sp>
      <p:sp>
        <p:nvSpPr>
          <p:cNvPr id="12"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28</a:t>
            </a:fld>
            <a:endParaRPr lang="en-US" dirty="0"/>
          </a:p>
        </p:txBody>
      </p:sp>
      <p:sp>
        <p:nvSpPr>
          <p:cNvPr id="6"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3"/>
          <p:cNvSpPr>
            <a:spLocks noGrp="1" noChangeArrowheads="1"/>
          </p:cNvSpPr>
          <p:nvPr>
            <p:ph type="title"/>
          </p:nvPr>
        </p:nvSpPr>
        <p:spPr/>
        <p:txBody>
          <a:bodyPr/>
          <a:lstStyle/>
          <a:p>
            <a:r>
              <a:rPr lang="en-US" dirty="0" smtClean="0"/>
              <a:t>Mexico outlook summary</a:t>
            </a:r>
          </a:p>
        </p:txBody>
      </p:sp>
      <p:sp>
        <p:nvSpPr>
          <p:cNvPr id="25" name="Slide Number Placeholder 29"/>
          <p:cNvSpPr>
            <a:spLocks noGrp="1"/>
          </p:cNvSpPr>
          <p:nvPr>
            <p:ph type="sldNum" sz="quarter" idx="12"/>
          </p:nvPr>
        </p:nvSpPr>
        <p:spPr>
          <a:xfrm>
            <a:off x="6613525" y="6448425"/>
            <a:ext cx="2062163" cy="365125"/>
          </a:xfrm>
        </p:spPr>
        <p:txBody>
          <a:bodyPr/>
          <a:lstStyle/>
          <a:p>
            <a:fld id="{05CD1B2F-D747-443E-9EEA-1B543DAE91A7}" type="slidenum">
              <a:rPr lang="en-US" smtClean="0"/>
              <a:pPr/>
              <a:t>29</a:t>
            </a:fld>
            <a:endParaRPr lang="en-US" dirty="0"/>
          </a:p>
        </p:txBody>
      </p:sp>
      <p:sp>
        <p:nvSpPr>
          <p:cNvPr id="18"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26" name="Text Box 2"/>
          <p:cNvSpPr txBox="1">
            <a:spLocks noChangeArrowheads="1"/>
          </p:cNvSpPr>
          <p:nvPr/>
        </p:nvSpPr>
        <p:spPr bwMode="auto">
          <a:xfrm>
            <a:off x="472202" y="6237288"/>
            <a:ext cx="2282676" cy="153888"/>
          </a:xfrm>
          <a:prstGeom prst="rect">
            <a:avLst/>
          </a:prstGeom>
          <a:noFill/>
          <a:ln w="9525">
            <a:noFill/>
            <a:miter lim="800000"/>
            <a:headEnd/>
            <a:tailEnd/>
          </a:ln>
        </p:spPr>
        <p:txBody>
          <a:bodyPr wrap="none" lIns="0" tIns="0" rIns="0" bIns="0">
            <a:spAutoFit/>
          </a:bodyPr>
          <a:lstStyle/>
          <a:p>
            <a:r>
              <a:rPr lang="en-US" sz="1000" dirty="0" smtClean="0"/>
              <a:t>*Annual </a:t>
            </a:r>
            <a:r>
              <a:rPr lang="en-US" sz="1000" dirty="0"/>
              <a:t>average, **Billions of US dollars</a:t>
            </a:r>
          </a:p>
        </p:txBody>
      </p:sp>
      <p:graphicFrame>
        <p:nvGraphicFramePr>
          <p:cNvPr id="27" name="Object 3"/>
          <p:cNvGraphicFramePr>
            <a:graphicFrameLocks noChangeAspect="1"/>
          </p:cNvGraphicFramePr>
          <p:nvPr>
            <p:extLst>
              <p:ext uri="{D42A27DB-BD31-4B8C-83A1-F6EECF244321}">
                <p14:modId xmlns:p14="http://schemas.microsoft.com/office/powerpoint/2010/main" val="1232454531"/>
              </p:ext>
            </p:extLst>
          </p:nvPr>
        </p:nvGraphicFramePr>
        <p:xfrm>
          <a:off x="4968043" y="4149080"/>
          <a:ext cx="3780670" cy="1915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Object 4"/>
          <p:cNvGraphicFramePr>
            <a:graphicFrameLocks noChangeAspect="1"/>
          </p:cNvGraphicFramePr>
          <p:nvPr>
            <p:extLst>
              <p:ext uri="{D42A27DB-BD31-4B8C-83A1-F6EECF244321}">
                <p14:modId xmlns:p14="http://schemas.microsoft.com/office/powerpoint/2010/main" val="3902222286"/>
              </p:ext>
            </p:extLst>
          </p:nvPr>
        </p:nvGraphicFramePr>
        <p:xfrm>
          <a:off x="395288" y="4224518"/>
          <a:ext cx="3744664" cy="1793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Object 5"/>
          <p:cNvGraphicFramePr>
            <a:graphicFrameLocks noChangeAspect="1"/>
          </p:cNvGraphicFramePr>
          <p:nvPr>
            <p:extLst>
              <p:ext uri="{D42A27DB-BD31-4B8C-83A1-F6EECF244321}">
                <p14:modId xmlns:p14="http://schemas.microsoft.com/office/powerpoint/2010/main" val="2330381222"/>
              </p:ext>
            </p:extLst>
          </p:nvPr>
        </p:nvGraphicFramePr>
        <p:xfrm>
          <a:off x="395288" y="1628800"/>
          <a:ext cx="3780668" cy="1908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Object 10"/>
          <p:cNvGraphicFramePr>
            <a:graphicFrameLocks noChangeAspect="1"/>
          </p:cNvGraphicFramePr>
          <p:nvPr>
            <p:extLst>
              <p:ext uri="{D42A27DB-BD31-4B8C-83A1-F6EECF244321}">
                <p14:modId xmlns:p14="http://schemas.microsoft.com/office/powerpoint/2010/main" val="927571346"/>
              </p:ext>
            </p:extLst>
          </p:nvPr>
        </p:nvGraphicFramePr>
        <p:xfrm>
          <a:off x="4946647" y="1628800"/>
          <a:ext cx="380206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33" name="txtboxInfographicTitleBar"/>
          <p:cNvSpPr/>
          <p:nvPr/>
        </p:nvSpPr>
        <p:spPr>
          <a:xfrm>
            <a:off x="395288"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Real GDP growth (%)</a:t>
            </a:r>
          </a:p>
        </p:txBody>
      </p:sp>
      <p:sp>
        <p:nvSpPr>
          <p:cNvPr id="34" name="txtboxInfographicTitleBar"/>
          <p:cNvSpPr/>
          <p:nvPr/>
        </p:nvSpPr>
        <p:spPr>
          <a:xfrm>
            <a:off x="395288"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Exchange rate per US dollar*</a:t>
            </a:r>
          </a:p>
        </p:txBody>
      </p:sp>
      <p:sp>
        <p:nvSpPr>
          <p:cNvPr id="35" name="txtboxInfographicBorder"/>
          <p:cNvSpPr/>
          <p:nvPr/>
        </p:nvSpPr>
        <p:spPr>
          <a:xfrm>
            <a:off x="395345"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txtboxInfographicTitleBar"/>
          <p:cNvSpPr/>
          <p:nvPr/>
        </p:nvSpPr>
        <p:spPr>
          <a:xfrm>
            <a:off x="4955925"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Consumer price inflation (%)</a:t>
            </a:r>
          </a:p>
        </p:txBody>
      </p:sp>
      <p:sp>
        <p:nvSpPr>
          <p:cNvPr id="37" name="txtboxInfographicBorder"/>
          <p:cNvSpPr/>
          <p:nvPr/>
        </p:nvSpPr>
        <p:spPr>
          <a:xfrm>
            <a:off x="4955790"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8" name="txtboxInfographicTitleBar"/>
          <p:cNvSpPr/>
          <p:nvPr/>
        </p:nvSpPr>
        <p:spPr>
          <a:xfrm>
            <a:off x="4955925"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Current-account balance**</a:t>
            </a:r>
          </a:p>
        </p:txBody>
      </p:sp>
      <p:sp>
        <p:nvSpPr>
          <p:cNvPr id="39" name="txtboxInfographicBorder"/>
          <p:cNvSpPr/>
          <p:nvPr/>
        </p:nvSpPr>
        <p:spPr>
          <a:xfrm>
            <a:off x="4968044"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txtboxInfographicBorder"/>
          <p:cNvSpPr/>
          <p:nvPr/>
        </p:nvSpPr>
        <p:spPr>
          <a:xfrm>
            <a:off x="395345"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txtBoxSourceLine"/>
          <p:cNvSpPr txBox="1"/>
          <p:nvPr/>
        </p:nvSpPr>
        <p:spPr>
          <a:xfrm>
            <a:off x="384562"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0" name="txtBoxSourceLine"/>
          <p:cNvSpPr txBox="1"/>
          <p:nvPr/>
        </p:nvSpPr>
        <p:spPr>
          <a:xfrm>
            <a:off x="4955137"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1" name="txtBoxSourceLine"/>
          <p:cNvSpPr txBox="1"/>
          <p:nvPr/>
        </p:nvSpPr>
        <p:spPr>
          <a:xfrm>
            <a:off x="391685"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2" name="txtBoxSourceLine"/>
          <p:cNvSpPr txBox="1"/>
          <p:nvPr/>
        </p:nvSpPr>
        <p:spPr>
          <a:xfrm>
            <a:off x="4959857"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1073151" y="1416731"/>
            <a:ext cx="3797514" cy="366767"/>
          </a:xfrm>
          <a:prstGeom prst="rect">
            <a:avLst/>
          </a:prstGeom>
          <a:noFill/>
          <a:ln w="12700">
            <a:noFill/>
            <a:miter lim="800000"/>
            <a:headEnd/>
            <a:tailEnd/>
          </a:ln>
        </p:spPr>
        <p:txBody>
          <a:bodyPr wrap="none" lIns="0" tIns="44450" rIns="90488" bIns="44450">
            <a:spAutoFit/>
          </a:bodyPr>
          <a:lstStyle/>
          <a:p>
            <a:pPr eaLnBrk="0" hangingPunct="0"/>
            <a:r>
              <a:rPr lang="en-US" sz="1800" dirty="0"/>
              <a:t>(Index, over 50 indicates expansion)</a:t>
            </a:r>
          </a:p>
        </p:txBody>
      </p:sp>
      <p:graphicFrame>
        <p:nvGraphicFramePr>
          <p:cNvPr id="5" name="Object 3">
            <a:hlinkClick r:id="" action="ppaction://ole?verb=0"/>
          </p:cNvPr>
          <p:cNvGraphicFramePr>
            <a:graphicFrameLocks/>
          </p:cNvGraphicFramePr>
          <p:nvPr>
            <p:extLst>
              <p:ext uri="{D42A27DB-BD31-4B8C-83A1-F6EECF244321}">
                <p14:modId xmlns:p14="http://schemas.microsoft.com/office/powerpoint/2010/main" val="2424736041"/>
              </p:ext>
            </p:extLst>
          </p:nvPr>
        </p:nvGraphicFramePr>
        <p:xfrm>
          <a:off x="576263" y="1849438"/>
          <a:ext cx="8027987"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3076" name="Rectangle 7"/>
          <p:cNvSpPr>
            <a:spLocks noGrp="1" noChangeArrowheads="1"/>
          </p:cNvSpPr>
          <p:nvPr>
            <p:ph type="title"/>
          </p:nvPr>
        </p:nvSpPr>
        <p:spPr/>
        <p:txBody>
          <a:bodyPr/>
          <a:lstStyle/>
          <a:p>
            <a:r>
              <a:rPr lang="en-US" dirty="0"/>
              <a:t>Markit manufacturing PMIs send mixed </a:t>
            </a:r>
            <a:r>
              <a:rPr lang="en-US" dirty="0" smtClean="0"/>
              <a:t>signals</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3</a:t>
            </a:fld>
            <a:endParaRPr lang="en-US" dirty="0"/>
          </a:p>
        </p:txBody>
      </p:sp>
      <p:sp>
        <p:nvSpPr>
          <p:cNvPr id="12"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10"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Purchasing managers’ indexes</a:t>
            </a:r>
            <a:endParaRPr lang="en-US" sz="1800" b="1" dirty="0">
              <a:solidFill>
                <a:srgbClr val="FFFFFF"/>
              </a:solidFill>
            </a:endParaRPr>
          </a:p>
        </p:txBody>
      </p:sp>
      <p:sp>
        <p:nvSpPr>
          <p:cNvPr id="11"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smtClean="0">
                <a:latin typeface="Arial"/>
              </a:rPr>
              <a:t>Source</a:t>
            </a:r>
            <a:r>
              <a:rPr lang="en-US" sz="1000" dirty="0" smtClean="0">
                <a:latin typeface="Arial"/>
              </a:rPr>
              <a:t>s: </a:t>
            </a:r>
            <a:r>
              <a:rPr lang="en-US" sz="1000" dirty="0" smtClean="0"/>
              <a:t>Markit </a:t>
            </a:r>
            <a:r>
              <a:rPr lang="en-US" sz="1000" dirty="0"/>
              <a:t>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title"/>
          </p:nvPr>
        </p:nvSpPr>
        <p:spPr/>
        <p:txBody>
          <a:bodyPr/>
          <a:lstStyle/>
          <a:p>
            <a:r>
              <a:rPr lang="en-US" dirty="0"/>
              <a:t>Economic performance varies across South America</a:t>
            </a:r>
            <a:endParaRPr lang="en-US" dirty="0" smtClean="0"/>
          </a:p>
        </p:txBody>
      </p:sp>
      <p:sp>
        <p:nvSpPr>
          <p:cNvPr id="95235" name="Rectangle 7"/>
          <p:cNvSpPr>
            <a:spLocks noGrp="1" noChangeArrowheads="1"/>
          </p:cNvSpPr>
          <p:nvPr>
            <p:ph idx="1"/>
          </p:nvPr>
        </p:nvSpPr>
        <p:spPr/>
        <p:txBody>
          <a:bodyPr/>
          <a:lstStyle/>
          <a:p>
            <a:r>
              <a:rPr lang="en-US" dirty="0"/>
              <a:t>Brazil’s economy shows signs of stabilizing at a depressed level. Markets have welcomed the leadership changes.</a:t>
            </a:r>
          </a:p>
          <a:p>
            <a:r>
              <a:rPr lang="en-US" dirty="0"/>
              <a:t>Chile, Peru, and Colombia will benefit from sound fiscal and monetary policies, trade alliances, and a rise in commodity export revenues. </a:t>
            </a:r>
          </a:p>
          <a:p>
            <a:r>
              <a:rPr lang="en-US" dirty="0"/>
              <a:t>Argentina’s </a:t>
            </a:r>
            <a:r>
              <a:rPr lang="en-US" dirty="0" smtClean="0"/>
              <a:t>government </a:t>
            </a:r>
            <a:r>
              <a:rPr lang="en-US" dirty="0"/>
              <a:t>has lifted currency controls, cut taxes, </a:t>
            </a:r>
            <a:r>
              <a:rPr lang="en-US" dirty="0" smtClean="0"/>
              <a:t>and </a:t>
            </a:r>
            <a:r>
              <a:rPr lang="en-US" dirty="0"/>
              <a:t>successfully returned to the international bond market. </a:t>
            </a:r>
            <a:r>
              <a:rPr lang="en-US" dirty="0" smtClean="0"/>
              <a:t>Reducing </a:t>
            </a:r>
            <a:r>
              <a:rPr lang="en-US" dirty="0"/>
              <a:t>inflation </a:t>
            </a:r>
            <a:r>
              <a:rPr lang="en-US" dirty="0" smtClean="0"/>
              <a:t>and fiscal deficits will </a:t>
            </a:r>
            <a:r>
              <a:rPr lang="en-US" dirty="0"/>
              <a:t>be a more difficult </a:t>
            </a:r>
            <a:r>
              <a:rPr lang="en-US" dirty="0" smtClean="0"/>
              <a:t>challenges.</a:t>
            </a:r>
            <a:endParaRPr lang="en-US" dirty="0"/>
          </a:p>
          <a:p>
            <a:r>
              <a:rPr lang="en-US" dirty="0"/>
              <a:t>Venezuela’s oil-dependent economy is in chaos, with huge deficits, hyperinflation, currency devaluation, and collapsing investment. </a:t>
            </a:r>
          </a:p>
          <a:p>
            <a:r>
              <a:rPr lang="en-US" dirty="0"/>
              <a:t>The region’s long-term challenges include inadequate infrastructure, restrictive business environments, and income inequality.</a:t>
            </a:r>
          </a:p>
        </p:txBody>
      </p:sp>
      <p:sp>
        <p:nvSpPr>
          <p:cNvPr id="12"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30</a:t>
            </a:fld>
            <a:endParaRPr lang="en-US" dirty="0"/>
          </a:p>
        </p:txBody>
      </p:sp>
      <p:sp>
        <p:nvSpPr>
          <p:cNvPr id="6"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extLst>
              <p:ext uri="{D42A27DB-BD31-4B8C-83A1-F6EECF244321}">
                <p14:modId xmlns:p14="http://schemas.microsoft.com/office/powerpoint/2010/main" val="3374479943"/>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35844" name="Rectangle 4"/>
          <p:cNvSpPr>
            <a:spLocks noGrp="1" noChangeArrowheads="1"/>
          </p:cNvSpPr>
          <p:nvPr>
            <p:ph type="title"/>
          </p:nvPr>
        </p:nvSpPr>
        <p:spPr/>
        <p:txBody>
          <a:bodyPr/>
          <a:lstStyle/>
          <a:p>
            <a:r>
              <a:rPr lang="en-US" dirty="0" smtClean="0"/>
              <a:t>Real GDP growth in South America</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31</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457200" y="1447800"/>
            <a:ext cx="8382000" cy="4525963"/>
          </a:xfrm>
          <a:prstGeom prst="rect">
            <a:avLst/>
          </a:prstGeom>
          <a:noFill/>
          <a:ln w="9525">
            <a:noFill/>
            <a:miter lim="800000"/>
            <a:headEnd/>
            <a:tailEnd/>
          </a:ln>
        </p:spPr>
        <p:txBody>
          <a:bodyPr anchor="ctr"/>
          <a:lstStyle/>
          <a:p>
            <a:pPr marL="227013" indent="-227013">
              <a:spcBef>
                <a:spcPct val="70000"/>
              </a:spcBef>
              <a:buClr>
                <a:schemeClr val="accent2"/>
              </a:buClr>
              <a:buSzPct val="125000"/>
              <a:buFontTx/>
              <a:buChar char="•"/>
              <a:tabLst>
                <a:tab pos="227013" algn="l"/>
              </a:tabLst>
            </a:pPr>
            <a:endParaRPr lang="en-US" sz="2000" dirty="0"/>
          </a:p>
        </p:txBody>
      </p:sp>
      <p:sp>
        <p:nvSpPr>
          <p:cNvPr id="96259" name="Rectangle 6"/>
          <p:cNvSpPr>
            <a:spLocks noGrp="1" noChangeArrowheads="1"/>
          </p:cNvSpPr>
          <p:nvPr>
            <p:ph type="title"/>
          </p:nvPr>
        </p:nvSpPr>
        <p:spPr/>
        <p:txBody>
          <a:bodyPr/>
          <a:lstStyle/>
          <a:p>
            <a:r>
              <a:rPr lang="en-US" dirty="0"/>
              <a:t>Brazil’s recession is abating; recovery is not in sight </a:t>
            </a:r>
            <a:endParaRPr lang="en-US" dirty="0" smtClean="0"/>
          </a:p>
        </p:txBody>
      </p:sp>
      <p:sp>
        <p:nvSpPr>
          <p:cNvPr id="96260" name="Rectangle 7"/>
          <p:cNvSpPr>
            <a:spLocks noGrp="1" noChangeArrowheads="1"/>
          </p:cNvSpPr>
          <p:nvPr>
            <p:ph idx="1"/>
          </p:nvPr>
        </p:nvSpPr>
        <p:spPr/>
        <p:txBody>
          <a:bodyPr/>
          <a:lstStyle/>
          <a:p>
            <a:r>
              <a:rPr lang="en-US" dirty="0"/>
              <a:t>Brazil’s industrial production appears to be stabilizing at a depressed level, but a rebound is unlikely in the near term. </a:t>
            </a:r>
          </a:p>
          <a:p>
            <a:r>
              <a:rPr lang="en-US" dirty="0"/>
              <a:t>The new government will face resistance to needed fiscal austerity.</a:t>
            </a:r>
          </a:p>
          <a:p>
            <a:r>
              <a:rPr lang="en-US" dirty="0"/>
              <a:t>Low oil prices and corruption investigations are taking a heavy toll on Petrobras and the energy, construction, and financial sectors.</a:t>
            </a:r>
          </a:p>
          <a:p>
            <a:r>
              <a:rPr lang="en-US" dirty="0"/>
              <a:t>To fight inflation, the central bank is holding its Selic rate at 14.25%. </a:t>
            </a:r>
          </a:p>
          <a:p>
            <a:r>
              <a:rPr lang="en-US" dirty="0"/>
              <a:t>Consumer price inflation, while still high, is beginning to ease in response to weak demand and a recovery in the exchange rate.</a:t>
            </a:r>
          </a:p>
          <a:p>
            <a:r>
              <a:rPr lang="en-US" dirty="0"/>
              <a:t>High and complex taxation, local-content regulations, administered prices, and infrastructure bottlenecks undermine competitiveness.</a:t>
            </a:r>
          </a:p>
          <a:p>
            <a:endParaRPr lang="en-US" dirty="0"/>
          </a:p>
        </p:txBody>
      </p:sp>
      <p:sp>
        <p:nvSpPr>
          <p:cNvPr id="13" name="Slide Number Placeholder 16"/>
          <p:cNvSpPr>
            <a:spLocks noGrp="1"/>
          </p:cNvSpPr>
          <p:nvPr>
            <p:ph type="sldNum" sz="quarter" idx="12"/>
          </p:nvPr>
        </p:nvSpPr>
        <p:spPr/>
        <p:txBody>
          <a:bodyPr/>
          <a:lstStyle/>
          <a:p>
            <a:fld id="{05CD1B2F-D747-443E-9EEA-1B543DAE91A7}" type="slidenum">
              <a:rPr lang="en-US" smtClean="0"/>
              <a:pPr/>
              <a:t>32</a:t>
            </a:fld>
            <a:endParaRPr lang="en-US" dirty="0"/>
          </a:p>
        </p:txBody>
      </p:sp>
      <p:sp>
        <p:nvSpPr>
          <p:cNvPr id="7" name="Footer Placeholder 4"/>
          <p:cNvSpPr>
            <a:spLocks noGrp="1"/>
          </p:cNvSpPr>
          <p:nvPr>
            <p:ph type="ftr" sz="quarter" idx="13"/>
          </p:nvPr>
        </p:nvSpPr>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3"/>
          <p:cNvSpPr>
            <a:spLocks noGrp="1" noChangeArrowheads="1"/>
          </p:cNvSpPr>
          <p:nvPr>
            <p:ph type="title"/>
          </p:nvPr>
        </p:nvSpPr>
        <p:spPr/>
        <p:txBody>
          <a:bodyPr/>
          <a:lstStyle/>
          <a:p>
            <a:r>
              <a:rPr lang="en-US" dirty="0" smtClean="0"/>
              <a:t>Brazil outlook summary</a:t>
            </a:r>
          </a:p>
        </p:txBody>
      </p:sp>
      <p:sp>
        <p:nvSpPr>
          <p:cNvPr id="25" name="Slide Number Placeholder 29"/>
          <p:cNvSpPr>
            <a:spLocks noGrp="1"/>
          </p:cNvSpPr>
          <p:nvPr>
            <p:ph type="sldNum" sz="quarter" idx="12"/>
          </p:nvPr>
        </p:nvSpPr>
        <p:spPr>
          <a:xfrm>
            <a:off x="6613525" y="6448425"/>
            <a:ext cx="2062163" cy="365125"/>
          </a:xfrm>
        </p:spPr>
        <p:txBody>
          <a:bodyPr/>
          <a:lstStyle/>
          <a:p>
            <a:fld id="{05CD1B2F-D747-443E-9EEA-1B543DAE91A7}" type="slidenum">
              <a:rPr lang="en-US" smtClean="0"/>
              <a:pPr/>
              <a:t>33</a:t>
            </a:fld>
            <a:endParaRPr lang="en-US" dirty="0"/>
          </a:p>
        </p:txBody>
      </p:sp>
      <p:sp>
        <p:nvSpPr>
          <p:cNvPr id="18"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26" name="Text Box 2"/>
          <p:cNvSpPr txBox="1">
            <a:spLocks noChangeArrowheads="1"/>
          </p:cNvSpPr>
          <p:nvPr/>
        </p:nvSpPr>
        <p:spPr bwMode="auto">
          <a:xfrm>
            <a:off x="466725" y="6237288"/>
            <a:ext cx="2282676" cy="153888"/>
          </a:xfrm>
          <a:prstGeom prst="rect">
            <a:avLst/>
          </a:prstGeom>
          <a:noFill/>
          <a:ln w="9525">
            <a:noFill/>
            <a:miter lim="800000"/>
            <a:headEnd/>
            <a:tailEnd/>
          </a:ln>
        </p:spPr>
        <p:txBody>
          <a:bodyPr wrap="none" lIns="0" tIns="0" rIns="0" bIns="0">
            <a:spAutoFit/>
          </a:bodyPr>
          <a:lstStyle/>
          <a:p>
            <a:r>
              <a:rPr lang="en-US" sz="1000" dirty="0" smtClean="0"/>
              <a:t>*Annual </a:t>
            </a:r>
            <a:r>
              <a:rPr lang="en-US" sz="1000" dirty="0"/>
              <a:t>average, **Billions of US dollars</a:t>
            </a:r>
          </a:p>
        </p:txBody>
      </p:sp>
      <p:graphicFrame>
        <p:nvGraphicFramePr>
          <p:cNvPr id="27" name="Object 3"/>
          <p:cNvGraphicFramePr>
            <a:graphicFrameLocks noChangeAspect="1"/>
          </p:cNvGraphicFramePr>
          <p:nvPr>
            <p:extLst>
              <p:ext uri="{D42A27DB-BD31-4B8C-83A1-F6EECF244321}">
                <p14:modId xmlns:p14="http://schemas.microsoft.com/office/powerpoint/2010/main" val="687752593"/>
              </p:ext>
            </p:extLst>
          </p:nvPr>
        </p:nvGraphicFramePr>
        <p:xfrm>
          <a:off x="4968043" y="4149080"/>
          <a:ext cx="3780670" cy="1915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Object 4"/>
          <p:cNvGraphicFramePr>
            <a:graphicFrameLocks noChangeAspect="1"/>
          </p:cNvGraphicFramePr>
          <p:nvPr>
            <p:extLst>
              <p:ext uri="{D42A27DB-BD31-4B8C-83A1-F6EECF244321}">
                <p14:modId xmlns:p14="http://schemas.microsoft.com/office/powerpoint/2010/main" val="3345838010"/>
              </p:ext>
            </p:extLst>
          </p:nvPr>
        </p:nvGraphicFramePr>
        <p:xfrm>
          <a:off x="395288" y="4224518"/>
          <a:ext cx="3744664" cy="1793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Object 5"/>
          <p:cNvGraphicFramePr>
            <a:graphicFrameLocks noChangeAspect="1"/>
          </p:cNvGraphicFramePr>
          <p:nvPr>
            <p:extLst>
              <p:ext uri="{D42A27DB-BD31-4B8C-83A1-F6EECF244321}">
                <p14:modId xmlns:p14="http://schemas.microsoft.com/office/powerpoint/2010/main" val="591243338"/>
              </p:ext>
            </p:extLst>
          </p:nvPr>
        </p:nvGraphicFramePr>
        <p:xfrm>
          <a:off x="395288" y="1628800"/>
          <a:ext cx="3780668" cy="1908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Object 10"/>
          <p:cNvGraphicFramePr>
            <a:graphicFrameLocks noChangeAspect="1"/>
          </p:cNvGraphicFramePr>
          <p:nvPr>
            <p:extLst>
              <p:ext uri="{D42A27DB-BD31-4B8C-83A1-F6EECF244321}">
                <p14:modId xmlns:p14="http://schemas.microsoft.com/office/powerpoint/2010/main" val="3505426238"/>
              </p:ext>
            </p:extLst>
          </p:nvPr>
        </p:nvGraphicFramePr>
        <p:xfrm>
          <a:off x="4946647" y="1628800"/>
          <a:ext cx="380206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33" name="txtboxInfographicTitleBar"/>
          <p:cNvSpPr/>
          <p:nvPr/>
        </p:nvSpPr>
        <p:spPr>
          <a:xfrm>
            <a:off x="395288"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Real GDP growth (%)</a:t>
            </a:r>
          </a:p>
        </p:txBody>
      </p:sp>
      <p:sp>
        <p:nvSpPr>
          <p:cNvPr id="34" name="txtboxInfographicTitleBar"/>
          <p:cNvSpPr/>
          <p:nvPr/>
        </p:nvSpPr>
        <p:spPr>
          <a:xfrm>
            <a:off x="395288"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Exchange rate per US dollar*</a:t>
            </a:r>
          </a:p>
        </p:txBody>
      </p:sp>
      <p:sp>
        <p:nvSpPr>
          <p:cNvPr id="35" name="txtboxInfographicBorder"/>
          <p:cNvSpPr/>
          <p:nvPr/>
        </p:nvSpPr>
        <p:spPr>
          <a:xfrm>
            <a:off x="395345"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txtboxInfographicTitleBar"/>
          <p:cNvSpPr/>
          <p:nvPr/>
        </p:nvSpPr>
        <p:spPr>
          <a:xfrm>
            <a:off x="4955925"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Consumer price inflation (%)</a:t>
            </a:r>
          </a:p>
        </p:txBody>
      </p:sp>
      <p:sp>
        <p:nvSpPr>
          <p:cNvPr id="37" name="txtboxInfographicBorder"/>
          <p:cNvSpPr/>
          <p:nvPr/>
        </p:nvSpPr>
        <p:spPr>
          <a:xfrm>
            <a:off x="4955790"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8" name="txtboxInfographicTitleBar"/>
          <p:cNvSpPr/>
          <p:nvPr/>
        </p:nvSpPr>
        <p:spPr>
          <a:xfrm>
            <a:off x="4955925"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Current-account balance**</a:t>
            </a:r>
          </a:p>
        </p:txBody>
      </p:sp>
      <p:sp>
        <p:nvSpPr>
          <p:cNvPr id="39" name="txtboxInfographicBorder"/>
          <p:cNvSpPr/>
          <p:nvPr/>
        </p:nvSpPr>
        <p:spPr>
          <a:xfrm>
            <a:off x="4968044"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txtboxInfographicBorder"/>
          <p:cNvSpPr/>
          <p:nvPr/>
        </p:nvSpPr>
        <p:spPr>
          <a:xfrm>
            <a:off x="395345"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txtBoxSourceLine"/>
          <p:cNvSpPr txBox="1"/>
          <p:nvPr/>
        </p:nvSpPr>
        <p:spPr>
          <a:xfrm>
            <a:off x="384562"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0" name="txtBoxSourceLine"/>
          <p:cNvSpPr txBox="1"/>
          <p:nvPr/>
        </p:nvSpPr>
        <p:spPr>
          <a:xfrm>
            <a:off x="4955137"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1" name="txtBoxSourceLine"/>
          <p:cNvSpPr txBox="1"/>
          <p:nvPr/>
        </p:nvSpPr>
        <p:spPr>
          <a:xfrm>
            <a:off x="391685"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2" name="txtBoxSourceLine"/>
          <p:cNvSpPr txBox="1"/>
          <p:nvPr/>
        </p:nvSpPr>
        <p:spPr>
          <a:xfrm>
            <a:off x="4959857"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27" name="Rectangle 61"/>
          <p:cNvSpPr>
            <a:spLocks noGrp="1" noChangeArrowheads="1"/>
          </p:cNvSpPr>
          <p:nvPr>
            <p:ph type="title"/>
          </p:nvPr>
        </p:nvSpPr>
        <p:spPr/>
        <p:txBody>
          <a:bodyPr/>
          <a:lstStyle/>
          <a:p>
            <a:r>
              <a:rPr lang="en-US" dirty="0" smtClean="0"/>
              <a:t>Brazil’s economic growth by sector</a:t>
            </a:r>
          </a:p>
        </p:txBody>
      </p:sp>
      <p:sp>
        <p:nvSpPr>
          <p:cNvPr id="18" name="Slide Number Placeholder 17"/>
          <p:cNvSpPr>
            <a:spLocks noGrp="1"/>
          </p:cNvSpPr>
          <p:nvPr>
            <p:ph type="sldNum" sz="quarter" idx="12"/>
          </p:nvPr>
        </p:nvSpPr>
        <p:spPr>
          <a:xfrm>
            <a:off x="6613525" y="6448425"/>
            <a:ext cx="2062163" cy="365125"/>
          </a:xfrm>
        </p:spPr>
        <p:txBody>
          <a:bodyPr/>
          <a:lstStyle/>
          <a:p>
            <a:fld id="{05CD1B2F-D747-443E-9EEA-1B543DAE91A7}" type="slidenum">
              <a:rPr lang="en-US" smtClean="0"/>
              <a:pPr/>
              <a:t>34</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graphicFrame>
        <p:nvGraphicFramePr>
          <p:cNvPr id="10" name="Content Placeholder 5"/>
          <p:cNvGraphicFramePr>
            <a:graphicFrameLocks/>
          </p:cNvGraphicFramePr>
          <p:nvPr>
            <p:extLst>
              <p:ext uri="{D42A27DB-BD31-4B8C-83A1-F6EECF244321}">
                <p14:modId xmlns:p14="http://schemas.microsoft.com/office/powerpoint/2010/main" val="3741195834"/>
              </p:ext>
            </p:extLst>
          </p:nvPr>
        </p:nvGraphicFramePr>
        <p:xfrm>
          <a:off x="466725" y="1484313"/>
          <a:ext cx="8210554" cy="3570286"/>
        </p:xfrm>
        <a:graphic>
          <a:graphicData uri="http://schemas.openxmlformats.org/drawingml/2006/table">
            <a:tbl>
              <a:tblPr firstRow="1" lastRow="1" bandRow="1">
                <a:tableStyleId>{4F348D8D-2592-4D36-8BCA-CF58A03317E7}</a:tableStyleId>
              </a:tblPr>
              <a:tblGrid>
                <a:gridCol w="3075942"/>
                <a:gridCol w="1283653"/>
                <a:gridCol w="1283653"/>
                <a:gridCol w="1283653"/>
                <a:gridCol w="1283653"/>
              </a:tblGrid>
              <a:tr h="497645">
                <a:tc gridSpan="5">
                  <a:txBody>
                    <a:bodyPr/>
                    <a:lstStyle/>
                    <a:p>
                      <a:r>
                        <a:rPr lang="en-US" sz="1800" b="1" i="0" dirty="0" smtClean="0">
                          <a:latin typeface="Arial"/>
                        </a:rPr>
                        <a:t>Real GDP and its components</a:t>
                      </a:r>
                      <a:endParaRPr lang="en-US" sz="1800" b="1" i="0" dirty="0">
                        <a:latin typeface="Arial"/>
                      </a:endParaRPr>
                    </a:p>
                  </a:txBody>
                  <a:tcPr marL="72000" marR="72000" marT="50400" marB="54000" anchor="ctr">
                    <a:lnL>
                      <a:noFill/>
                    </a:lnL>
                    <a:lnR>
                      <a:noFill/>
                    </a:lnR>
                    <a:lnT>
                      <a:noFill/>
                    </a:lnT>
                    <a:lnB w="19050">
                      <a:solidFill>
                        <a:schemeClr val="bg1"/>
                      </a:solidFill>
                    </a:lnB>
                    <a:lnTlToBr w="12700" cmpd="sng">
                      <a:noFill/>
                      <a:prstDash val="solid"/>
                    </a:lnTlToBr>
                    <a:lnBlToTr w="12700" cmpd="sng">
                      <a:noFill/>
                      <a:prstDash val="solid"/>
                    </a:lnBlToTr>
                    <a:solidFill>
                      <a:srgbClr val="707C8A"/>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459233">
                <a:tc>
                  <a:txBody>
                    <a:bodyPr/>
                    <a:lstStyle/>
                    <a:p>
                      <a:r>
                        <a:rPr lang="en-US" sz="1800" b="1" i="0" dirty="0" smtClean="0">
                          <a:solidFill>
                            <a:schemeClr val="tx1"/>
                          </a:solidFill>
                          <a:latin typeface="Arial"/>
                        </a:rPr>
                        <a:t>Percent change</a:t>
                      </a:r>
                      <a:endParaRPr lang="en-US" sz="1800" b="1" i="0" dirty="0">
                        <a:solidFill>
                          <a:schemeClr val="tx1"/>
                        </a:solidFill>
                        <a:latin typeface="Arial"/>
                      </a:endParaRPr>
                    </a:p>
                  </a:txBody>
                  <a:tcPr marL="72000" marR="72000" marT="54000" marB="54000" anchor="ctr">
                    <a:lnT w="19050">
                      <a:solidFill>
                        <a:schemeClr val="bg1"/>
                      </a:solidFill>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2015</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2016</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2017</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2018</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Real GDP</a:t>
                      </a:r>
                    </a:p>
                  </a:txBody>
                  <a:tcPr anchor="ctr" horzOverflow="overflow">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-3.9</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-3.1</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-0.1</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1.7</a:t>
                      </a:r>
                    </a:p>
                  </a:txBody>
                  <a:tcPr anchor="ctr">
                    <a:lnT w="12700" cap="flat" cmpd="sng" algn="ctr">
                      <a:solidFill>
                        <a:srgbClr val="707C8A"/>
                      </a:solidFill>
                      <a:prstDash val="solid"/>
                      <a:round/>
                      <a:headEnd type="none" w="med" len="med"/>
                      <a:tailEnd type="none" w="med" len="med"/>
                    </a:lnT>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Private consumption</a:t>
                      </a:r>
                    </a:p>
                  </a:txBody>
                  <a:tcPr anchor="ctr" horzOverflow="overflow">
                    <a:noFill/>
                  </a:tcPr>
                </a:tc>
                <a:tc>
                  <a:txBody>
                    <a:bodyPr/>
                    <a:lstStyle/>
                    <a:p>
                      <a:pPr algn="r" fontAlgn="b"/>
                      <a:r>
                        <a:rPr lang="en-US" sz="1800" b="0" i="0" u="none" strike="noStrike" dirty="0">
                          <a:effectLst/>
                          <a:latin typeface="Arial"/>
                        </a:rPr>
                        <a:t>-4.0</a:t>
                      </a:r>
                    </a:p>
                  </a:txBody>
                  <a:tcPr anchor="ctr">
                    <a:noFill/>
                  </a:tcPr>
                </a:tc>
                <a:tc>
                  <a:txBody>
                    <a:bodyPr/>
                    <a:lstStyle/>
                    <a:p>
                      <a:pPr algn="r" fontAlgn="b"/>
                      <a:r>
                        <a:rPr lang="en-US" sz="1800" b="0" i="0" u="none" strike="noStrike" dirty="0">
                          <a:effectLst/>
                          <a:latin typeface="Arial"/>
                        </a:rPr>
                        <a:t>-4.7</a:t>
                      </a:r>
                    </a:p>
                  </a:txBody>
                  <a:tcPr anchor="ctr">
                    <a:noFill/>
                  </a:tcPr>
                </a:tc>
                <a:tc>
                  <a:txBody>
                    <a:bodyPr/>
                    <a:lstStyle/>
                    <a:p>
                      <a:pPr algn="r" fontAlgn="b"/>
                      <a:r>
                        <a:rPr lang="en-US" sz="1800" b="0" i="0" u="none" strike="noStrike" dirty="0">
                          <a:effectLst/>
                          <a:latin typeface="Arial"/>
                        </a:rPr>
                        <a:t>0.1</a:t>
                      </a:r>
                    </a:p>
                  </a:txBody>
                  <a:tcPr anchor="ctr">
                    <a:noFill/>
                  </a:tcPr>
                </a:tc>
                <a:tc>
                  <a:txBody>
                    <a:bodyPr/>
                    <a:lstStyle/>
                    <a:p>
                      <a:pPr algn="r" fontAlgn="b"/>
                      <a:r>
                        <a:rPr lang="en-US" sz="1800" b="0" i="0" u="none" strike="noStrike" dirty="0">
                          <a:effectLst/>
                          <a:latin typeface="Arial"/>
                        </a:rPr>
                        <a:t>0.9</a:t>
                      </a:r>
                    </a:p>
                  </a:txBody>
                  <a:tcPr anchor="c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Fixed investment</a:t>
                      </a:r>
                    </a:p>
                  </a:txBody>
                  <a:tcPr anchor="ctr" horzOverflow="overflow">
                    <a:noFill/>
                  </a:tcPr>
                </a:tc>
                <a:tc>
                  <a:txBody>
                    <a:bodyPr/>
                    <a:lstStyle/>
                    <a:p>
                      <a:pPr algn="r" fontAlgn="b"/>
                      <a:r>
                        <a:rPr lang="en-US" sz="1800" b="0" i="0" u="none" strike="noStrike" dirty="0">
                          <a:effectLst/>
                          <a:latin typeface="Arial"/>
                        </a:rPr>
                        <a:t>-14.1</a:t>
                      </a:r>
                    </a:p>
                  </a:txBody>
                  <a:tcPr anchor="ctr">
                    <a:noFill/>
                  </a:tcPr>
                </a:tc>
                <a:tc>
                  <a:txBody>
                    <a:bodyPr/>
                    <a:lstStyle/>
                    <a:p>
                      <a:pPr algn="r" fontAlgn="b"/>
                      <a:r>
                        <a:rPr lang="en-US" sz="1800" b="0" i="0" u="none" strike="noStrike" dirty="0">
                          <a:effectLst/>
                          <a:latin typeface="Arial"/>
                        </a:rPr>
                        <a:t>-11.7</a:t>
                      </a:r>
                    </a:p>
                  </a:txBody>
                  <a:tcPr anchor="ctr">
                    <a:noFill/>
                  </a:tcPr>
                </a:tc>
                <a:tc>
                  <a:txBody>
                    <a:bodyPr/>
                    <a:lstStyle/>
                    <a:p>
                      <a:pPr algn="r" fontAlgn="b"/>
                      <a:r>
                        <a:rPr lang="en-US" sz="1800" b="0" i="0" u="none" strike="noStrike" dirty="0">
                          <a:effectLst/>
                          <a:latin typeface="Arial"/>
                        </a:rPr>
                        <a:t>0.2</a:t>
                      </a:r>
                    </a:p>
                  </a:txBody>
                  <a:tcPr anchor="ctr">
                    <a:noFill/>
                  </a:tcPr>
                </a:tc>
                <a:tc>
                  <a:txBody>
                    <a:bodyPr/>
                    <a:lstStyle/>
                    <a:p>
                      <a:pPr algn="r" fontAlgn="b"/>
                      <a:r>
                        <a:rPr lang="en-US" sz="1800" b="0" i="0" u="none" strike="noStrike" dirty="0">
                          <a:effectLst/>
                          <a:latin typeface="Arial"/>
                        </a:rPr>
                        <a:t>3.7</a:t>
                      </a:r>
                    </a:p>
                  </a:txBody>
                  <a:tcPr anchor="c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Government consumption</a:t>
                      </a:r>
                    </a:p>
                  </a:txBody>
                  <a:tcPr anchor="ctr" horzOverflow="overflow">
                    <a:noFill/>
                  </a:tcPr>
                </a:tc>
                <a:tc>
                  <a:txBody>
                    <a:bodyPr/>
                    <a:lstStyle/>
                    <a:p>
                      <a:pPr algn="r" fontAlgn="b"/>
                      <a:r>
                        <a:rPr lang="en-US" sz="1800" b="0" i="0" u="none" strike="noStrike" dirty="0">
                          <a:effectLst/>
                          <a:latin typeface="Arial"/>
                        </a:rPr>
                        <a:t>-1.0</a:t>
                      </a:r>
                    </a:p>
                  </a:txBody>
                  <a:tcPr anchor="ctr">
                    <a:noFill/>
                  </a:tcPr>
                </a:tc>
                <a:tc>
                  <a:txBody>
                    <a:bodyPr/>
                    <a:lstStyle/>
                    <a:p>
                      <a:pPr algn="r" fontAlgn="b"/>
                      <a:r>
                        <a:rPr lang="en-US" sz="1800" b="0" i="0" u="none" strike="noStrike" dirty="0">
                          <a:effectLst/>
                          <a:latin typeface="Arial"/>
                        </a:rPr>
                        <a:t>-3.2</a:t>
                      </a:r>
                    </a:p>
                  </a:txBody>
                  <a:tcPr anchor="ctr">
                    <a:noFill/>
                  </a:tcPr>
                </a:tc>
                <a:tc>
                  <a:txBody>
                    <a:bodyPr/>
                    <a:lstStyle/>
                    <a:p>
                      <a:pPr algn="r" fontAlgn="b"/>
                      <a:r>
                        <a:rPr lang="en-US" sz="1800" b="0" i="0" u="none" strike="noStrike" dirty="0">
                          <a:effectLst/>
                          <a:latin typeface="Arial"/>
                        </a:rPr>
                        <a:t>-1.3</a:t>
                      </a:r>
                    </a:p>
                  </a:txBody>
                  <a:tcPr anchor="ctr">
                    <a:noFill/>
                  </a:tcPr>
                </a:tc>
                <a:tc>
                  <a:txBody>
                    <a:bodyPr/>
                    <a:lstStyle/>
                    <a:p>
                      <a:pPr algn="r" fontAlgn="b"/>
                      <a:r>
                        <a:rPr lang="en-US" sz="1800" b="0" i="0" u="none" strike="noStrike" dirty="0">
                          <a:effectLst/>
                          <a:latin typeface="Arial"/>
                        </a:rPr>
                        <a:t>1.6</a:t>
                      </a:r>
                    </a:p>
                  </a:txBody>
                  <a:tcPr anchor="c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Exports</a:t>
                      </a:r>
                    </a:p>
                  </a:txBody>
                  <a:tcPr anchor="ctr" horzOverflow="overflow">
                    <a:lnB w="6350" cap="flat" cmpd="sng" algn="ctr">
                      <a:noFill/>
                      <a:prstDash val="solid"/>
                      <a:round/>
                      <a:headEnd type="none" w="med" len="med"/>
                      <a:tailEnd type="none" w="med" len="med"/>
                    </a:lnB>
                    <a:solidFill>
                      <a:scrgbClr r="0" g="0" b="0">
                        <a:alpha val="0"/>
                      </a:scrgbClr>
                    </a:solidFill>
                  </a:tcPr>
                </a:tc>
                <a:tc>
                  <a:txBody>
                    <a:bodyPr/>
                    <a:lstStyle/>
                    <a:p>
                      <a:pPr algn="r" fontAlgn="b"/>
                      <a:r>
                        <a:rPr lang="en-US" sz="1800" b="0" i="0" u="none" strike="noStrike" dirty="0">
                          <a:effectLst/>
                          <a:latin typeface="Arial"/>
                        </a:rPr>
                        <a:t>6.1</a:t>
                      </a:r>
                    </a:p>
                  </a:txBody>
                  <a:tcPr anchor="ctr"/>
                </a:tc>
                <a:tc>
                  <a:txBody>
                    <a:bodyPr/>
                    <a:lstStyle/>
                    <a:p>
                      <a:pPr algn="r" fontAlgn="b"/>
                      <a:r>
                        <a:rPr lang="en-US" sz="1800" b="0" i="0" u="none" strike="noStrike" dirty="0">
                          <a:effectLst/>
                          <a:latin typeface="Arial"/>
                        </a:rPr>
                        <a:t>7.0</a:t>
                      </a:r>
                    </a:p>
                  </a:txBody>
                  <a:tcPr anchor="ctr"/>
                </a:tc>
                <a:tc>
                  <a:txBody>
                    <a:bodyPr/>
                    <a:lstStyle/>
                    <a:p>
                      <a:pPr algn="r" fontAlgn="b"/>
                      <a:r>
                        <a:rPr lang="en-US" sz="1800" b="0" i="0" u="none" strike="noStrike" dirty="0">
                          <a:effectLst/>
                          <a:latin typeface="Arial"/>
                        </a:rPr>
                        <a:t>1.8</a:t>
                      </a:r>
                    </a:p>
                  </a:txBody>
                  <a:tcPr anchor="ctr">
                    <a:lnR>
                      <a:noFill/>
                    </a:lnR>
                  </a:tcPr>
                </a:tc>
                <a:tc>
                  <a:txBody>
                    <a:bodyPr/>
                    <a:lstStyle/>
                    <a:p>
                      <a:pPr algn="r" fontAlgn="b"/>
                      <a:r>
                        <a:rPr lang="en-US" sz="1800" b="0" i="0" u="none" strike="noStrike" dirty="0">
                          <a:effectLst/>
                          <a:latin typeface="Arial"/>
                        </a:rPr>
                        <a:t>0.8</a:t>
                      </a:r>
                    </a:p>
                  </a:txBody>
                  <a:tcPr anchor="ctr">
                    <a:lnL>
                      <a:noFill/>
                    </a:lnL>
                    <a:lnR>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Imports</a:t>
                      </a:r>
                    </a:p>
                  </a:txBody>
                  <a:tcPr anchor="ctr" horzOverflow="overflow">
                    <a:lnL>
                      <a:noFill/>
                    </a:lnL>
                    <a:lnR>
                      <a:noFill/>
                    </a:lnR>
                    <a:lnT w="6350" cap="flat" cmpd="sng" algn="ctr">
                      <a:noFill/>
                      <a:prstDash val="solid"/>
                      <a:round/>
                      <a:headEnd type="none" w="med" len="med"/>
                      <a:tailEnd type="none" w="med" len="med"/>
                    </a:lnT>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-14.2</a:t>
                      </a:r>
                    </a:p>
                  </a:txBody>
                  <a:tcPr anchor="ctr">
                    <a:lnL>
                      <a:noFill/>
                    </a:lnL>
                    <a:lnB w="12700" cap="flat" cmpd="sng" algn="ctr">
                      <a:solidFill>
                        <a:srgbClr val="707C8A"/>
                      </a:solidFill>
                      <a:prstDash val="solid"/>
                      <a:round/>
                      <a:headEnd type="none" w="med" len="med"/>
                      <a:tailEnd type="none" w="med" len="med"/>
                    </a:lnB>
                  </a:tcPr>
                </a:tc>
                <a:tc>
                  <a:txBody>
                    <a:bodyPr/>
                    <a:lstStyle/>
                    <a:p>
                      <a:pPr algn="r" fontAlgn="b"/>
                      <a:r>
                        <a:rPr lang="en-US" sz="1800" b="0" i="0" u="none" strike="noStrike" dirty="0">
                          <a:effectLst/>
                          <a:latin typeface="Arial"/>
                        </a:rPr>
                        <a:t>-15.2</a:t>
                      </a:r>
                    </a:p>
                  </a:txBody>
                  <a:tcPr anchor="ctr">
                    <a:lnR>
                      <a:noFill/>
                    </a:lnR>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1.4</a:t>
                      </a:r>
                    </a:p>
                  </a:txBody>
                  <a:tcPr anchor="ctr">
                    <a:lnL>
                      <a:noFill/>
                    </a:lnL>
                    <a:lnR>
                      <a:noFill/>
                    </a:lnR>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0.2</a:t>
                      </a:r>
                    </a:p>
                  </a:txBody>
                  <a:tcPr anchor="ctr">
                    <a:lnL>
                      <a:noFill/>
                    </a:lnL>
                    <a:lnR>
                      <a:noFill/>
                    </a:lnR>
                    <a:lnT w="6350" cap="flat" cmpd="sng" algn="ctr">
                      <a:noFill/>
                      <a:prstDash val="solid"/>
                      <a:round/>
                      <a:headEnd type="none" w="med" len="med"/>
                      <a:tailEnd type="none" w="med" len="med"/>
                    </a:lnT>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hlinkClick r:id="" action="ppaction://ole?verb=0"/>
          </p:cNvPr>
          <p:cNvGraphicFramePr>
            <a:graphicFrameLocks noChangeAspect="1"/>
          </p:cNvGraphicFramePr>
          <p:nvPr>
            <p:extLst>
              <p:ext uri="{D42A27DB-BD31-4B8C-83A1-F6EECF244321}">
                <p14:modId xmlns:p14="http://schemas.microsoft.com/office/powerpoint/2010/main" val="39429032"/>
              </p:ext>
            </p:extLst>
          </p:nvPr>
        </p:nvGraphicFramePr>
        <p:xfrm>
          <a:off x="576263" y="1849438"/>
          <a:ext cx="8027987"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38917" name="Rectangle 5"/>
          <p:cNvSpPr>
            <a:spLocks noGrp="1" noChangeArrowheads="1"/>
          </p:cNvSpPr>
          <p:nvPr>
            <p:ph type="title"/>
          </p:nvPr>
        </p:nvSpPr>
        <p:spPr/>
        <p:txBody>
          <a:bodyPr/>
          <a:lstStyle/>
          <a:p>
            <a:r>
              <a:rPr lang="en-US" dirty="0"/>
              <a:t>Eurozone sentiment indexes are relatively stable </a:t>
            </a:r>
            <a:endParaRPr lang="en-US" dirty="0" smtClean="0"/>
          </a:p>
        </p:txBody>
      </p:sp>
      <p:sp>
        <p:nvSpPr>
          <p:cNvPr id="16" name="Slide Number Placeholder 15"/>
          <p:cNvSpPr>
            <a:spLocks noGrp="1"/>
          </p:cNvSpPr>
          <p:nvPr>
            <p:ph type="sldNum" sz="quarter" idx="12"/>
          </p:nvPr>
        </p:nvSpPr>
        <p:spPr>
          <a:xfrm>
            <a:off x="6613525" y="6448425"/>
            <a:ext cx="2062163" cy="365125"/>
          </a:xfrm>
        </p:spPr>
        <p:txBody>
          <a:bodyPr/>
          <a:lstStyle/>
          <a:p>
            <a:fld id="{05CD1B2F-D747-443E-9EEA-1B543DAE91A7}" type="slidenum">
              <a:rPr lang="en-US" smtClean="0"/>
              <a:pPr/>
              <a:t>35</a:t>
            </a:fld>
            <a:endParaRPr lang="en-US" dirty="0"/>
          </a:p>
        </p:txBody>
      </p:sp>
      <p:sp>
        <p:nvSpPr>
          <p:cNvPr id="10"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8"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dirty="0" smtClean="0"/>
              <a:t>Positive replies minus negative replies</a:t>
            </a:r>
            <a:endParaRPr lang="en-US" sz="1800" b="1" dirty="0">
              <a:solidFill>
                <a:srgbClr val="FFFFFF"/>
              </a:solidFill>
            </a:endParaRPr>
          </a:p>
        </p:txBody>
      </p:sp>
      <p:sp>
        <p:nvSpPr>
          <p:cNvPr id="9"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smtClean="0"/>
              <a:t>European Commission</a:t>
            </a:r>
            <a:r>
              <a:rPr lang="en-US" sz="1000" dirty="0"/>
              <a:t>	© </a:t>
            </a:r>
            <a:r>
              <a:rPr lang="en-US" sz="1000" dirty="0" smtClean="0"/>
              <a:t>2016 IHS</a:t>
            </a:r>
            <a:endParaRPr lang="en-US" sz="10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457200" y="1447800"/>
            <a:ext cx="8355013" cy="4525963"/>
          </a:xfrm>
          <a:prstGeom prst="rect">
            <a:avLst/>
          </a:prstGeom>
          <a:noFill/>
          <a:ln w="9525">
            <a:noFill/>
            <a:miter lim="800000"/>
            <a:headEnd/>
            <a:tailEnd/>
          </a:ln>
        </p:spPr>
        <p:txBody>
          <a:bodyPr anchor="ctr"/>
          <a:lstStyle/>
          <a:p>
            <a:pPr marL="227013" indent="-227013">
              <a:spcBef>
                <a:spcPct val="70000"/>
              </a:spcBef>
              <a:buClr>
                <a:schemeClr val="accent2"/>
              </a:buClr>
              <a:buSzPct val="125000"/>
              <a:buFontTx/>
              <a:buChar char="•"/>
              <a:tabLst>
                <a:tab pos="227013" algn="l"/>
              </a:tabLst>
            </a:pPr>
            <a:endParaRPr lang="en-US" sz="2000" dirty="0"/>
          </a:p>
        </p:txBody>
      </p:sp>
      <p:sp>
        <p:nvSpPr>
          <p:cNvPr id="98307" name="Rectangle 6"/>
          <p:cNvSpPr>
            <a:spLocks noGrp="1" noChangeArrowheads="1"/>
          </p:cNvSpPr>
          <p:nvPr>
            <p:ph type="title"/>
          </p:nvPr>
        </p:nvSpPr>
        <p:spPr/>
        <p:txBody>
          <a:bodyPr/>
          <a:lstStyle/>
          <a:p>
            <a:r>
              <a:rPr lang="en-US" dirty="0" smtClean="0"/>
              <a:t>Western Europe stays </a:t>
            </a:r>
            <a:r>
              <a:rPr lang="en-US" dirty="0"/>
              <a:t>on a slow growth path</a:t>
            </a:r>
            <a:endParaRPr lang="en-US" dirty="0" smtClean="0"/>
          </a:p>
        </p:txBody>
      </p:sp>
      <p:sp>
        <p:nvSpPr>
          <p:cNvPr id="98308" name="Rectangle 7"/>
          <p:cNvSpPr>
            <a:spLocks noGrp="1" noChangeArrowheads="1"/>
          </p:cNvSpPr>
          <p:nvPr>
            <p:ph idx="1"/>
          </p:nvPr>
        </p:nvSpPr>
        <p:spPr/>
        <p:txBody>
          <a:bodyPr/>
          <a:lstStyle/>
          <a:p>
            <a:r>
              <a:rPr lang="en-US" dirty="0"/>
              <a:t>Eurozone growth slowed in the second quarter, with a loss of momentum in consumer spending and business investment.</a:t>
            </a:r>
          </a:p>
          <a:p>
            <a:r>
              <a:rPr lang="en-US" dirty="0" smtClean="0"/>
              <a:t>Increased </a:t>
            </a:r>
            <a:r>
              <a:rPr lang="en-US" dirty="0"/>
              <a:t>uncertainty will discourage capital spending, although some investment will be diverted from the </a:t>
            </a:r>
            <a:r>
              <a:rPr lang="en-US" dirty="0" smtClean="0"/>
              <a:t>United Kingdom to EU countries</a:t>
            </a:r>
            <a:r>
              <a:rPr lang="en-US" dirty="0"/>
              <a:t>.</a:t>
            </a:r>
          </a:p>
          <a:p>
            <a:r>
              <a:rPr lang="en-US" dirty="0"/>
              <a:t>Aggressive monetary stimulus, a weaker euro, and reduced fiscal headwinds will help </a:t>
            </a:r>
            <a:r>
              <a:rPr lang="en-US" dirty="0" smtClean="0"/>
              <a:t>sustain </a:t>
            </a:r>
            <a:r>
              <a:rPr lang="en-US" dirty="0"/>
              <a:t>growth.</a:t>
            </a:r>
          </a:p>
          <a:p>
            <a:r>
              <a:rPr lang="en-US" dirty="0"/>
              <a:t>With inflation picking up only gradually, the European Central Bank (ECB) is not expected to raise interest rates until 2019.</a:t>
            </a:r>
          </a:p>
          <a:p>
            <a:r>
              <a:rPr lang="en-US" dirty="0"/>
              <a:t>The euro is projected to bottom out near USD1.04 in late 2016/early 2017 and then gradually recover to USD1.24 by the end of 2020.</a:t>
            </a:r>
          </a:p>
          <a:p>
            <a:r>
              <a:rPr lang="en-US" dirty="0"/>
              <a:t>Ireland, </a:t>
            </a:r>
            <a:r>
              <a:rPr lang="en-US" dirty="0" smtClean="0"/>
              <a:t>Spain, and Sweden will </a:t>
            </a:r>
            <a:r>
              <a:rPr lang="en-US" dirty="0"/>
              <a:t>maintain relatively healthy economic </a:t>
            </a:r>
            <a:r>
              <a:rPr lang="en-US" dirty="0" smtClean="0"/>
              <a:t>growth, but the United Kingdom, </a:t>
            </a:r>
            <a:r>
              <a:rPr lang="en-US" dirty="0"/>
              <a:t>Italy, and France will struggle. </a:t>
            </a:r>
          </a:p>
        </p:txBody>
      </p:sp>
      <p:sp>
        <p:nvSpPr>
          <p:cNvPr id="13"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36</a:t>
            </a:fld>
            <a:endParaRPr lang="en-US" dirty="0"/>
          </a:p>
        </p:txBody>
      </p:sp>
      <p:sp>
        <p:nvSpPr>
          <p:cNvPr id="7"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extLst>
              <p:ext uri="{D42A27DB-BD31-4B8C-83A1-F6EECF244321}">
                <p14:modId xmlns:p14="http://schemas.microsoft.com/office/powerpoint/2010/main" val="4065694178"/>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43012" name="Rectangle 5"/>
          <p:cNvSpPr>
            <a:spLocks noGrp="1" noChangeArrowheads="1"/>
          </p:cNvSpPr>
          <p:nvPr>
            <p:ph type="title"/>
          </p:nvPr>
        </p:nvSpPr>
        <p:spPr/>
        <p:txBody>
          <a:bodyPr/>
          <a:lstStyle/>
          <a:p>
            <a:r>
              <a:rPr lang="en-US" dirty="0" smtClean="0"/>
              <a:t>Real GDP growth in Western Europe</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37</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extLst>
              <p:ext uri="{D42A27DB-BD31-4B8C-83A1-F6EECF244321}">
                <p14:modId xmlns:p14="http://schemas.microsoft.com/office/powerpoint/2010/main" val="2056881018"/>
              </p:ext>
            </p:extLst>
          </p:nvPr>
        </p:nvGraphicFramePr>
        <p:xfrm>
          <a:off x="576262"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44036" name="Rectangle 4"/>
          <p:cNvSpPr>
            <a:spLocks noGrp="1" noChangeArrowheads="1"/>
          </p:cNvSpPr>
          <p:nvPr>
            <p:ph type="title"/>
          </p:nvPr>
        </p:nvSpPr>
        <p:spPr/>
        <p:txBody>
          <a:bodyPr/>
          <a:lstStyle/>
          <a:p>
            <a:r>
              <a:rPr lang="en-US" dirty="0" smtClean="0"/>
              <a:t>Real GDP growth in Western Europe</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38</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p14="http://schemas.microsoft.com/office/powerpoint/2010/main" val="3967356766"/>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14340" name="Rectangle 5"/>
          <p:cNvSpPr>
            <a:spLocks noGrp="1" noChangeArrowheads="1"/>
          </p:cNvSpPr>
          <p:nvPr>
            <p:ph type="title"/>
          </p:nvPr>
        </p:nvSpPr>
        <p:spPr/>
        <p:txBody>
          <a:bodyPr/>
          <a:lstStyle/>
          <a:p>
            <a:r>
              <a:rPr lang="en-US" dirty="0" smtClean="0"/>
              <a:t>Ten-year Eurozone government bond yields remain low</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39</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10-year government bond yields</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a:hlinkClick r:id="" action="ppaction://ole?verb=0"/>
          </p:cNvPr>
          <p:cNvGraphicFramePr>
            <a:graphicFrameLocks/>
          </p:cNvGraphicFramePr>
          <p:nvPr>
            <p:extLst>
              <p:ext uri="{D42A27DB-BD31-4B8C-83A1-F6EECF244321}">
                <p14:modId xmlns:p14="http://schemas.microsoft.com/office/powerpoint/2010/main" val="3086654518"/>
              </p:ext>
            </p:extLst>
          </p:nvPr>
        </p:nvGraphicFramePr>
        <p:xfrm>
          <a:off x="576263" y="1828800"/>
          <a:ext cx="8027987" cy="4100513"/>
        </p:xfrm>
        <a:graphic>
          <a:graphicData uri="http://schemas.openxmlformats.org/drawingml/2006/chart">
            <c:chart xmlns:c="http://schemas.openxmlformats.org/drawingml/2006/chart" xmlns:r="http://schemas.openxmlformats.org/officeDocument/2006/relationships" r:id="rId2"/>
          </a:graphicData>
        </a:graphic>
      </p:graphicFrame>
      <p:sp>
        <p:nvSpPr>
          <p:cNvPr id="6148" name="Rectangle 6"/>
          <p:cNvSpPr>
            <a:spLocks noGrp="1" noChangeArrowheads="1"/>
          </p:cNvSpPr>
          <p:nvPr>
            <p:ph type="title"/>
          </p:nvPr>
        </p:nvSpPr>
        <p:spPr/>
        <p:txBody>
          <a:bodyPr/>
          <a:lstStyle/>
          <a:p>
            <a:r>
              <a:rPr lang="en-US" dirty="0" smtClean="0"/>
              <a:t>Emerging markets will lead a pickup in global growth</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4</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p:cNvGraphicFramePr>
          <p:nvPr>
            <p:extLst>
              <p:ext uri="{D42A27DB-BD31-4B8C-83A1-F6EECF244321}">
                <p14:modId xmlns:p14="http://schemas.microsoft.com/office/powerpoint/2010/main" val="625443404"/>
              </p:ext>
            </p:extLst>
          </p:nvPr>
        </p:nvGraphicFramePr>
        <p:xfrm>
          <a:off x="576263" y="1849438"/>
          <a:ext cx="8027987"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22533" name="Rectangle 5"/>
          <p:cNvSpPr>
            <a:spLocks noGrp="1" noChangeArrowheads="1"/>
          </p:cNvSpPr>
          <p:nvPr>
            <p:ph type="title"/>
          </p:nvPr>
        </p:nvSpPr>
        <p:spPr/>
        <p:txBody>
          <a:bodyPr/>
          <a:lstStyle/>
          <a:p>
            <a:r>
              <a:rPr lang="en-US" dirty="0" smtClean="0"/>
              <a:t>Despite a pickup, consumer price inflation will stay subdued across Western Europe</a:t>
            </a:r>
          </a:p>
        </p:txBody>
      </p:sp>
      <p:sp>
        <p:nvSpPr>
          <p:cNvPr id="16" name="Slide Number Placeholder 15"/>
          <p:cNvSpPr>
            <a:spLocks noGrp="1"/>
          </p:cNvSpPr>
          <p:nvPr>
            <p:ph type="sldNum" sz="quarter" idx="12"/>
          </p:nvPr>
        </p:nvSpPr>
        <p:spPr>
          <a:xfrm>
            <a:off x="6613525" y="6448425"/>
            <a:ext cx="2062163" cy="365125"/>
          </a:xfrm>
        </p:spPr>
        <p:txBody>
          <a:bodyPr/>
          <a:lstStyle/>
          <a:p>
            <a:fld id="{05CD1B2F-D747-443E-9EEA-1B543DAE91A7}" type="slidenum">
              <a:rPr lang="en-US" smtClean="0"/>
              <a:pPr/>
              <a:t>40</a:t>
            </a:fld>
            <a:endParaRPr lang="en-US" dirty="0"/>
          </a:p>
        </p:txBody>
      </p:sp>
      <p:sp>
        <p:nvSpPr>
          <p:cNvPr id="10"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8"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Consumer price index</a:t>
            </a:r>
            <a:endParaRPr lang="en-US" sz="1800" b="1" dirty="0">
              <a:solidFill>
                <a:srgbClr val="FFFFFF"/>
              </a:solidFill>
            </a:endParaRPr>
          </a:p>
        </p:txBody>
      </p:sp>
      <p:sp>
        <p:nvSpPr>
          <p:cNvPr id="9"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extLst>
      <p:ext uri="{BB962C8B-B14F-4D97-AF65-F5344CB8AC3E}">
        <p14:creationId xmlns:p14="http://schemas.microsoft.com/office/powerpoint/2010/main" val="276633692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p14="http://schemas.microsoft.com/office/powerpoint/2010/main" val="3185554568"/>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48132" name="Rectangle 4"/>
          <p:cNvSpPr>
            <a:spLocks noGrp="1" noChangeArrowheads="1"/>
          </p:cNvSpPr>
          <p:nvPr>
            <p:ph type="title"/>
          </p:nvPr>
        </p:nvSpPr>
        <p:spPr/>
        <p:txBody>
          <a:bodyPr/>
          <a:lstStyle/>
          <a:p>
            <a:r>
              <a:rPr lang="en-US" dirty="0" smtClean="0"/>
              <a:t>With inflation below target, the European Central Bank will keep its policy rate near zero until 2019</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41</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Consumer price inflation and policy interest rate</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p:txBody>
          <a:bodyPr/>
          <a:lstStyle/>
          <a:p>
            <a:r>
              <a:rPr lang="en-US" dirty="0" smtClean="0"/>
              <a:t>The United Kingdom’s outlook is clouded by the vote to exit the European Union</a:t>
            </a:r>
          </a:p>
        </p:txBody>
      </p:sp>
      <p:sp>
        <p:nvSpPr>
          <p:cNvPr id="100355" name="Rectangle 5"/>
          <p:cNvSpPr>
            <a:spLocks noGrp="1" noChangeArrowheads="1"/>
          </p:cNvSpPr>
          <p:nvPr>
            <p:ph idx="1"/>
          </p:nvPr>
        </p:nvSpPr>
        <p:spPr>
          <a:xfrm>
            <a:off x="468313" y="1596787"/>
            <a:ext cx="8207375" cy="4640501"/>
          </a:xfrm>
        </p:spPr>
        <p:txBody>
          <a:bodyPr/>
          <a:lstStyle/>
          <a:p>
            <a:r>
              <a:rPr lang="en-US" dirty="0" smtClean="0"/>
              <a:t>Real GDP growth picked up to 0.6% in the spring quarter, as strength in consumer spending was offset by weakness in business investment.</a:t>
            </a:r>
          </a:p>
          <a:p>
            <a:r>
              <a:rPr lang="en-US" dirty="0" smtClean="0"/>
              <a:t>Our forecast assumes the United Kingdom invokes Article 50 in early 2017, initiating two years of negotiations on future UK-EU relations.</a:t>
            </a:r>
            <a:endParaRPr lang="en-US" dirty="0"/>
          </a:p>
          <a:p>
            <a:r>
              <a:rPr lang="en-US" dirty="0" smtClean="0"/>
              <a:t>Uncertainty about the </a:t>
            </a:r>
            <a:r>
              <a:rPr lang="en-US" dirty="0"/>
              <a:t>terms of Brexit is a major restraint on growth, leading to cutbacks in foreign and domestic investment.</a:t>
            </a:r>
          </a:p>
          <a:p>
            <a:r>
              <a:rPr lang="en-US" dirty="0"/>
              <a:t>A mild recession is expected in late 2016 and early 2017.</a:t>
            </a:r>
          </a:p>
          <a:p>
            <a:r>
              <a:rPr lang="en-US" dirty="0" smtClean="0"/>
              <a:t>In early August, the </a:t>
            </a:r>
            <a:r>
              <a:rPr lang="en-US" dirty="0"/>
              <a:t>Bank of England cut its policy rate from 0.50% to </a:t>
            </a:r>
            <a:r>
              <a:rPr lang="en-US" dirty="0" smtClean="0"/>
              <a:t>0.25% and restarted </a:t>
            </a:r>
            <a:r>
              <a:rPr lang="en-US" dirty="0"/>
              <a:t>quantitative </a:t>
            </a:r>
            <a:r>
              <a:rPr lang="en-US" dirty="0" smtClean="0"/>
              <a:t>easing. Fiscal </a:t>
            </a:r>
            <a:r>
              <a:rPr lang="en-US" dirty="0"/>
              <a:t>policies </a:t>
            </a:r>
            <a:r>
              <a:rPr lang="en-US" dirty="0" smtClean="0"/>
              <a:t>remain tight.</a:t>
            </a:r>
            <a:endParaRPr lang="en-US" dirty="0"/>
          </a:p>
          <a:p>
            <a:r>
              <a:rPr lang="en-US" dirty="0"/>
              <a:t>Sterling will likely sink further as Brexit triggers capital flight</a:t>
            </a:r>
            <a:r>
              <a:rPr lang="en-US" dirty="0" smtClean="0"/>
              <a:t>.</a:t>
            </a:r>
          </a:p>
        </p:txBody>
      </p:sp>
      <p:sp>
        <p:nvSpPr>
          <p:cNvPr id="12"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42</a:t>
            </a:fld>
            <a:endParaRPr lang="en-US" dirty="0"/>
          </a:p>
        </p:txBody>
      </p:sp>
      <p:sp>
        <p:nvSpPr>
          <p:cNvPr id="6"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Factors shaping the </a:t>
            </a:r>
            <a:r>
              <a:rPr lang="en-US" dirty="0" smtClean="0"/>
              <a:t>UK outlook </a:t>
            </a:r>
            <a:r>
              <a:rPr lang="en-US" dirty="0"/>
              <a:t>after a vote to leave the European Union</a:t>
            </a:r>
          </a:p>
        </p:txBody>
      </p:sp>
      <p:sp>
        <p:nvSpPr>
          <p:cNvPr id="8" name="Content Placeholder 7"/>
          <p:cNvSpPr>
            <a:spLocks noGrp="1"/>
          </p:cNvSpPr>
          <p:nvPr>
            <p:ph idx="1"/>
          </p:nvPr>
        </p:nvSpPr>
        <p:spPr/>
        <p:txBody>
          <a:bodyPr/>
          <a:lstStyle/>
          <a:p>
            <a:r>
              <a:rPr lang="en-US" dirty="0"/>
              <a:t>Success in concluding trade deals with the European Union and other </a:t>
            </a:r>
            <a:r>
              <a:rPr lang="en-US" dirty="0" smtClean="0"/>
              <a:t>countries/regions during the next two years</a:t>
            </a:r>
            <a:endParaRPr lang="en-US" dirty="0"/>
          </a:p>
          <a:p>
            <a:r>
              <a:rPr lang="en-US" dirty="0"/>
              <a:t>Extent of access to the EU single market</a:t>
            </a:r>
          </a:p>
          <a:p>
            <a:r>
              <a:rPr lang="en-US" dirty="0"/>
              <a:t>Effects on London as a financial center</a:t>
            </a:r>
          </a:p>
          <a:p>
            <a:r>
              <a:rPr lang="en-US" dirty="0"/>
              <a:t>Deregulation initiatives in the United Kingdom</a:t>
            </a:r>
          </a:p>
          <a:p>
            <a:r>
              <a:rPr lang="en-US" dirty="0"/>
              <a:t>UK immigration policy</a:t>
            </a:r>
          </a:p>
          <a:p>
            <a:r>
              <a:rPr lang="en-US" dirty="0"/>
              <a:t>Would Scotland leave the United Kingdom?</a:t>
            </a:r>
          </a:p>
          <a:p>
            <a:r>
              <a:rPr lang="en-US" dirty="0"/>
              <a:t>Capital inflows </a:t>
            </a:r>
            <a:r>
              <a:rPr lang="en-US" dirty="0" smtClean="0"/>
              <a:t>diminish</a:t>
            </a:r>
            <a:r>
              <a:rPr lang="en-US" dirty="0"/>
              <a:t>, leading to sterling depreciation</a:t>
            </a:r>
          </a:p>
          <a:p>
            <a:pPr marL="0" indent="0">
              <a:buNone/>
            </a:pPr>
            <a:endParaRPr lang="en-US" dirty="0"/>
          </a:p>
        </p:txBody>
      </p:sp>
      <p:sp>
        <p:nvSpPr>
          <p:cNvPr id="2" name="Footer Placeholder 1"/>
          <p:cNvSpPr>
            <a:spLocks noGrp="1"/>
          </p:cNvSpPr>
          <p:nvPr>
            <p:ph type="ftr" sz="quarter" idx="13"/>
          </p:nvPr>
        </p:nvSpPr>
        <p:spPr/>
        <p:txBody>
          <a:bodyPr/>
          <a:lstStyle/>
          <a:p>
            <a:r>
              <a:rPr lang="en-US" smtClean="0"/>
              <a:t>US Economic Outlook / August 2016</a:t>
            </a:r>
            <a:endParaRPr lang="en-US" dirty="0"/>
          </a:p>
        </p:txBody>
      </p:sp>
      <p:sp>
        <p:nvSpPr>
          <p:cNvPr id="3" name="Slide Number Placeholder 2"/>
          <p:cNvSpPr>
            <a:spLocks noGrp="1"/>
          </p:cNvSpPr>
          <p:nvPr>
            <p:ph type="sldNum" sz="quarter" idx="12"/>
          </p:nvPr>
        </p:nvSpPr>
        <p:spPr/>
        <p:txBody>
          <a:bodyPr/>
          <a:lstStyle/>
          <a:p>
            <a:fld id="{24C46141-E31C-41A4-BE53-0A6DFD9041A4}" type="slidenum">
              <a:rPr lang="en-US" smtClean="0"/>
              <a:pPr/>
              <a:t>43</a:t>
            </a:fld>
            <a:endParaRPr lang="en-US" dirty="0"/>
          </a:p>
        </p:txBody>
      </p:sp>
    </p:spTree>
    <p:extLst>
      <p:ext uri="{BB962C8B-B14F-4D97-AF65-F5344CB8AC3E}">
        <p14:creationId xmlns:p14="http://schemas.microsoft.com/office/powerpoint/2010/main" val="2034886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a:hlinkClick r:id="" action="ppaction://ole?verb=0"/>
          </p:cNvPr>
          <p:cNvGraphicFramePr>
            <a:graphicFrameLocks/>
          </p:cNvGraphicFramePr>
          <p:nvPr>
            <p:extLst>
              <p:ext uri="{D42A27DB-BD31-4B8C-83A1-F6EECF244321}">
                <p14:modId xmlns:p14="http://schemas.microsoft.com/office/powerpoint/2010/main" val="4175710149"/>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50180" name="Rectangle 4"/>
          <p:cNvSpPr>
            <a:spLocks noGrp="1" noChangeArrowheads="1"/>
          </p:cNvSpPr>
          <p:nvPr>
            <p:ph type="title"/>
          </p:nvPr>
        </p:nvSpPr>
        <p:spPr/>
        <p:txBody>
          <a:bodyPr/>
          <a:lstStyle/>
          <a:p>
            <a:r>
              <a:rPr lang="en-US" dirty="0"/>
              <a:t>British sterling will depreciate further until the terms of Brexit are clarified</a:t>
            </a:r>
            <a:endParaRPr lang="en-US" dirty="0" smtClean="0"/>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44</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a:solidFill>
                  <a:srgbClr val="FFFFFF"/>
                </a:solidFill>
              </a:rPr>
              <a:t>S</a:t>
            </a:r>
            <a:r>
              <a:rPr lang="en-US" sz="1800" b="1" dirty="0" smtClean="0">
                <a:solidFill>
                  <a:srgbClr val="FFFFFF"/>
                </a:solidFill>
              </a:rPr>
              <a:t>terling exchange rates</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title"/>
          </p:nvPr>
        </p:nvSpPr>
        <p:spPr/>
        <p:txBody>
          <a:bodyPr/>
          <a:lstStyle/>
          <a:p>
            <a:r>
              <a:rPr lang="en-US" dirty="0" smtClean="0"/>
              <a:t>UK outlook summary</a:t>
            </a:r>
          </a:p>
        </p:txBody>
      </p:sp>
      <p:sp>
        <p:nvSpPr>
          <p:cNvPr id="5" name="Slide Number Placeholder 29"/>
          <p:cNvSpPr>
            <a:spLocks noGrp="1"/>
          </p:cNvSpPr>
          <p:nvPr>
            <p:ph type="sldNum" sz="quarter" idx="12"/>
          </p:nvPr>
        </p:nvSpPr>
        <p:spPr>
          <a:xfrm>
            <a:off x="6613525" y="6448425"/>
            <a:ext cx="2062163" cy="365125"/>
          </a:xfrm>
        </p:spPr>
        <p:txBody>
          <a:bodyPr/>
          <a:lstStyle/>
          <a:p>
            <a:fld id="{05CD1B2F-D747-443E-9EEA-1B543DAE91A7}" type="slidenum">
              <a:rPr lang="en-US" smtClean="0"/>
              <a:pPr/>
              <a:t>45</a:t>
            </a:fld>
            <a:endParaRPr lang="en-US" dirty="0"/>
          </a:p>
        </p:txBody>
      </p:sp>
      <p:sp>
        <p:nvSpPr>
          <p:cNvPr id="6"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8" name="Text Box 2"/>
          <p:cNvSpPr txBox="1">
            <a:spLocks noChangeArrowheads="1"/>
          </p:cNvSpPr>
          <p:nvPr/>
        </p:nvSpPr>
        <p:spPr bwMode="auto">
          <a:xfrm>
            <a:off x="466725" y="6237288"/>
            <a:ext cx="2282676" cy="153888"/>
          </a:xfrm>
          <a:prstGeom prst="rect">
            <a:avLst/>
          </a:prstGeom>
          <a:noFill/>
          <a:ln w="9525">
            <a:noFill/>
            <a:miter lim="800000"/>
            <a:headEnd/>
            <a:tailEnd/>
          </a:ln>
        </p:spPr>
        <p:txBody>
          <a:bodyPr wrap="none" lIns="0" tIns="0" rIns="0" bIns="0">
            <a:spAutoFit/>
          </a:bodyPr>
          <a:lstStyle/>
          <a:p>
            <a:r>
              <a:rPr lang="en-US" sz="1000" dirty="0" smtClean="0"/>
              <a:t>*Annual </a:t>
            </a:r>
            <a:r>
              <a:rPr lang="en-US" sz="1000" dirty="0"/>
              <a:t>average, **Billions of US dollars</a:t>
            </a:r>
          </a:p>
        </p:txBody>
      </p:sp>
      <p:graphicFrame>
        <p:nvGraphicFramePr>
          <p:cNvPr id="9" name="Object 3"/>
          <p:cNvGraphicFramePr>
            <a:graphicFrameLocks noChangeAspect="1"/>
          </p:cNvGraphicFramePr>
          <p:nvPr>
            <p:extLst>
              <p:ext uri="{D42A27DB-BD31-4B8C-83A1-F6EECF244321}">
                <p14:modId xmlns:p14="http://schemas.microsoft.com/office/powerpoint/2010/main" val="1754203548"/>
              </p:ext>
            </p:extLst>
          </p:nvPr>
        </p:nvGraphicFramePr>
        <p:xfrm>
          <a:off x="4968043" y="4149080"/>
          <a:ext cx="3780670" cy="1915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795014240"/>
              </p:ext>
            </p:extLst>
          </p:nvPr>
        </p:nvGraphicFramePr>
        <p:xfrm>
          <a:off x="395288" y="4224518"/>
          <a:ext cx="3744664" cy="1793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1850669560"/>
              </p:ext>
            </p:extLst>
          </p:nvPr>
        </p:nvGraphicFramePr>
        <p:xfrm>
          <a:off x="395288" y="1628800"/>
          <a:ext cx="3780668" cy="1908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3385089910"/>
              </p:ext>
            </p:extLst>
          </p:nvPr>
        </p:nvGraphicFramePr>
        <p:xfrm>
          <a:off x="4946647" y="1628800"/>
          <a:ext cx="380206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xtboxInfographicTitleBar"/>
          <p:cNvSpPr/>
          <p:nvPr/>
        </p:nvSpPr>
        <p:spPr>
          <a:xfrm>
            <a:off x="395288"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Real GDP growth (%, fiscal years)</a:t>
            </a:r>
          </a:p>
        </p:txBody>
      </p:sp>
      <p:sp>
        <p:nvSpPr>
          <p:cNvPr id="14" name="txtboxInfographicTitleBar"/>
          <p:cNvSpPr/>
          <p:nvPr/>
        </p:nvSpPr>
        <p:spPr>
          <a:xfrm>
            <a:off x="395288"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Exchange rate per US dollar*</a:t>
            </a:r>
          </a:p>
        </p:txBody>
      </p:sp>
      <p:sp>
        <p:nvSpPr>
          <p:cNvPr id="15" name="txtboxInfographicBorder"/>
          <p:cNvSpPr/>
          <p:nvPr/>
        </p:nvSpPr>
        <p:spPr>
          <a:xfrm>
            <a:off x="395345"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txtboxInfographicTitleBar"/>
          <p:cNvSpPr/>
          <p:nvPr/>
        </p:nvSpPr>
        <p:spPr>
          <a:xfrm>
            <a:off x="4955925"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Consumer price inflation (%)</a:t>
            </a:r>
          </a:p>
        </p:txBody>
      </p:sp>
      <p:sp>
        <p:nvSpPr>
          <p:cNvPr id="17" name="txtboxInfographicBorder"/>
          <p:cNvSpPr/>
          <p:nvPr/>
        </p:nvSpPr>
        <p:spPr>
          <a:xfrm>
            <a:off x="4955790"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txtboxInfographicTitleBar"/>
          <p:cNvSpPr/>
          <p:nvPr/>
        </p:nvSpPr>
        <p:spPr>
          <a:xfrm>
            <a:off x="4955925"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Current-account balance**</a:t>
            </a:r>
          </a:p>
        </p:txBody>
      </p:sp>
      <p:sp>
        <p:nvSpPr>
          <p:cNvPr id="19" name="txtboxInfographicBorder"/>
          <p:cNvSpPr/>
          <p:nvPr/>
        </p:nvSpPr>
        <p:spPr>
          <a:xfrm>
            <a:off x="4968044"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txtboxInfographicBorder"/>
          <p:cNvSpPr/>
          <p:nvPr/>
        </p:nvSpPr>
        <p:spPr>
          <a:xfrm>
            <a:off x="395345"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txtBoxSourceLine"/>
          <p:cNvSpPr txBox="1"/>
          <p:nvPr/>
        </p:nvSpPr>
        <p:spPr>
          <a:xfrm>
            <a:off x="384562"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2" name="txtBoxSourceLine"/>
          <p:cNvSpPr txBox="1"/>
          <p:nvPr/>
        </p:nvSpPr>
        <p:spPr>
          <a:xfrm>
            <a:off x="4955137"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3" name="txtBoxSourceLine"/>
          <p:cNvSpPr txBox="1"/>
          <p:nvPr/>
        </p:nvSpPr>
        <p:spPr>
          <a:xfrm>
            <a:off x="391685"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4" name="txtBoxSourceLine"/>
          <p:cNvSpPr txBox="1"/>
          <p:nvPr/>
        </p:nvSpPr>
        <p:spPr>
          <a:xfrm>
            <a:off x="4959857"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23" name="Rectangle 61"/>
          <p:cNvSpPr>
            <a:spLocks noGrp="1" noChangeArrowheads="1"/>
          </p:cNvSpPr>
          <p:nvPr>
            <p:ph type="title"/>
          </p:nvPr>
        </p:nvSpPr>
        <p:spPr/>
        <p:txBody>
          <a:bodyPr/>
          <a:lstStyle/>
          <a:p>
            <a:r>
              <a:rPr lang="en-US" dirty="0" smtClean="0"/>
              <a:t>UK economic growth by sector</a:t>
            </a:r>
          </a:p>
        </p:txBody>
      </p:sp>
      <p:sp>
        <p:nvSpPr>
          <p:cNvPr id="18" name="Slide Number Placeholder 17"/>
          <p:cNvSpPr>
            <a:spLocks noGrp="1"/>
          </p:cNvSpPr>
          <p:nvPr>
            <p:ph type="sldNum" sz="quarter" idx="12"/>
          </p:nvPr>
        </p:nvSpPr>
        <p:spPr>
          <a:xfrm>
            <a:off x="6613525" y="6448425"/>
            <a:ext cx="2062163" cy="365125"/>
          </a:xfrm>
        </p:spPr>
        <p:txBody>
          <a:bodyPr/>
          <a:lstStyle/>
          <a:p>
            <a:fld id="{05CD1B2F-D747-443E-9EEA-1B543DAE91A7}" type="slidenum">
              <a:rPr lang="en-US" smtClean="0"/>
              <a:pPr/>
              <a:t>46</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graphicFrame>
        <p:nvGraphicFramePr>
          <p:cNvPr id="10" name="Content Placeholder 5"/>
          <p:cNvGraphicFramePr>
            <a:graphicFrameLocks/>
          </p:cNvGraphicFramePr>
          <p:nvPr>
            <p:extLst>
              <p:ext uri="{D42A27DB-BD31-4B8C-83A1-F6EECF244321}">
                <p14:modId xmlns:p14="http://schemas.microsoft.com/office/powerpoint/2010/main" val="3645006253"/>
              </p:ext>
            </p:extLst>
          </p:nvPr>
        </p:nvGraphicFramePr>
        <p:xfrm>
          <a:off x="466725" y="1484313"/>
          <a:ext cx="8210554" cy="4005854"/>
        </p:xfrm>
        <a:graphic>
          <a:graphicData uri="http://schemas.openxmlformats.org/drawingml/2006/table">
            <a:tbl>
              <a:tblPr firstRow="1" lastRow="1" bandRow="1">
                <a:tableStyleId>{4F348D8D-2592-4D36-8BCA-CF58A03317E7}</a:tableStyleId>
              </a:tblPr>
              <a:tblGrid>
                <a:gridCol w="3075942"/>
                <a:gridCol w="1283653"/>
                <a:gridCol w="1283653"/>
                <a:gridCol w="1283653"/>
                <a:gridCol w="1283653"/>
              </a:tblGrid>
              <a:tr h="497645">
                <a:tc gridSpan="5">
                  <a:txBody>
                    <a:bodyPr/>
                    <a:lstStyle/>
                    <a:p>
                      <a:r>
                        <a:rPr lang="en-US" sz="1800" b="1" i="0" dirty="0" smtClean="0">
                          <a:latin typeface="Arial"/>
                        </a:rPr>
                        <a:t>Real GDP and its components</a:t>
                      </a:r>
                      <a:endParaRPr lang="en-US" sz="1800" b="1" i="0" dirty="0">
                        <a:latin typeface="Arial"/>
                      </a:endParaRPr>
                    </a:p>
                  </a:txBody>
                  <a:tcPr marL="72000" marR="72000" marT="50400" marB="54000" anchor="ctr">
                    <a:lnL>
                      <a:noFill/>
                    </a:lnL>
                    <a:lnR>
                      <a:noFill/>
                    </a:lnR>
                    <a:lnT>
                      <a:noFill/>
                    </a:lnT>
                    <a:lnB w="19050">
                      <a:solidFill>
                        <a:schemeClr val="bg1"/>
                      </a:solidFill>
                    </a:lnB>
                    <a:lnTlToBr w="12700" cmpd="sng">
                      <a:noFill/>
                      <a:prstDash val="solid"/>
                    </a:lnTlToBr>
                    <a:lnBlToTr w="12700" cmpd="sng">
                      <a:noFill/>
                      <a:prstDash val="solid"/>
                    </a:lnBlToTr>
                    <a:solidFill>
                      <a:srgbClr val="707C8A"/>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459233">
                <a:tc>
                  <a:txBody>
                    <a:bodyPr/>
                    <a:lstStyle/>
                    <a:p>
                      <a:r>
                        <a:rPr lang="en-US" sz="1800" b="1" i="0" dirty="0" smtClean="0">
                          <a:solidFill>
                            <a:schemeClr val="tx1"/>
                          </a:solidFill>
                          <a:latin typeface="Arial"/>
                        </a:rPr>
                        <a:t>Percent change</a:t>
                      </a:r>
                      <a:endParaRPr lang="en-US" sz="1800" b="1" i="0" dirty="0">
                        <a:solidFill>
                          <a:schemeClr val="tx1"/>
                        </a:solidFill>
                        <a:latin typeface="Arial"/>
                      </a:endParaRPr>
                    </a:p>
                  </a:txBody>
                  <a:tcPr marL="72000" marR="72000" marT="54000" marB="54000" anchor="ctr">
                    <a:lnT w="19050">
                      <a:solidFill>
                        <a:schemeClr val="bg1"/>
                      </a:solidFill>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2015</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2016</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2017</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2018</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Real GDP</a:t>
                      </a:r>
                    </a:p>
                  </a:txBody>
                  <a:tcPr anchor="ctr" horzOverflow="overflow">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2.2</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1.6</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0.2</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1.3</a:t>
                      </a:r>
                    </a:p>
                  </a:txBody>
                  <a:tcPr anchor="ctr">
                    <a:lnT w="12700" cap="flat" cmpd="sng" algn="ctr">
                      <a:solidFill>
                        <a:srgbClr val="707C8A"/>
                      </a:solidFill>
                      <a:prstDash val="solid"/>
                      <a:round/>
                      <a:headEnd type="none" w="med" len="med"/>
                      <a:tailEnd type="none" w="med" len="med"/>
                    </a:lnT>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Private consumption</a:t>
                      </a:r>
                    </a:p>
                  </a:txBody>
                  <a:tcPr anchor="ctr" horzOverflow="overflow">
                    <a:noFill/>
                  </a:tcPr>
                </a:tc>
                <a:tc>
                  <a:txBody>
                    <a:bodyPr/>
                    <a:lstStyle/>
                    <a:p>
                      <a:pPr algn="r" fontAlgn="b"/>
                      <a:r>
                        <a:rPr lang="en-US" sz="1800" b="0" i="0" u="none" strike="noStrike" dirty="0">
                          <a:effectLst/>
                          <a:latin typeface="Arial"/>
                        </a:rPr>
                        <a:t>2.5</a:t>
                      </a:r>
                    </a:p>
                  </a:txBody>
                  <a:tcPr anchor="ctr">
                    <a:noFill/>
                  </a:tcPr>
                </a:tc>
                <a:tc>
                  <a:txBody>
                    <a:bodyPr/>
                    <a:lstStyle/>
                    <a:p>
                      <a:pPr algn="r" fontAlgn="b"/>
                      <a:r>
                        <a:rPr lang="en-US" sz="1800" b="0" i="0" u="none" strike="noStrike" dirty="0">
                          <a:effectLst/>
                          <a:latin typeface="Arial"/>
                        </a:rPr>
                        <a:t>2.4</a:t>
                      </a:r>
                    </a:p>
                  </a:txBody>
                  <a:tcPr anchor="ctr">
                    <a:noFill/>
                  </a:tcPr>
                </a:tc>
                <a:tc>
                  <a:txBody>
                    <a:bodyPr/>
                    <a:lstStyle/>
                    <a:p>
                      <a:pPr algn="r" fontAlgn="b"/>
                      <a:r>
                        <a:rPr lang="en-US" sz="1800" b="0" i="0" u="none" strike="noStrike" dirty="0">
                          <a:effectLst/>
                          <a:latin typeface="Arial"/>
                        </a:rPr>
                        <a:t>1.2</a:t>
                      </a:r>
                    </a:p>
                  </a:txBody>
                  <a:tcPr anchor="ctr">
                    <a:noFill/>
                  </a:tcPr>
                </a:tc>
                <a:tc>
                  <a:txBody>
                    <a:bodyPr/>
                    <a:lstStyle/>
                    <a:p>
                      <a:pPr algn="r" fontAlgn="b"/>
                      <a:r>
                        <a:rPr lang="en-US" sz="1800" b="0" i="0" u="none" strike="noStrike" dirty="0">
                          <a:effectLst/>
                          <a:latin typeface="Arial"/>
                        </a:rPr>
                        <a:t>1.6</a:t>
                      </a:r>
                    </a:p>
                  </a:txBody>
                  <a:tcPr anchor="c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Fixed investment</a:t>
                      </a:r>
                    </a:p>
                  </a:txBody>
                  <a:tcPr anchor="ctr" horzOverflow="overflow">
                    <a:noFill/>
                  </a:tcPr>
                </a:tc>
                <a:tc>
                  <a:txBody>
                    <a:bodyPr/>
                    <a:lstStyle/>
                    <a:p>
                      <a:pPr algn="r" fontAlgn="b"/>
                      <a:r>
                        <a:rPr lang="en-US" sz="1800" b="0" i="0" u="none" strike="noStrike" dirty="0">
                          <a:effectLst/>
                          <a:latin typeface="Arial"/>
                        </a:rPr>
                        <a:t>3.3</a:t>
                      </a:r>
                    </a:p>
                  </a:txBody>
                  <a:tcPr anchor="ctr">
                    <a:noFill/>
                  </a:tcPr>
                </a:tc>
                <a:tc>
                  <a:txBody>
                    <a:bodyPr/>
                    <a:lstStyle/>
                    <a:p>
                      <a:pPr algn="r" fontAlgn="b"/>
                      <a:r>
                        <a:rPr lang="en-US" sz="1800" b="0" i="0" u="none" strike="noStrike" dirty="0">
                          <a:effectLst/>
                          <a:latin typeface="Arial"/>
                        </a:rPr>
                        <a:t>-1.2</a:t>
                      </a:r>
                    </a:p>
                  </a:txBody>
                  <a:tcPr anchor="ctr">
                    <a:noFill/>
                  </a:tcPr>
                </a:tc>
                <a:tc>
                  <a:txBody>
                    <a:bodyPr/>
                    <a:lstStyle/>
                    <a:p>
                      <a:pPr algn="r" fontAlgn="b"/>
                      <a:r>
                        <a:rPr lang="en-US" sz="1800" b="0" i="0" u="none" strike="noStrike" dirty="0">
                          <a:effectLst/>
                          <a:latin typeface="Arial"/>
                        </a:rPr>
                        <a:t>-6.2</a:t>
                      </a:r>
                    </a:p>
                  </a:txBody>
                  <a:tcPr anchor="ctr">
                    <a:noFill/>
                  </a:tcPr>
                </a:tc>
                <a:tc>
                  <a:txBody>
                    <a:bodyPr/>
                    <a:lstStyle/>
                    <a:p>
                      <a:pPr algn="r" fontAlgn="b"/>
                      <a:r>
                        <a:rPr lang="en-US" sz="1800" b="0" i="0" u="none" strike="noStrike" dirty="0">
                          <a:effectLst/>
                          <a:latin typeface="Arial"/>
                        </a:rPr>
                        <a:t>-0.2</a:t>
                      </a:r>
                    </a:p>
                  </a:txBody>
                  <a:tcPr anchor="c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Government consumption</a:t>
                      </a:r>
                    </a:p>
                  </a:txBody>
                  <a:tcPr anchor="ctr" horzOverflow="overflow">
                    <a:noFill/>
                  </a:tcPr>
                </a:tc>
                <a:tc>
                  <a:txBody>
                    <a:bodyPr/>
                    <a:lstStyle/>
                    <a:p>
                      <a:pPr algn="r" fontAlgn="b"/>
                      <a:r>
                        <a:rPr lang="en-US" sz="1800" b="0" i="0" u="none" strike="noStrike" dirty="0">
                          <a:effectLst/>
                          <a:latin typeface="Arial"/>
                        </a:rPr>
                        <a:t>1.4</a:t>
                      </a:r>
                    </a:p>
                  </a:txBody>
                  <a:tcPr anchor="ctr">
                    <a:noFill/>
                  </a:tcPr>
                </a:tc>
                <a:tc>
                  <a:txBody>
                    <a:bodyPr/>
                    <a:lstStyle/>
                    <a:p>
                      <a:pPr algn="r" fontAlgn="b"/>
                      <a:r>
                        <a:rPr lang="en-US" sz="1800" b="0" i="0" u="none" strike="noStrike" dirty="0">
                          <a:effectLst/>
                          <a:latin typeface="Arial"/>
                        </a:rPr>
                        <a:t>1.2</a:t>
                      </a:r>
                    </a:p>
                  </a:txBody>
                  <a:tcPr anchor="ctr">
                    <a:noFill/>
                  </a:tcPr>
                </a:tc>
                <a:tc>
                  <a:txBody>
                    <a:bodyPr/>
                    <a:lstStyle/>
                    <a:p>
                      <a:pPr algn="r" fontAlgn="b"/>
                      <a:r>
                        <a:rPr lang="en-US" sz="1800" b="0" i="0" u="none" strike="noStrike" dirty="0">
                          <a:effectLst/>
                          <a:latin typeface="Arial"/>
                        </a:rPr>
                        <a:t>0.8</a:t>
                      </a:r>
                    </a:p>
                  </a:txBody>
                  <a:tcPr anchor="ctr">
                    <a:noFill/>
                  </a:tcPr>
                </a:tc>
                <a:tc>
                  <a:txBody>
                    <a:bodyPr/>
                    <a:lstStyle/>
                    <a:p>
                      <a:pPr algn="r" fontAlgn="b"/>
                      <a:r>
                        <a:rPr lang="en-US" sz="1800" b="0" i="0" u="none" strike="noStrike" dirty="0">
                          <a:effectLst/>
                          <a:latin typeface="Arial"/>
                        </a:rPr>
                        <a:t>1.4</a:t>
                      </a:r>
                    </a:p>
                  </a:txBody>
                  <a:tcPr anchor="c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Exports</a:t>
                      </a:r>
                    </a:p>
                  </a:txBody>
                  <a:tcPr anchor="ctr" horzOverflow="overflow">
                    <a:noFill/>
                  </a:tcPr>
                </a:tc>
                <a:tc>
                  <a:txBody>
                    <a:bodyPr/>
                    <a:lstStyle/>
                    <a:p>
                      <a:pPr algn="r" fontAlgn="b"/>
                      <a:r>
                        <a:rPr lang="en-US" sz="1800" b="0" i="0" u="none" strike="noStrike" dirty="0">
                          <a:effectLst/>
                          <a:latin typeface="Arial"/>
                        </a:rPr>
                        <a:t>4.8</a:t>
                      </a:r>
                    </a:p>
                  </a:txBody>
                  <a:tcPr anchor="ctr">
                    <a:noFill/>
                  </a:tcPr>
                </a:tc>
                <a:tc>
                  <a:txBody>
                    <a:bodyPr/>
                    <a:lstStyle/>
                    <a:p>
                      <a:pPr algn="r" fontAlgn="b"/>
                      <a:r>
                        <a:rPr lang="en-US" sz="1800" b="0" i="0" u="none" strike="noStrike" dirty="0">
                          <a:effectLst/>
                          <a:latin typeface="Arial"/>
                        </a:rPr>
                        <a:t>4.5</a:t>
                      </a:r>
                    </a:p>
                  </a:txBody>
                  <a:tcPr anchor="ctr">
                    <a:noFill/>
                  </a:tcPr>
                </a:tc>
                <a:tc>
                  <a:txBody>
                    <a:bodyPr/>
                    <a:lstStyle/>
                    <a:p>
                      <a:pPr algn="r" fontAlgn="b"/>
                      <a:r>
                        <a:rPr lang="en-US" sz="1800" b="0" i="0" u="none" strike="noStrike" dirty="0">
                          <a:effectLst/>
                          <a:latin typeface="Arial"/>
                        </a:rPr>
                        <a:t>4.7</a:t>
                      </a:r>
                    </a:p>
                  </a:txBody>
                  <a:tcPr anchor="ctr">
                    <a:noFill/>
                  </a:tcPr>
                </a:tc>
                <a:tc>
                  <a:txBody>
                    <a:bodyPr/>
                    <a:lstStyle/>
                    <a:p>
                      <a:pPr algn="r" fontAlgn="b"/>
                      <a:r>
                        <a:rPr lang="en-US" sz="1800" b="0" i="0" u="none" strike="noStrike" dirty="0">
                          <a:effectLst/>
                          <a:latin typeface="Arial"/>
                        </a:rPr>
                        <a:t>3.2</a:t>
                      </a:r>
                    </a:p>
                  </a:txBody>
                  <a:tcPr anchor="c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Imports</a:t>
                      </a:r>
                    </a:p>
                  </a:txBody>
                  <a:tcPr anchor="ctr" horzOverflow="overflow">
                    <a:lnB w="6350" cap="flat" cmpd="sng" algn="ctr">
                      <a:noFill/>
                      <a:prstDash val="solid"/>
                      <a:round/>
                      <a:headEnd type="none" w="med" len="med"/>
                      <a:tailEnd type="none" w="med" len="med"/>
                    </a:lnB>
                    <a:solidFill>
                      <a:scrgbClr r="0" g="0" b="0">
                        <a:alpha val="0"/>
                      </a:scrgbClr>
                    </a:solidFill>
                  </a:tcPr>
                </a:tc>
                <a:tc>
                  <a:txBody>
                    <a:bodyPr/>
                    <a:lstStyle/>
                    <a:p>
                      <a:pPr algn="r" fontAlgn="b"/>
                      <a:r>
                        <a:rPr lang="en-US" sz="1800" b="0" i="0" u="none" strike="noStrike" dirty="0">
                          <a:effectLst/>
                          <a:latin typeface="Arial"/>
                        </a:rPr>
                        <a:t>5.8</a:t>
                      </a:r>
                    </a:p>
                  </a:txBody>
                  <a:tcPr anchor="ctr"/>
                </a:tc>
                <a:tc>
                  <a:txBody>
                    <a:bodyPr/>
                    <a:lstStyle/>
                    <a:p>
                      <a:pPr algn="r" fontAlgn="b"/>
                      <a:r>
                        <a:rPr lang="en-US" sz="1800" b="0" i="0" u="none" strike="noStrike" dirty="0">
                          <a:effectLst/>
                          <a:latin typeface="Arial"/>
                        </a:rPr>
                        <a:t>3.6</a:t>
                      </a:r>
                    </a:p>
                  </a:txBody>
                  <a:tcPr anchor="ctr"/>
                </a:tc>
                <a:tc>
                  <a:txBody>
                    <a:bodyPr/>
                    <a:lstStyle/>
                    <a:p>
                      <a:pPr algn="r" fontAlgn="b"/>
                      <a:r>
                        <a:rPr lang="en-US" sz="1800" b="0" i="0" u="none" strike="noStrike" dirty="0">
                          <a:effectLst/>
                          <a:latin typeface="Arial"/>
                        </a:rPr>
                        <a:t>2.1</a:t>
                      </a:r>
                    </a:p>
                  </a:txBody>
                  <a:tcPr anchor="ctr">
                    <a:lnR>
                      <a:noFill/>
                    </a:lnR>
                  </a:tcPr>
                </a:tc>
                <a:tc>
                  <a:txBody>
                    <a:bodyPr/>
                    <a:lstStyle/>
                    <a:p>
                      <a:pPr algn="r" fontAlgn="b"/>
                      <a:r>
                        <a:rPr lang="en-US" sz="1800" b="0" i="0" u="none" strike="noStrike" dirty="0">
                          <a:effectLst/>
                          <a:latin typeface="Arial"/>
                        </a:rPr>
                        <a:t>2.8</a:t>
                      </a:r>
                    </a:p>
                  </a:txBody>
                  <a:tcPr anchor="ctr">
                    <a:lnL>
                      <a:noFill/>
                    </a:lnL>
                    <a:lnR>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435568">
                <a:tc>
                  <a:txBody>
                    <a:bodyPr/>
                    <a:lstStyle/>
                    <a:p>
                      <a:r>
                        <a:rPr lang="en-US" sz="1800" dirty="0" smtClean="0"/>
                        <a:t>Industrial production</a:t>
                      </a:r>
                    </a:p>
                  </a:txBody>
                  <a:tcPr anchor="ctr" horzOverflow="overflow">
                    <a:lnL>
                      <a:noFill/>
                    </a:lnL>
                    <a:lnR>
                      <a:noFill/>
                    </a:lnR>
                    <a:lnT w="6350" cap="flat" cmpd="sng" algn="ctr">
                      <a:noFill/>
                      <a:prstDash val="solid"/>
                      <a:round/>
                      <a:headEnd type="none" w="med" len="med"/>
                      <a:tailEnd type="none" w="med" len="med"/>
                    </a:lnT>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1.3</a:t>
                      </a:r>
                    </a:p>
                  </a:txBody>
                  <a:tcPr anchor="ctr">
                    <a:lnL>
                      <a:noFill/>
                    </a:lnL>
                    <a:lnB w="12700" cap="flat" cmpd="sng" algn="ctr">
                      <a:solidFill>
                        <a:srgbClr val="707C8A"/>
                      </a:solidFill>
                      <a:prstDash val="solid"/>
                      <a:round/>
                      <a:headEnd type="none" w="med" len="med"/>
                      <a:tailEnd type="none" w="med" len="med"/>
                    </a:lnB>
                  </a:tcPr>
                </a:tc>
                <a:tc>
                  <a:txBody>
                    <a:bodyPr/>
                    <a:lstStyle/>
                    <a:p>
                      <a:pPr algn="r" fontAlgn="b"/>
                      <a:r>
                        <a:rPr lang="en-US" sz="1800" b="0" i="0" u="none" strike="noStrike" dirty="0">
                          <a:effectLst/>
                          <a:latin typeface="Arial"/>
                        </a:rPr>
                        <a:t>0.7</a:t>
                      </a:r>
                    </a:p>
                  </a:txBody>
                  <a:tcPr anchor="ctr">
                    <a:lnR>
                      <a:noFill/>
                    </a:lnR>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-0.5</a:t>
                      </a:r>
                    </a:p>
                  </a:txBody>
                  <a:tcPr anchor="ctr">
                    <a:lnL>
                      <a:noFill/>
                    </a:lnL>
                    <a:lnR>
                      <a:noFill/>
                    </a:lnR>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1.7</a:t>
                      </a:r>
                    </a:p>
                  </a:txBody>
                  <a:tcPr anchor="ctr">
                    <a:lnL>
                      <a:noFill/>
                    </a:lnL>
                    <a:lnR>
                      <a:noFill/>
                    </a:lnR>
                    <a:lnT w="6350" cap="flat" cmpd="sng" algn="ctr">
                      <a:noFill/>
                      <a:prstDash val="solid"/>
                      <a:round/>
                      <a:headEnd type="none" w="med" len="med"/>
                      <a:tailEnd type="none" w="med" len="med"/>
                    </a:lnT>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title"/>
          </p:nvPr>
        </p:nvSpPr>
        <p:spPr/>
        <p:txBody>
          <a:bodyPr/>
          <a:lstStyle/>
          <a:p>
            <a:r>
              <a:rPr lang="en-US" dirty="0"/>
              <a:t>Emerging Europe: Varying risks and growth prospects</a:t>
            </a:r>
            <a:endParaRPr lang="en-US" dirty="0" smtClean="0"/>
          </a:p>
        </p:txBody>
      </p:sp>
      <p:sp>
        <p:nvSpPr>
          <p:cNvPr id="102403" name="Rectangle 7"/>
          <p:cNvSpPr>
            <a:spLocks noGrp="1" noChangeArrowheads="1"/>
          </p:cNvSpPr>
          <p:nvPr>
            <p:ph idx="1"/>
          </p:nvPr>
        </p:nvSpPr>
        <p:spPr/>
        <p:txBody>
          <a:bodyPr/>
          <a:lstStyle/>
          <a:p>
            <a:r>
              <a:rPr lang="en-US" dirty="0"/>
              <a:t>Weak export markets in Western Europe will restrain growth in </a:t>
            </a:r>
            <a:r>
              <a:rPr lang="en-US" dirty="0" smtClean="0"/>
              <a:t>emerging </a:t>
            </a:r>
            <a:r>
              <a:rPr lang="en-US" dirty="0"/>
              <a:t>Europe.</a:t>
            </a:r>
          </a:p>
          <a:p>
            <a:r>
              <a:rPr lang="en-US" dirty="0"/>
              <a:t>The attempted coup in Turkey and the government’s response will hurt exchange-rate stability, capital inflows, and economic growth.</a:t>
            </a:r>
          </a:p>
          <a:p>
            <a:r>
              <a:rPr lang="en-US" dirty="0" smtClean="0"/>
              <a:t>Poland’s domestic demand will continue to expand, supported by an improving labor market, record-low interest rates, and fiscal stimulus.</a:t>
            </a:r>
            <a:endParaRPr lang="en-US" dirty="0"/>
          </a:p>
          <a:p>
            <a:r>
              <a:rPr lang="en-US" dirty="0"/>
              <a:t>With their well-educated workforces and low risk profiles, the Czech Republic and Slovakia are attractive investment destinations.</a:t>
            </a:r>
          </a:p>
          <a:p>
            <a:r>
              <a:rPr lang="en-US" dirty="0"/>
              <a:t>Low oil prices, economic sanctions, and capital flight have led to a severe recession in Russia, which should end </a:t>
            </a:r>
            <a:r>
              <a:rPr lang="en-US" dirty="0" smtClean="0"/>
              <a:t>in 2016. </a:t>
            </a:r>
            <a:endParaRPr lang="en-US" dirty="0"/>
          </a:p>
          <a:p>
            <a:r>
              <a:rPr lang="en-US" dirty="0"/>
              <a:t>The easing of currency controls will improve Ukraine’s business climate, but fiscal consolidation, political instability, and emigration remain obstacles to growth.</a:t>
            </a:r>
          </a:p>
          <a:p>
            <a:endParaRPr lang="en-US" dirty="0"/>
          </a:p>
        </p:txBody>
      </p:sp>
      <p:sp>
        <p:nvSpPr>
          <p:cNvPr id="12"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47</a:t>
            </a:fld>
            <a:endParaRPr lang="en-US" dirty="0"/>
          </a:p>
        </p:txBody>
      </p:sp>
      <p:sp>
        <p:nvSpPr>
          <p:cNvPr id="6"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p:cNvGraphicFramePr>
          <p:nvPr>
            <p:extLst>
              <p:ext uri="{D42A27DB-BD31-4B8C-83A1-F6EECF244321}">
                <p14:modId xmlns:p14="http://schemas.microsoft.com/office/powerpoint/2010/main" val="1496972919"/>
              </p:ext>
            </p:extLst>
          </p:nvPr>
        </p:nvGraphicFramePr>
        <p:xfrm>
          <a:off x="576263" y="1849438"/>
          <a:ext cx="8027988" cy="43878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Real GDP growth in Emerging Europe</a:t>
            </a:r>
            <a:endParaRPr lang="en-US" dirty="0"/>
          </a:p>
        </p:txBody>
      </p:sp>
      <p:sp>
        <p:nvSpPr>
          <p:cNvPr id="4" name="Slide Number Placeholder 3"/>
          <p:cNvSpPr>
            <a:spLocks noGrp="1"/>
          </p:cNvSpPr>
          <p:nvPr>
            <p:ph type="sldNum" sz="quarter" idx="12"/>
          </p:nvPr>
        </p:nvSpPr>
        <p:spPr>
          <a:xfrm>
            <a:off x="6613525" y="6448425"/>
            <a:ext cx="2062163" cy="365125"/>
          </a:xfrm>
        </p:spPr>
        <p:txBody>
          <a:bodyPr/>
          <a:lstStyle/>
          <a:p>
            <a:fld id="{C1654822-CBA3-4BDF-80A9-3FE33B17E59A}" type="slidenum">
              <a:rPr lang="en-US" smtClean="0"/>
              <a:pPr/>
              <a:t>48</a:t>
            </a:fld>
            <a:endParaRPr lang="en-US" dirty="0"/>
          </a:p>
        </p:txBody>
      </p:sp>
      <p:sp>
        <p:nvSpPr>
          <p:cNvPr id="5" name="Footer Placeholder 4"/>
          <p:cNvSpPr>
            <a:spLocks noGrp="1"/>
          </p:cNvSpPr>
          <p:nvPr>
            <p:ph type="ftr" sz="quarter" idx="13"/>
          </p:nvPr>
        </p:nvSpPr>
        <p:spPr>
          <a:xfrm>
            <a:off x="468313" y="188913"/>
            <a:ext cx="7775575" cy="215900"/>
          </a:xfrm>
        </p:spPr>
        <p:txBody>
          <a:body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extLst>
      <p:ext uri="{BB962C8B-B14F-4D97-AF65-F5344CB8AC3E}">
        <p14:creationId xmlns:p14="http://schemas.microsoft.com/office/powerpoint/2010/main" val="15504751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title"/>
          </p:nvPr>
        </p:nvSpPr>
        <p:spPr/>
        <p:txBody>
          <a:bodyPr/>
          <a:lstStyle/>
          <a:p>
            <a:r>
              <a:rPr lang="en-US" dirty="0"/>
              <a:t>Russia’s recession is beginning to subside</a:t>
            </a:r>
            <a:endParaRPr lang="en-US" dirty="0" smtClean="0"/>
          </a:p>
        </p:txBody>
      </p:sp>
      <p:sp>
        <p:nvSpPr>
          <p:cNvPr id="103427" name="Rectangle 7"/>
          <p:cNvSpPr>
            <a:spLocks noGrp="1" noChangeArrowheads="1"/>
          </p:cNvSpPr>
          <p:nvPr>
            <p:ph idx="1"/>
          </p:nvPr>
        </p:nvSpPr>
        <p:spPr/>
        <p:txBody>
          <a:bodyPr/>
          <a:lstStyle/>
          <a:p>
            <a:r>
              <a:rPr lang="en-US" dirty="0"/>
              <a:t>The drop in oil prices, economic and financial sanctions, and capital flight have led to a deep, protracted recession.</a:t>
            </a:r>
          </a:p>
          <a:p>
            <a:r>
              <a:rPr lang="en-US" dirty="0"/>
              <a:t>Real GDP fell 1.2% year on year in the first quarter. </a:t>
            </a:r>
          </a:p>
          <a:p>
            <a:r>
              <a:rPr lang="en-US" dirty="0"/>
              <a:t>Recent monthly data show declines in retail trade and fixed investment moderating, while industrial production has edged up.</a:t>
            </a:r>
          </a:p>
          <a:p>
            <a:r>
              <a:rPr lang="en-US" dirty="0"/>
              <a:t>The fallout from </a:t>
            </a:r>
            <a:r>
              <a:rPr lang="en-US" dirty="0" smtClean="0"/>
              <a:t>Brexit, however, will likely delay </a:t>
            </a:r>
            <a:r>
              <a:rPr lang="en-US" dirty="0"/>
              <a:t>Russia’s recovery, since the European Union is its most important export market. </a:t>
            </a:r>
          </a:p>
          <a:p>
            <a:pPr lvl="0"/>
            <a:r>
              <a:rPr lang="en-US" dirty="0"/>
              <a:t>The central bank reduced its policy rate from 11.00% to 10.50% in mid-June. As inflation moderates, further easing is expected.</a:t>
            </a:r>
          </a:p>
          <a:p>
            <a:r>
              <a:rPr lang="en-US" dirty="0"/>
              <a:t>Unfavorable demographics, outmoded manufacturing capacity, and an overburdened infrastructure will limit long-term growth.</a:t>
            </a:r>
          </a:p>
        </p:txBody>
      </p:sp>
      <p:sp>
        <p:nvSpPr>
          <p:cNvPr id="12"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49</a:t>
            </a:fld>
            <a:endParaRPr lang="en-US" dirty="0"/>
          </a:p>
        </p:txBody>
      </p:sp>
      <p:sp>
        <p:nvSpPr>
          <p:cNvPr id="1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extLst>
              <p:ext uri="{D42A27DB-BD31-4B8C-83A1-F6EECF244321}">
                <p14:modId xmlns:p14="http://schemas.microsoft.com/office/powerpoint/2010/main" val="155691707"/>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5124" name="Rectangle 6"/>
          <p:cNvSpPr>
            <a:spLocks noGrp="1" noChangeArrowheads="1"/>
          </p:cNvSpPr>
          <p:nvPr>
            <p:ph type="title"/>
          </p:nvPr>
        </p:nvSpPr>
        <p:spPr/>
        <p:txBody>
          <a:bodyPr/>
          <a:lstStyle/>
          <a:p>
            <a:r>
              <a:rPr lang="en-US" dirty="0" smtClean="0"/>
              <a:t>Asia-Pacific (excluding Japan) will achieve the fastest growth in real GDP</a:t>
            </a:r>
          </a:p>
        </p:txBody>
      </p:sp>
      <p:sp>
        <p:nvSpPr>
          <p:cNvPr id="15" name="Slide Number Placeholder 14"/>
          <p:cNvSpPr>
            <a:spLocks noGrp="1"/>
          </p:cNvSpPr>
          <p:nvPr>
            <p:ph type="sldNum" sz="quarter" idx="12"/>
          </p:nvPr>
        </p:nvSpPr>
        <p:spPr>
          <a:xfrm>
            <a:off x="6602974" y="6471773"/>
            <a:ext cx="2062163" cy="365125"/>
          </a:xfrm>
        </p:spPr>
        <p:txBody>
          <a:bodyPr/>
          <a:lstStyle/>
          <a:p>
            <a:fld id="{05CD1B2F-D747-443E-9EEA-1B543DAE91A7}" type="slidenum">
              <a:rPr lang="en-US" smtClean="0"/>
              <a:pPr/>
              <a:t>5</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3"/>
          <p:cNvSpPr>
            <a:spLocks noGrp="1" noChangeArrowheads="1"/>
          </p:cNvSpPr>
          <p:nvPr>
            <p:ph type="title"/>
          </p:nvPr>
        </p:nvSpPr>
        <p:spPr/>
        <p:txBody>
          <a:bodyPr/>
          <a:lstStyle/>
          <a:p>
            <a:r>
              <a:rPr lang="en-US" dirty="0" smtClean="0"/>
              <a:t>Russia outlook summary</a:t>
            </a:r>
          </a:p>
        </p:txBody>
      </p:sp>
      <p:sp>
        <p:nvSpPr>
          <p:cNvPr id="23" name="Slide Number Placeholder 29"/>
          <p:cNvSpPr>
            <a:spLocks noGrp="1"/>
          </p:cNvSpPr>
          <p:nvPr>
            <p:ph type="sldNum" sz="quarter" idx="12"/>
          </p:nvPr>
        </p:nvSpPr>
        <p:spPr>
          <a:xfrm>
            <a:off x="6613525" y="6448425"/>
            <a:ext cx="2062163" cy="365125"/>
          </a:xfrm>
        </p:spPr>
        <p:txBody>
          <a:bodyPr/>
          <a:lstStyle/>
          <a:p>
            <a:fld id="{05CD1B2F-D747-443E-9EEA-1B543DAE91A7}" type="slidenum">
              <a:rPr lang="en-US" smtClean="0"/>
              <a:pPr/>
              <a:t>50</a:t>
            </a:fld>
            <a:endParaRPr lang="en-US" dirty="0"/>
          </a:p>
        </p:txBody>
      </p:sp>
      <p:sp>
        <p:nvSpPr>
          <p:cNvPr id="24"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32" name="Text Box 2"/>
          <p:cNvSpPr txBox="1">
            <a:spLocks noChangeArrowheads="1"/>
          </p:cNvSpPr>
          <p:nvPr/>
        </p:nvSpPr>
        <p:spPr bwMode="auto">
          <a:xfrm>
            <a:off x="395288" y="6237288"/>
            <a:ext cx="2742739" cy="184666"/>
          </a:xfrm>
          <a:prstGeom prst="rect">
            <a:avLst/>
          </a:prstGeom>
          <a:noFill/>
          <a:ln w="9525">
            <a:noFill/>
            <a:miter lim="800000"/>
            <a:headEnd/>
            <a:tailEnd/>
          </a:ln>
        </p:spPr>
        <p:txBody>
          <a:bodyPr wrap="none" lIns="0" tIns="0" rIns="0" bIns="0">
            <a:spAutoFit/>
          </a:bodyPr>
          <a:lstStyle/>
          <a:p>
            <a:r>
              <a:rPr lang="en-US" sz="1200" dirty="0" smtClean="0"/>
              <a:t>*Annual </a:t>
            </a:r>
            <a:r>
              <a:rPr lang="en-US" sz="1200" dirty="0"/>
              <a:t>average, **Billions of US dollars</a:t>
            </a:r>
          </a:p>
        </p:txBody>
      </p:sp>
      <p:graphicFrame>
        <p:nvGraphicFramePr>
          <p:cNvPr id="41" name="Object 3"/>
          <p:cNvGraphicFramePr>
            <a:graphicFrameLocks noChangeAspect="1"/>
          </p:cNvGraphicFramePr>
          <p:nvPr>
            <p:extLst>
              <p:ext uri="{D42A27DB-BD31-4B8C-83A1-F6EECF244321}">
                <p14:modId xmlns:p14="http://schemas.microsoft.com/office/powerpoint/2010/main" val="268696578"/>
              </p:ext>
            </p:extLst>
          </p:nvPr>
        </p:nvGraphicFramePr>
        <p:xfrm>
          <a:off x="4968043" y="4149080"/>
          <a:ext cx="3780670" cy="1915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Object 4"/>
          <p:cNvGraphicFramePr>
            <a:graphicFrameLocks noChangeAspect="1"/>
          </p:cNvGraphicFramePr>
          <p:nvPr>
            <p:extLst>
              <p:ext uri="{D42A27DB-BD31-4B8C-83A1-F6EECF244321}">
                <p14:modId xmlns:p14="http://schemas.microsoft.com/office/powerpoint/2010/main" val="3762104225"/>
              </p:ext>
            </p:extLst>
          </p:nvPr>
        </p:nvGraphicFramePr>
        <p:xfrm>
          <a:off x="395288" y="4224518"/>
          <a:ext cx="3744664" cy="1793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Object 5"/>
          <p:cNvGraphicFramePr>
            <a:graphicFrameLocks noChangeAspect="1"/>
          </p:cNvGraphicFramePr>
          <p:nvPr>
            <p:extLst>
              <p:ext uri="{D42A27DB-BD31-4B8C-83A1-F6EECF244321}">
                <p14:modId xmlns:p14="http://schemas.microsoft.com/office/powerpoint/2010/main" val="489924026"/>
              </p:ext>
            </p:extLst>
          </p:nvPr>
        </p:nvGraphicFramePr>
        <p:xfrm>
          <a:off x="395288" y="1628800"/>
          <a:ext cx="3780668" cy="1908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Object 10"/>
          <p:cNvGraphicFramePr>
            <a:graphicFrameLocks noChangeAspect="1"/>
          </p:cNvGraphicFramePr>
          <p:nvPr>
            <p:extLst>
              <p:ext uri="{D42A27DB-BD31-4B8C-83A1-F6EECF244321}">
                <p14:modId xmlns:p14="http://schemas.microsoft.com/office/powerpoint/2010/main" val="1918174656"/>
              </p:ext>
            </p:extLst>
          </p:nvPr>
        </p:nvGraphicFramePr>
        <p:xfrm>
          <a:off x="4946647" y="1628800"/>
          <a:ext cx="380206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45" name="txtboxInfographicTitleBar"/>
          <p:cNvSpPr/>
          <p:nvPr/>
        </p:nvSpPr>
        <p:spPr>
          <a:xfrm>
            <a:off x="395288"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Real GDP growth (%)</a:t>
            </a:r>
          </a:p>
        </p:txBody>
      </p:sp>
      <p:sp>
        <p:nvSpPr>
          <p:cNvPr id="46" name="txtboxInfographicTitleBar"/>
          <p:cNvSpPr/>
          <p:nvPr/>
        </p:nvSpPr>
        <p:spPr>
          <a:xfrm>
            <a:off x="395288"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Exchange rate per US dollar*</a:t>
            </a:r>
          </a:p>
        </p:txBody>
      </p:sp>
      <p:sp>
        <p:nvSpPr>
          <p:cNvPr id="47" name="txtboxInfographicBorder"/>
          <p:cNvSpPr/>
          <p:nvPr/>
        </p:nvSpPr>
        <p:spPr>
          <a:xfrm>
            <a:off x="395345"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8" name="txtboxInfographicTitleBar"/>
          <p:cNvSpPr/>
          <p:nvPr/>
        </p:nvSpPr>
        <p:spPr>
          <a:xfrm>
            <a:off x="4955925"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Consumer price inflation (%)</a:t>
            </a:r>
          </a:p>
        </p:txBody>
      </p:sp>
      <p:sp>
        <p:nvSpPr>
          <p:cNvPr id="49" name="txtboxInfographicBorder"/>
          <p:cNvSpPr/>
          <p:nvPr/>
        </p:nvSpPr>
        <p:spPr>
          <a:xfrm>
            <a:off x="4955790"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0" name="txtboxInfographicTitleBar"/>
          <p:cNvSpPr/>
          <p:nvPr/>
        </p:nvSpPr>
        <p:spPr>
          <a:xfrm>
            <a:off x="4955925"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Current-account balance**</a:t>
            </a:r>
          </a:p>
        </p:txBody>
      </p:sp>
      <p:sp>
        <p:nvSpPr>
          <p:cNvPr id="51" name="txtboxInfographicBorder"/>
          <p:cNvSpPr/>
          <p:nvPr/>
        </p:nvSpPr>
        <p:spPr>
          <a:xfrm>
            <a:off x="4968044"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2" name="txtboxInfographicBorder"/>
          <p:cNvSpPr/>
          <p:nvPr/>
        </p:nvSpPr>
        <p:spPr>
          <a:xfrm>
            <a:off x="395345"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3" name="txtBoxSourceLine"/>
          <p:cNvSpPr txBox="1"/>
          <p:nvPr/>
        </p:nvSpPr>
        <p:spPr>
          <a:xfrm>
            <a:off x="384562"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54" name="txtBoxSourceLine"/>
          <p:cNvSpPr txBox="1"/>
          <p:nvPr/>
        </p:nvSpPr>
        <p:spPr>
          <a:xfrm>
            <a:off x="4955137"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55" name="txtBoxSourceLine"/>
          <p:cNvSpPr txBox="1"/>
          <p:nvPr/>
        </p:nvSpPr>
        <p:spPr>
          <a:xfrm>
            <a:off x="391685"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56" name="txtBoxSourceLine"/>
          <p:cNvSpPr txBox="1"/>
          <p:nvPr/>
        </p:nvSpPr>
        <p:spPr>
          <a:xfrm>
            <a:off x="4959857"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title"/>
          </p:nvPr>
        </p:nvSpPr>
        <p:spPr/>
        <p:txBody>
          <a:bodyPr/>
          <a:lstStyle/>
          <a:p>
            <a:r>
              <a:rPr lang="en-US" dirty="0"/>
              <a:t>Japan’s economy travels a slow growth path</a:t>
            </a:r>
            <a:endParaRPr lang="en-US" dirty="0" smtClean="0"/>
          </a:p>
        </p:txBody>
      </p:sp>
      <p:sp>
        <p:nvSpPr>
          <p:cNvPr id="105475" name="Rectangle 7"/>
          <p:cNvSpPr>
            <a:spLocks noGrp="1" noChangeArrowheads="1"/>
          </p:cNvSpPr>
          <p:nvPr>
            <p:ph idx="1"/>
          </p:nvPr>
        </p:nvSpPr>
        <p:spPr/>
        <p:txBody>
          <a:bodyPr/>
          <a:lstStyle/>
          <a:p>
            <a:r>
              <a:rPr lang="en-US" dirty="0" smtClean="0"/>
              <a:t>The yen’s recent appreciation will </a:t>
            </a:r>
            <a:r>
              <a:rPr lang="en-US" dirty="0"/>
              <a:t>hurt </a:t>
            </a:r>
            <a:r>
              <a:rPr lang="en-US" dirty="0" smtClean="0"/>
              <a:t>exports </a:t>
            </a:r>
            <a:r>
              <a:rPr lang="en-US" dirty="0"/>
              <a:t>(first price and later volume), corporate earnings, capital spending, and tourism.</a:t>
            </a:r>
          </a:p>
          <a:p>
            <a:r>
              <a:rPr lang="en-US" dirty="0"/>
              <a:t>The Kumamoto earthquake in April disrupted production and tourism, </a:t>
            </a:r>
            <a:r>
              <a:rPr lang="en-US" dirty="0" smtClean="0"/>
              <a:t>limiting real GDP growth to a 0.2% annual rate in </a:t>
            </a:r>
            <a:r>
              <a:rPr lang="en-US" dirty="0"/>
              <a:t>the second quarter.</a:t>
            </a:r>
          </a:p>
          <a:p>
            <a:r>
              <a:rPr lang="en-US" dirty="0" smtClean="0"/>
              <a:t>A new fiscal stimulus package and monetary </a:t>
            </a:r>
            <a:r>
              <a:rPr lang="en-US" dirty="0"/>
              <a:t>policy </a:t>
            </a:r>
            <a:r>
              <a:rPr lang="en-US" dirty="0" smtClean="0"/>
              <a:t>easing will have modest effects on economic growth. </a:t>
            </a:r>
            <a:endParaRPr lang="en-US" dirty="0"/>
          </a:p>
          <a:p>
            <a:r>
              <a:rPr lang="en-US" dirty="0"/>
              <a:t>Labor markets are tight, with the unemployment rate at 3.2</a:t>
            </a:r>
            <a:r>
              <a:rPr lang="en-US" dirty="0" smtClean="0"/>
              <a:t>%, but weak real wage gains are restraining consumer spending. </a:t>
            </a:r>
          </a:p>
          <a:p>
            <a:r>
              <a:rPr lang="en-US" dirty="0" smtClean="0"/>
              <a:t>A </a:t>
            </a:r>
            <a:r>
              <a:rPr lang="en-US" dirty="0"/>
              <a:t>declining, aging population limits growth potential.</a:t>
            </a:r>
          </a:p>
          <a:p>
            <a:r>
              <a:rPr lang="en-US" dirty="0"/>
              <a:t>High government debt may become a serious challenge.</a:t>
            </a:r>
          </a:p>
        </p:txBody>
      </p:sp>
      <p:sp>
        <p:nvSpPr>
          <p:cNvPr id="12"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51</a:t>
            </a:fld>
            <a:endParaRPr lang="en-US" dirty="0"/>
          </a:p>
        </p:txBody>
      </p:sp>
      <p:sp>
        <p:nvSpPr>
          <p:cNvPr id="6"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3"/>
          <p:cNvSpPr>
            <a:spLocks noGrp="1" noChangeArrowheads="1"/>
          </p:cNvSpPr>
          <p:nvPr>
            <p:ph type="title"/>
          </p:nvPr>
        </p:nvSpPr>
        <p:spPr/>
        <p:txBody>
          <a:bodyPr/>
          <a:lstStyle/>
          <a:p>
            <a:r>
              <a:rPr lang="en-US" dirty="0" smtClean="0"/>
              <a:t>Japan’s outlook summary</a:t>
            </a:r>
          </a:p>
        </p:txBody>
      </p:sp>
      <p:sp>
        <p:nvSpPr>
          <p:cNvPr id="25" name="Slide Number Placeholder 29"/>
          <p:cNvSpPr>
            <a:spLocks noGrp="1"/>
          </p:cNvSpPr>
          <p:nvPr>
            <p:ph type="sldNum" sz="quarter" idx="12"/>
          </p:nvPr>
        </p:nvSpPr>
        <p:spPr>
          <a:xfrm>
            <a:off x="6613525" y="6448425"/>
            <a:ext cx="2062163" cy="365125"/>
          </a:xfrm>
        </p:spPr>
        <p:txBody>
          <a:bodyPr/>
          <a:lstStyle/>
          <a:p>
            <a:fld id="{05CD1B2F-D747-443E-9EEA-1B543DAE91A7}" type="slidenum">
              <a:rPr lang="en-US" smtClean="0"/>
              <a:pPr/>
              <a:t>52</a:t>
            </a:fld>
            <a:endParaRPr lang="en-US" dirty="0"/>
          </a:p>
        </p:txBody>
      </p:sp>
      <p:sp>
        <p:nvSpPr>
          <p:cNvPr id="18"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26" name="Text Box 2"/>
          <p:cNvSpPr txBox="1">
            <a:spLocks noChangeArrowheads="1"/>
          </p:cNvSpPr>
          <p:nvPr/>
        </p:nvSpPr>
        <p:spPr bwMode="auto">
          <a:xfrm>
            <a:off x="466725" y="6237288"/>
            <a:ext cx="2282676" cy="153888"/>
          </a:xfrm>
          <a:prstGeom prst="rect">
            <a:avLst/>
          </a:prstGeom>
          <a:noFill/>
          <a:ln w="9525">
            <a:noFill/>
            <a:miter lim="800000"/>
            <a:headEnd/>
            <a:tailEnd/>
          </a:ln>
        </p:spPr>
        <p:txBody>
          <a:bodyPr wrap="none" lIns="0" tIns="0" rIns="0" bIns="0">
            <a:spAutoFit/>
          </a:bodyPr>
          <a:lstStyle/>
          <a:p>
            <a:r>
              <a:rPr lang="en-US" sz="1000" dirty="0" smtClean="0"/>
              <a:t>*Annual </a:t>
            </a:r>
            <a:r>
              <a:rPr lang="en-US" sz="1000" dirty="0"/>
              <a:t>average, **Billions of US dollars</a:t>
            </a:r>
          </a:p>
        </p:txBody>
      </p:sp>
      <p:graphicFrame>
        <p:nvGraphicFramePr>
          <p:cNvPr id="27" name="Object 3"/>
          <p:cNvGraphicFramePr>
            <a:graphicFrameLocks noChangeAspect="1"/>
          </p:cNvGraphicFramePr>
          <p:nvPr>
            <p:extLst>
              <p:ext uri="{D42A27DB-BD31-4B8C-83A1-F6EECF244321}">
                <p14:modId xmlns:p14="http://schemas.microsoft.com/office/powerpoint/2010/main" val="1537480673"/>
              </p:ext>
            </p:extLst>
          </p:nvPr>
        </p:nvGraphicFramePr>
        <p:xfrm>
          <a:off x="4968043" y="4149080"/>
          <a:ext cx="3780670" cy="1915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Object 4"/>
          <p:cNvGraphicFramePr>
            <a:graphicFrameLocks noChangeAspect="1"/>
          </p:cNvGraphicFramePr>
          <p:nvPr>
            <p:extLst>
              <p:ext uri="{D42A27DB-BD31-4B8C-83A1-F6EECF244321}">
                <p14:modId xmlns:p14="http://schemas.microsoft.com/office/powerpoint/2010/main" val="3760703397"/>
              </p:ext>
            </p:extLst>
          </p:nvPr>
        </p:nvGraphicFramePr>
        <p:xfrm>
          <a:off x="395288" y="4224518"/>
          <a:ext cx="3744664" cy="1793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Object 5"/>
          <p:cNvGraphicFramePr>
            <a:graphicFrameLocks noChangeAspect="1"/>
          </p:cNvGraphicFramePr>
          <p:nvPr>
            <p:extLst>
              <p:ext uri="{D42A27DB-BD31-4B8C-83A1-F6EECF244321}">
                <p14:modId xmlns:p14="http://schemas.microsoft.com/office/powerpoint/2010/main" val="2454992029"/>
              </p:ext>
            </p:extLst>
          </p:nvPr>
        </p:nvGraphicFramePr>
        <p:xfrm>
          <a:off x="395288" y="1628800"/>
          <a:ext cx="3780668" cy="1908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Object 10"/>
          <p:cNvGraphicFramePr>
            <a:graphicFrameLocks noChangeAspect="1"/>
          </p:cNvGraphicFramePr>
          <p:nvPr>
            <p:extLst>
              <p:ext uri="{D42A27DB-BD31-4B8C-83A1-F6EECF244321}">
                <p14:modId xmlns:p14="http://schemas.microsoft.com/office/powerpoint/2010/main" val="3405220199"/>
              </p:ext>
            </p:extLst>
          </p:nvPr>
        </p:nvGraphicFramePr>
        <p:xfrm>
          <a:off x="4946647" y="1628800"/>
          <a:ext cx="380206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33" name="txtboxInfographicTitleBar"/>
          <p:cNvSpPr/>
          <p:nvPr/>
        </p:nvSpPr>
        <p:spPr>
          <a:xfrm>
            <a:off x="395288"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Real GDP growth (%)</a:t>
            </a:r>
          </a:p>
        </p:txBody>
      </p:sp>
      <p:sp>
        <p:nvSpPr>
          <p:cNvPr id="34" name="txtboxInfographicTitleBar"/>
          <p:cNvSpPr/>
          <p:nvPr/>
        </p:nvSpPr>
        <p:spPr>
          <a:xfrm>
            <a:off x="395288"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Exchange rate per US dollar*</a:t>
            </a:r>
          </a:p>
        </p:txBody>
      </p:sp>
      <p:sp>
        <p:nvSpPr>
          <p:cNvPr id="35" name="txtboxInfographicBorder"/>
          <p:cNvSpPr/>
          <p:nvPr/>
        </p:nvSpPr>
        <p:spPr>
          <a:xfrm>
            <a:off x="395345"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txtboxInfographicTitleBar"/>
          <p:cNvSpPr/>
          <p:nvPr/>
        </p:nvSpPr>
        <p:spPr>
          <a:xfrm>
            <a:off x="4955925"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Consumer price inflation (%)</a:t>
            </a:r>
          </a:p>
        </p:txBody>
      </p:sp>
      <p:sp>
        <p:nvSpPr>
          <p:cNvPr id="37" name="txtboxInfographicBorder"/>
          <p:cNvSpPr/>
          <p:nvPr/>
        </p:nvSpPr>
        <p:spPr>
          <a:xfrm>
            <a:off x="4955790"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8" name="txtboxInfographicTitleBar"/>
          <p:cNvSpPr/>
          <p:nvPr/>
        </p:nvSpPr>
        <p:spPr>
          <a:xfrm>
            <a:off x="4955925"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Current-account balance**</a:t>
            </a:r>
          </a:p>
        </p:txBody>
      </p:sp>
      <p:sp>
        <p:nvSpPr>
          <p:cNvPr id="39" name="txtboxInfographicBorder"/>
          <p:cNvSpPr/>
          <p:nvPr/>
        </p:nvSpPr>
        <p:spPr>
          <a:xfrm>
            <a:off x="4968044"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txtboxInfographicBorder"/>
          <p:cNvSpPr/>
          <p:nvPr/>
        </p:nvSpPr>
        <p:spPr>
          <a:xfrm>
            <a:off x="395345"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txtBoxSourceLine"/>
          <p:cNvSpPr txBox="1"/>
          <p:nvPr/>
        </p:nvSpPr>
        <p:spPr>
          <a:xfrm>
            <a:off x="384562"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0" name="txtBoxSourceLine"/>
          <p:cNvSpPr txBox="1"/>
          <p:nvPr/>
        </p:nvSpPr>
        <p:spPr>
          <a:xfrm>
            <a:off x="4955137"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1" name="txtBoxSourceLine"/>
          <p:cNvSpPr txBox="1"/>
          <p:nvPr/>
        </p:nvSpPr>
        <p:spPr>
          <a:xfrm>
            <a:off x="391685"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2" name="txtBoxSourceLine"/>
          <p:cNvSpPr txBox="1"/>
          <p:nvPr/>
        </p:nvSpPr>
        <p:spPr>
          <a:xfrm>
            <a:off x="4959857"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p:txBody>
          <a:bodyPr/>
          <a:lstStyle/>
          <a:p>
            <a:r>
              <a:rPr lang="en-US" dirty="0"/>
              <a:t>Asia-Pacific will lead all regions in growth</a:t>
            </a:r>
            <a:endParaRPr lang="en-US" dirty="0" smtClean="0"/>
          </a:p>
        </p:txBody>
      </p:sp>
      <p:sp>
        <p:nvSpPr>
          <p:cNvPr id="107523" name="Rectangle 5"/>
          <p:cNvSpPr>
            <a:spLocks noGrp="1" noChangeArrowheads="1"/>
          </p:cNvSpPr>
          <p:nvPr>
            <p:ph idx="1"/>
          </p:nvPr>
        </p:nvSpPr>
        <p:spPr/>
        <p:txBody>
          <a:bodyPr/>
          <a:lstStyle/>
          <a:p>
            <a:r>
              <a:rPr lang="en-US" dirty="0"/>
              <a:t>China’s fixed investment is decelerating as the economy rebalances toward consumer spending and services.</a:t>
            </a:r>
          </a:p>
          <a:p>
            <a:r>
              <a:rPr lang="en-US" dirty="0"/>
              <a:t>India’s economy is growing and foreign investment is rising, </a:t>
            </a:r>
            <a:r>
              <a:rPr lang="en-US" dirty="0" smtClean="0"/>
              <a:t>although progress </a:t>
            </a:r>
            <a:r>
              <a:rPr lang="en-US" dirty="0"/>
              <a:t>has been slow on Prime Minister Narendra Modi’s reforms. </a:t>
            </a:r>
          </a:p>
          <a:p>
            <a:r>
              <a:rPr lang="en-US" dirty="0"/>
              <a:t>Indonesia’s growth is stabilizing in the 4–5% range; capital inflows are critical to financing the country’s significant infrastructure needs.</a:t>
            </a:r>
          </a:p>
          <a:p>
            <a:r>
              <a:rPr lang="en-US" dirty="0"/>
              <a:t>New manufacturing hubs such as Vietnam are emerging in Southeast Asia and South Asia as China loses cost competitiveness.</a:t>
            </a:r>
          </a:p>
          <a:p>
            <a:r>
              <a:rPr lang="en-US" dirty="0"/>
              <a:t>The information technology–business process outsourcing industry is set for continued rapid growth in India, Malaysia, and the Philippines.</a:t>
            </a:r>
          </a:p>
          <a:p>
            <a:r>
              <a:rPr lang="en-US" dirty="0"/>
              <a:t>Japan, Malaysia, and Vietnam would be major beneficiaries if the Trans-Pacific Partnership is implemented.</a:t>
            </a:r>
          </a:p>
        </p:txBody>
      </p:sp>
      <p:sp>
        <p:nvSpPr>
          <p:cNvPr id="12"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53</a:t>
            </a:fld>
            <a:endParaRPr lang="en-US" dirty="0"/>
          </a:p>
        </p:txBody>
      </p:sp>
      <p:sp>
        <p:nvSpPr>
          <p:cNvPr id="6"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extLst>
              <p:ext uri="{D42A27DB-BD31-4B8C-83A1-F6EECF244321}">
                <p14:modId xmlns:p14="http://schemas.microsoft.com/office/powerpoint/2010/main" val="311435722"/>
              </p:ext>
            </p:extLst>
          </p:nvPr>
        </p:nvGraphicFramePr>
        <p:xfrm>
          <a:off x="576263" y="1849438"/>
          <a:ext cx="8027987"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58372" name="Rectangle 4"/>
          <p:cNvSpPr>
            <a:spLocks noGrp="1" noChangeArrowheads="1"/>
          </p:cNvSpPr>
          <p:nvPr>
            <p:ph type="title"/>
          </p:nvPr>
        </p:nvSpPr>
        <p:spPr/>
        <p:txBody>
          <a:bodyPr/>
          <a:lstStyle/>
          <a:p>
            <a:r>
              <a:rPr lang="en-US" dirty="0" smtClean="0"/>
              <a:t>Real GDP growth in Asia-Pacific</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54</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extLst>
              <p:ext uri="{D42A27DB-BD31-4B8C-83A1-F6EECF244321}">
                <p14:modId xmlns:p14="http://schemas.microsoft.com/office/powerpoint/2010/main" val="2837087546"/>
              </p:ext>
            </p:extLst>
          </p:nvPr>
        </p:nvGraphicFramePr>
        <p:xfrm>
          <a:off x="576263"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59396" name="Rectangle 4"/>
          <p:cNvSpPr>
            <a:spLocks noGrp="1" noChangeArrowheads="1"/>
          </p:cNvSpPr>
          <p:nvPr>
            <p:ph type="title"/>
          </p:nvPr>
        </p:nvSpPr>
        <p:spPr/>
        <p:txBody>
          <a:bodyPr/>
          <a:lstStyle/>
          <a:p>
            <a:r>
              <a:rPr lang="en-US" dirty="0" smtClean="0"/>
              <a:t>Real GDP growth in Asia-Pacific</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55</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title"/>
          </p:nvPr>
        </p:nvSpPr>
        <p:spPr/>
        <p:txBody>
          <a:bodyPr/>
          <a:lstStyle/>
          <a:p>
            <a:r>
              <a:rPr lang="en-US" dirty="0"/>
              <a:t>China’s economic slowdown will continue in 2017 </a:t>
            </a:r>
            <a:endParaRPr lang="en-US" dirty="0" smtClean="0"/>
          </a:p>
        </p:txBody>
      </p:sp>
      <p:sp>
        <p:nvSpPr>
          <p:cNvPr id="108547" name="Rectangle 7"/>
          <p:cNvSpPr>
            <a:spLocks noGrp="1" noChangeArrowheads="1"/>
          </p:cNvSpPr>
          <p:nvPr>
            <p:ph idx="1"/>
          </p:nvPr>
        </p:nvSpPr>
        <p:spPr/>
        <p:txBody>
          <a:bodyPr/>
          <a:lstStyle/>
          <a:p>
            <a:r>
              <a:rPr lang="en-US" dirty="0"/>
              <a:t>China’s slowdown is most evident in mining, heavy manufacturing, and utilities; services and light manufacturing are more resilient.</a:t>
            </a:r>
          </a:p>
          <a:p>
            <a:r>
              <a:rPr lang="en-US" dirty="0" err="1" smtClean="0"/>
              <a:t>Brexit’s</a:t>
            </a:r>
            <a:r>
              <a:rPr lang="en-US" dirty="0" smtClean="0"/>
              <a:t> effects will </a:t>
            </a:r>
            <a:r>
              <a:rPr lang="en-US" dirty="0"/>
              <a:t>be limited, and China’s government will support economic growth with more fiscal and monetary stimuli. </a:t>
            </a:r>
          </a:p>
          <a:p>
            <a:r>
              <a:rPr lang="en-US" dirty="0"/>
              <a:t>Home sales have picked up in 2016, although high inventories will continue to dampen construction activity.</a:t>
            </a:r>
          </a:p>
          <a:p>
            <a:r>
              <a:rPr lang="en-US" dirty="0"/>
              <a:t>A determinedly weak renminbi policy is unlikely; concerns </a:t>
            </a:r>
            <a:r>
              <a:rPr lang="en-US" dirty="0" smtClean="0"/>
              <a:t>about mass </a:t>
            </a:r>
            <a:r>
              <a:rPr lang="en-US" dirty="0"/>
              <a:t>capital flight outweigh potential gains in export cost competitiveness.</a:t>
            </a:r>
          </a:p>
          <a:p>
            <a:r>
              <a:rPr lang="en-US" dirty="0"/>
              <a:t>Under China’s 13th Five-Year Plan, services will account for 70% of incremental growth in 2016–20, up from about 60% in 2011–15.</a:t>
            </a:r>
          </a:p>
          <a:p>
            <a:r>
              <a:rPr lang="en-US" dirty="0"/>
              <a:t>Vast excess industrial capacity, financed by an explosion of debt, is the biggest threat to China’s growth prospects.</a:t>
            </a:r>
          </a:p>
        </p:txBody>
      </p:sp>
      <p:sp>
        <p:nvSpPr>
          <p:cNvPr id="12"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56</a:t>
            </a:fld>
            <a:endParaRPr lang="en-US" dirty="0"/>
          </a:p>
        </p:txBody>
      </p:sp>
      <p:sp>
        <p:nvSpPr>
          <p:cNvPr id="6"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3"/>
          <p:cNvSpPr>
            <a:spLocks noGrp="1" noChangeArrowheads="1"/>
          </p:cNvSpPr>
          <p:nvPr>
            <p:ph type="title"/>
          </p:nvPr>
        </p:nvSpPr>
        <p:spPr/>
        <p:txBody>
          <a:bodyPr/>
          <a:lstStyle/>
          <a:p>
            <a:r>
              <a:rPr lang="en-US" dirty="0" smtClean="0"/>
              <a:t>China outlook summary</a:t>
            </a:r>
          </a:p>
        </p:txBody>
      </p:sp>
      <p:sp>
        <p:nvSpPr>
          <p:cNvPr id="25" name="Slide Number Placeholder 29"/>
          <p:cNvSpPr>
            <a:spLocks noGrp="1"/>
          </p:cNvSpPr>
          <p:nvPr>
            <p:ph type="sldNum" sz="quarter" idx="12"/>
          </p:nvPr>
        </p:nvSpPr>
        <p:spPr>
          <a:xfrm>
            <a:off x="6613525" y="6448425"/>
            <a:ext cx="2062163" cy="365125"/>
          </a:xfrm>
        </p:spPr>
        <p:txBody>
          <a:bodyPr/>
          <a:lstStyle/>
          <a:p>
            <a:fld id="{05CD1B2F-D747-443E-9EEA-1B543DAE91A7}" type="slidenum">
              <a:rPr lang="en-US" smtClean="0"/>
              <a:pPr/>
              <a:t>57</a:t>
            </a:fld>
            <a:endParaRPr lang="en-US" dirty="0"/>
          </a:p>
        </p:txBody>
      </p:sp>
      <p:sp>
        <p:nvSpPr>
          <p:cNvPr id="18"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26" name="Text Box 2"/>
          <p:cNvSpPr txBox="1">
            <a:spLocks noChangeArrowheads="1"/>
          </p:cNvSpPr>
          <p:nvPr/>
        </p:nvSpPr>
        <p:spPr bwMode="auto">
          <a:xfrm>
            <a:off x="466725" y="6237288"/>
            <a:ext cx="2282676" cy="153888"/>
          </a:xfrm>
          <a:prstGeom prst="rect">
            <a:avLst/>
          </a:prstGeom>
          <a:noFill/>
          <a:ln w="9525">
            <a:noFill/>
            <a:miter lim="800000"/>
            <a:headEnd/>
            <a:tailEnd/>
          </a:ln>
        </p:spPr>
        <p:txBody>
          <a:bodyPr wrap="none" lIns="0" tIns="0" rIns="0" bIns="0">
            <a:spAutoFit/>
          </a:bodyPr>
          <a:lstStyle/>
          <a:p>
            <a:r>
              <a:rPr lang="en-US" sz="1000" dirty="0" smtClean="0"/>
              <a:t>*Annual </a:t>
            </a:r>
            <a:r>
              <a:rPr lang="en-US" sz="1000" dirty="0"/>
              <a:t>average, **Billions of US dollars</a:t>
            </a:r>
          </a:p>
        </p:txBody>
      </p:sp>
      <p:graphicFrame>
        <p:nvGraphicFramePr>
          <p:cNvPr id="27" name="Object 3"/>
          <p:cNvGraphicFramePr>
            <a:graphicFrameLocks noChangeAspect="1"/>
          </p:cNvGraphicFramePr>
          <p:nvPr>
            <p:extLst>
              <p:ext uri="{D42A27DB-BD31-4B8C-83A1-F6EECF244321}">
                <p14:modId xmlns:p14="http://schemas.microsoft.com/office/powerpoint/2010/main" val="3539585089"/>
              </p:ext>
            </p:extLst>
          </p:nvPr>
        </p:nvGraphicFramePr>
        <p:xfrm>
          <a:off x="4968043" y="4149080"/>
          <a:ext cx="3780670" cy="1915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Object 4"/>
          <p:cNvGraphicFramePr>
            <a:graphicFrameLocks noChangeAspect="1"/>
          </p:cNvGraphicFramePr>
          <p:nvPr>
            <p:extLst>
              <p:ext uri="{D42A27DB-BD31-4B8C-83A1-F6EECF244321}">
                <p14:modId xmlns:p14="http://schemas.microsoft.com/office/powerpoint/2010/main" val="4062776664"/>
              </p:ext>
            </p:extLst>
          </p:nvPr>
        </p:nvGraphicFramePr>
        <p:xfrm>
          <a:off x="395288" y="4224518"/>
          <a:ext cx="3744664" cy="1793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Object 5"/>
          <p:cNvGraphicFramePr>
            <a:graphicFrameLocks noChangeAspect="1"/>
          </p:cNvGraphicFramePr>
          <p:nvPr>
            <p:extLst>
              <p:ext uri="{D42A27DB-BD31-4B8C-83A1-F6EECF244321}">
                <p14:modId xmlns:p14="http://schemas.microsoft.com/office/powerpoint/2010/main" val="3732775345"/>
              </p:ext>
            </p:extLst>
          </p:nvPr>
        </p:nvGraphicFramePr>
        <p:xfrm>
          <a:off x="395288" y="1628800"/>
          <a:ext cx="3780668" cy="1908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Object 10"/>
          <p:cNvGraphicFramePr>
            <a:graphicFrameLocks noChangeAspect="1"/>
          </p:cNvGraphicFramePr>
          <p:nvPr>
            <p:extLst>
              <p:ext uri="{D42A27DB-BD31-4B8C-83A1-F6EECF244321}">
                <p14:modId xmlns:p14="http://schemas.microsoft.com/office/powerpoint/2010/main" val="3451450410"/>
              </p:ext>
            </p:extLst>
          </p:nvPr>
        </p:nvGraphicFramePr>
        <p:xfrm>
          <a:off x="4946647" y="1628800"/>
          <a:ext cx="380206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33" name="txtboxInfographicTitleBar"/>
          <p:cNvSpPr/>
          <p:nvPr/>
        </p:nvSpPr>
        <p:spPr>
          <a:xfrm>
            <a:off x="395288"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Real GDP growth (%)</a:t>
            </a:r>
          </a:p>
        </p:txBody>
      </p:sp>
      <p:sp>
        <p:nvSpPr>
          <p:cNvPr id="34" name="txtboxInfographicTitleBar"/>
          <p:cNvSpPr/>
          <p:nvPr/>
        </p:nvSpPr>
        <p:spPr>
          <a:xfrm>
            <a:off x="395288"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Exchange rate per US dollar*</a:t>
            </a:r>
          </a:p>
        </p:txBody>
      </p:sp>
      <p:sp>
        <p:nvSpPr>
          <p:cNvPr id="35" name="txtboxInfographicBorder"/>
          <p:cNvSpPr/>
          <p:nvPr/>
        </p:nvSpPr>
        <p:spPr>
          <a:xfrm>
            <a:off x="395345"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txtboxInfographicTitleBar"/>
          <p:cNvSpPr/>
          <p:nvPr/>
        </p:nvSpPr>
        <p:spPr>
          <a:xfrm>
            <a:off x="4955925"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Consumer price inflation (%)</a:t>
            </a:r>
          </a:p>
        </p:txBody>
      </p:sp>
      <p:sp>
        <p:nvSpPr>
          <p:cNvPr id="37" name="txtboxInfographicBorder"/>
          <p:cNvSpPr/>
          <p:nvPr/>
        </p:nvSpPr>
        <p:spPr>
          <a:xfrm>
            <a:off x="4955790"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8" name="txtboxInfographicTitleBar"/>
          <p:cNvSpPr/>
          <p:nvPr/>
        </p:nvSpPr>
        <p:spPr>
          <a:xfrm>
            <a:off x="4955925"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Current-account balance**</a:t>
            </a:r>
          </a:p>
        </p:txBody>
      </p:sp>
      <p:sp>
        <p:nvSpPr>
          <p:cNvPr id="39" name="txtboxInfographicBorder"/>
          <p:cNvSpPr/>
          <p:nvPr/>
        </p:nvSpPr>
        <p:spPr>
          <a:xfrm>
            <a:off x="4968044"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txtboxInfographicBorder"/>
          <p:cNvSpPr/>
          <p:nvPr/>
        </p:nvSpPr>
        <p:spPr>
          <a:xfrm>
            <a:off x="395345"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txtBoxSourceLine"/>
          <p:cNvSpPr txBox="1"/>
          <p:nvPr/>
        </p:nvSpPr>
        <p:spPr>
          <a:xfrm>
            <a:off x="384562"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0" name="txtBoxSourceLine"/>
          <p:cNvSpPr txBox="1"/>
          <p:nvPr/>
        </p:nvSpPr>
        <p:spPr>
          <a:xfrm>
            <a:off x="4955137"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1" name="txtBoxSourceLine"/>
          <p:cNvSpPr txBox="1"/>
          <p:nvPr/>
        </p:nvSpPr>
        <p:spPr>
          <a:xfrm>
            <a:off x="391685"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2" name="txtBoxSourceLine"/>
          <p:cNvSpPr txBox="1"/>
          <p:nvPr/>
        </p:nvSpPr>
        <p:spPr>
          <a:xfrm>
            <a:off x="4959857"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hlinkClick r:id="" action="ppaction://ole?verb=0"/>
          </p:cNvPr>
          <p:cNvGraphicFramePr>
            <a:graphicFrameLocks/>
          </p:cNvGraphicFramePr>
          <p:nvPr>
            <p:extLst>
              <p:ext uri="{D42A27DB-BD31-4B8C-83A1-F6EECF244321}">
                <p14:modId xmlns:p14="http://schemas.microsoft.com/office/powerpoint/2010/main" val="3192167673"/>
              </p:ext>
            </p:extLst>
          </p:nvPr>
        </p:nvGraphicFramePr>
        <p:xfrm>
          <a:off x="576263" y="1849437"/>
          <a:ext cx="8027988" cy="4100513"/>
        </p:xfrm>
        <a:graphic>
          <a:graphicData uri="http://schemas.openxmlformats.org/drawingml/2006/chart">
            <c:chart xmlns:c="http://schemas.openxmlformats.org/drawingml/2006/chart" xmlns:r="http://schemas.openxmlformats.org/officeDocument/2006/relationships" r:id="rId2"/>
          </a:graphicData>
        </a:graphic>
      </p:graphicFrame>
      <p:sp>
        <p:nvSpPr>
          <p:cNvPr id="60421" name="Rectangle 7"/>
          <p:cNvSpPr>
            <a:spLocks noGrp="1" noChangeArrowheads="1"/>
          </p:cNvSpPr>
          <p:nvPr>
            <p:ph type="title"/>
          </p:nvPr>
        </p:nvSpPr>
        <p:spPr/>
        <p:txBody>
          <a:bodyPr/>
          <a:lstStyle/>
          <a:p>
            <a:r>
              <a:rPr lang="en-US" dirty="0" smtClean="0"/>
              <a:t>China’s fixed investment has decelerated; retail sales and industrial output growth is steady</a:t>
            </a:r>
          </a:p>
        </p:txBody>
      </p:sp>
      <p:sp>
        <p:nvSpPr>
          <p:cNvPr id="16" name="Slide Number Placeholder 15"/>
          <p:cNvSpPr>
            <a:spLocks noGrp="1"/>
          </p:cNvSpPr>
          <p:nvPr>
            <p:ph type="sldNum" sz="quarter" idx="12"/>
          </p:nvPr>
        </p:nvSpPr>
        <p:spPr>
          <a:xfrm>
            <a:off x="6613525" y="6448425"/>
            <a:ext cx="2062163" cy="365125"/>
          </a:xfrm>
        </p:spPr>
        <p:txBody>
          <a:bodyPr/>
          <a:lstStyle/>
          <a:p>
            <a:fld id="{05CD1B2F-D747-443E-9EEA-1B543DAE91A7}" type="slidenum">
              <a:rPr lang="en-US" smtClean="0"/>
              <a:pPr/>
              <a:t>58</a:t>
            </a:fld>
            <a:endParaRPr lang="en-US" dirty="0"/>
          </a:p>
        </p:txBody>
      </p:sp>
      <p:sp>
        <p:nvSpPr>
          <p:cNvPr id="10"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8"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Key indicators</a:t>
            </a:r>
            <a:endParaRPr lang="en-US" sz="1800" b="1" dirty="0">
              <a:solidFill>
                <a:srgbClr val="FFFFFF"/>
              </a:solidFill>
            </a:endParaRPr>
          </a:p>
        </p:txBody>
      </p:sp>
      <p:sp>
        <p:nvSpPr>
          <p:cNvPr id="9"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smtClean="0">
                <a:latin typeface="Arial"/>
              </a:rPr>
              <a:t>Sources: </a:t>
            </a:r>
            <a:r>
              <a:rPr lang="en-US" sz="1000" dirty="0"/>
              <a:t>NBS, China Customs, IHS </a:t>
            </a:r>
            <a:r>
              <a:rPr lang="en-US" sz="1000" dirty="0" smtClean="0"/>
              <a:t>	© 2016 IHS</a:t>
            </a:r>
            <a:endParaRPr lang="en-US" sz="1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hlinkClick r:id="" action="ppaction://ole?verb=0"/>
          </p:cNvPr>
          <p:cNvGraphicFramePr>
            <a:graphicFrameLocks noChangeAspect="1"/>
          </p:cNvGraphicFramePr>
          <p:nvPr>
            <p:extLst>
              <p:ext uri="{D42A27DB-BD31-4B8C-83A1-F6EECF244321}">
                <p14:modId xmlns:p14="http://schemas.microsoft.com/office/powerpoint/2010/main" val="3298010404"/>
              </p:ext>
            </p:extLst>
          </p:nvPr>
        </p:nvGraphicFramePr>
        <p:xfrm>
          <a:off x="547407" y="1849438"/>
          <a:ext cx="8027987"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1028" name="Line 5"/>
          <p:cNvSpPr>
            <a:spLocks noChangeShapeType="1"/>
          </p:cNvSpPr>
          <p:nvPr/>
        </p:nvSpPr>
        <p:spPr bwMode="auto">
          <a:xfrm>
            <a:off x="5911850" y="3030538"/>
            <a:ext cx="63500" cy="388937"/>
          </a:xfrm>
          <a:prstGeom prst="line">
            <a:avLst/>
          </a:prstGeom>
          <a:noFill/>
          <a:ln w="9525">
            <a:noFill/>
            <a:round/>
            <a:headEnd/>
            <a:tailEnd type="triangle" w="med" len="med"/>
          </a:ln>
        </p:spPr>
        <p:txBody>
          <a:bodyPr>
            <a:spAutoFit/>
          </a:bodyPr>
          <a:lstStyle/>
          <a:p>
            <a:endParaRPr lang="en-US" dirty="0"/>
          </a:p>
        </p:txBody>
      </p:sp>
      <p:sp>
        <p:nvSpPr>
          <p:cNvPr id="1029" name="Rectangle 6"/>
          <p:cNvSpPr>
            <a:spLocks noGrp="1" noChangeArrowheads="1"/>
          </p:cNvSpPr>
          <p:nvPr>
            <p:ph type="title"/>
          </p:nvPr>
        </p:nvSpPr>
        <p:spPr/>
        <p:txBody>
          <a:bodyPr/>
          <a:lstStyle/>
          <a:p>
            <a:r>
              <a:rPr lang="en-US" dirty="0" smtClean="0"/>
              <a:t>China’s lending flows remain elevated in 2016, leading to rapid debt accumulation</a:t>
            </a:r>
          </a:p>
        </p:txBody>
      </p:sp>
      <p:sp>
        <p:nvSpPr>
          <p:cNvPr id="16" name="Slide Number Placeholder 15"/>
          <p:cNvSpPr>
            <a:spLocks noGrp="1"/>
          </p:cNvSpPr>
          <p:nvPr>
            <p:ph type="sldNum" sz="quarter" idx="12"/>
          </p:nvPr>
        </p:nvSpPr>
        <p:spPr>
          <a:xfrm>
            <a:off x="6613525" y="6448425"/>
            <a:ext cx="2062163" cy="365125"/>
          </a:xfrm>
        </p:spPr>
        <p:txBody>
          <a:bodyPr/>
          <a:lstStyle/>
          <a:p>
            <a:fld id="{05CD1B2F-D747-443E-9EEA-1B543DAE91A7}" type="slidenum">
              <a:rPr lang="en-US" smtClean="0"/>
              <a:pPr/>
              <a:t>59</a:t>
            </a:fld>
            <a:endParaRPr lang="en-US" dirty="0"/>
          </a:p>
        </p:txBody>
      </p:sp>
      <p:sp>
        <p:nvSpPr>
          <p:cNvPr id="11"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9"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Lending flows</a:t>
            </a:r>
            <a:endParaRPr lang="en-US" sz="1800" b="1" dirty="0">
              <a:solidFill>
                <a:srgbClr val="FFFFFF"/>
              </a:solidFill>
            </a:endParaRPr>
          </a:p>
        </p:txBody>
      </p:sp>
      <p:sp>
        <p:nvSpPr>
          <p:cNvPr id="10"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xtBoxSourceLine"/>
          <p:cNvSpPr txBox="1"/>
          <p:nvPr/>
        </p:nvSpPr>
        <p:spPr>
          <a:xfrm>
            <a:off x="466725" y="5687878"/>
            <a:ext cx="8210550" cy="54941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200" b="0" dirty="0" smtClean="0">
                <a:latin typeface="Arial"/>
              </a:rPr>
              <a:t>* 2016 forecast based on data through </a:t>
            </a:r>
            <a:r>
              <a:rPr lang="en-US" sz="1200" dirty="0" smtClean="0">
                <a:latin typeface="Arial"/>
              </a:rPr>
              <a:t>July</a:t>
            </a:r>
            <a:endParaRPr lang="en-US" sz="1200" b="0" dirty="0" smtClean="0">
              <a:latin typeface="Arial"/>
            </a:endParaRPr>
          </a:p>
          <a:p>
            <a:pPr>
              <a:tabLst>
                <a:tab pos="7999413" algn="r"/>
              </a:tabLst>
            </a:pPr>
            <a:endParaRPr lang="en-US" sz="1000" dirty="0">
              <a:latin typeface="Arial"/>
            </a:endParaRPr>
          </a:p>
          <a:p>
            <a:pPr>
              <a:tabLst>
                <a:tab pos="7999413" algn="r"/>
              </a:tabLst>
            </a:pPr>
            <a:r>
              <a:rPr lang="en-US" sz="1000" b="0" dirty="0" smtClean="0">
                <a:latin typeface="Arial"/>
              </a:rPr>
              <a:t>Source: People’s Bank of China, IHS </a:t>
            </a:r>
            <a:r>
              <a:rPr lang="en-US" sz="1000" dirty="0" smtClean="0"/>
              <a:t>	© 2016 IHS</a:t>
            </a:r>
            <a:endParaRPr lang="en-US" sz="1000" dirty="0"/>
          </a:p>
        </p:txBody>
      </p:sp>
    </p:spTree>
    <p:extLst>
      <p:ext uri="{BB962C8B-B14F-4D97-AF65-F5344CB8AC3E}">
        <p14:creationId xmlns:p14="http://schemas.microsoft.com/office/powerpoint/2010/main" val="2555371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GDP growth in major economies: August forecast</a:t>
            </a:r>
            <a:endParaRPr lang="en-US" dirty="0"/>
          </a:p>
        </p:txBody>
      </p:sp>
      <p:sp>
        <p:nvSpPr>
          <p:cNvPr id="4" name="Slide Number Placeholder 3"/>
          <p:cNvSpPr>
            <a:spLocks noGrp="1"/>
          </p:cNvSpPr>
          <p:nvPr>
            <p:ph type="sldNum" sz="quarter" idx="12"/>
          </p:nvPr>
        </p:nvSpPr>
        <p:spPr/>
        <p:txBody>
          <a:bodyPr/>
          <a:lstStyle/>
          <a:p>
            <a:fld id="{24C46141-E31C-41A4-BE53-0A6DFD9041A4}" type="slidenum">
              <a:rPr lang="en-US" smtClean="0"/>
              <a:pPr/>
              <a:t>6</a:t>
            </a:fld>
            <a:endParaRPr lang="en-US" dirty="0"/>
          </a:p>
        </p:txBody>
      </p:sp>
      <p:sp>
        <p:nvSpPr>
          <p:cNvPr id="5" name="Footer Placeholder 4"/>
          <p:cNvSpPr>
            <a:spLocks noGrp="1"/>
          </p:cNvSpPr>
          <p:nvPr>
            <p:ph type="ftr" sz="quarter" idx="13"/>
          </p:nvPr>
        </p:nvSpPr>
        <p:spPr/>
        <p:txBody>
          <a:bodyPr/>
          <a:lstStyle/>
          <a:p>
            <a:r>
              <a:rPr lang="en-US" smtClean="0"/>
              <a:t>US Economic Outlook / August 2016</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2171289478"/>
              </p:ext>
            </p:extLst>
          </p:nvPr>
        </p:nvGraphicFramePr>
        <p:xfrm>
          <a:off x="468315" y="1484313"/>
          <a:ext cx="8207373" cy="4440852"/>
        </p:xfrm>
        <a:graphic>
          <a:graphicData uri="http://schemas.openxmlformats.org/drawingml/2006/table">
            <a:tbl>
              <a:tblPr firstRow="1" lastRow="1" bandRow="1"/>
              <a:tblGrid>
                <a:gridCol w="2659033"/>
                <a:gridCol w="1109668"/>
                <a:gridCol w="1109668"/>
                <a:gridCol w="1109668"/>
                <a:gridCol w="1109668"/>
                <a:gridCol w="1109668"/>
              </a:tblGrid>
              <a:tr h="386676">
                <a:tc>
                  <a:txBody>
                    <a:bodyPr/>
                    <a:lstStyle/>
                    <a:p>
                      <a:r>
                        <a:rPr lang="en-US" sz="1800" b="1" i="0" dirty="0" smtClean="0">
                          <a:solidFill>
                            <a:schemeClr val="bg1"/>
                          </a:solidFill>
                          <a:latin typeface="Arial"/>
                        </a:rPr>
                        <a:t>Real</a:t>
                      </a:r>
                      <a:r>
                        <a:rPr lang="en-US" sz="1800" b="1" i="0" baseline="0" dirty="0" smtClean="0">
                          <a:solidFill>
                            <a:schemeClr val="bg1"/>
                          </a:solidFill>
                          <a:latin typeface="Arial"/>
                        </a:rPr>
                        <a:t> GDP</a:t>
                      </a:r>
                      <a:endParaRPr lang="en-US" sz="1800" b="1" i="0" dirty="0">
                        <a:solidFill>
                          <a:schemeClr val="bg1"/>
                        </a:solidFill>
                        <a:latin typeface="Arial"/>
                      </a:endParaRPr>
                    </a:p>
                  </a:txBody>
                  <a:tcPr marL="72000" marR="72000" marT="54000" marB="54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07C8A"/>
                    </a:solid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07C8A"/>
                    </a:solid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07C8A"/>
                    </a:solid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07C8A"/>
                    </a:solid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07C8A"/>
                    </a:solid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07C8A"/>
                    </a:solidFill>
                  </a:tcPr>
                </a:tc>
              </a:tr>
              <a:tr h="386676">
                <a:tc>
                  <a:txBody>
                    <a:bodyPr/>
                    <a:lstStyle/>
                    <a:p>
                      <a:r>
                        <a:rPr lang="en-US" sz="1800" b="1" i="0" dirty="0" smtClean="0">
                          <a:solidFill>
                            <a:schemeClr val="tx1"/>
                          </a:solidFill>
                          <a:latin typeface="Arial"/>
                        </a:rPr>
                        <a:t>Percent change</a:t>
                      </a:r>
                      <a:endParaRPr lang="en-US" sz="1800" b="1" i="0" dirty="0">
                        <a:solidFill>
                          <a:schemeClr val="tx1"/>
                        </a:solidFill>
                        <a:latin typeface="Arial"/>
                      </a:endParaRPr>
                    </a:p>
                  </a:txBody>
                  <a:tcPr marL="72000" marR="72000" marT="54000" marB="54000" anchor="ctr">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2014</a:t>
                      </a:r>
                    </a:p>
                  </a:txBody>
                  <a:tcPr anchor="ctr" horzOverflow="overflow">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2015</a:t>
                      </a:r>
                    </a:p>
                  </a:txBody>
                  <a:tcPr anchor="ctr" horzOverflow="overflow">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2016</a:t>
                      </a:r>
                    </a:p>
                  </a:txBody>
                  <a:tcPr anchor="ctr" horzOverflow="overflow">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2017</a:t>
                      </a:r>
                    </a:p>
                  </a:txBody>
                  <a:tcPr anchor="ctr" horzOverflow="overflow">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2018</a:t>
                      </a:r>
                    </a:p>
                  </a:txBody>
                  <a:tcPr anchor="ctr" horzOverflow="overflow">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6750">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World</a:t>
                      </a:r>
                    </a:p>
                  </a:txBody>
                  <a:tcPr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2.7</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2.7</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2.4</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2.8</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3.1</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366750">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United States</a:t>
                      </a:r>
                    </a:p>
                  </a:txBody>
                  <a:tcPr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2.4</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2.6</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1.6</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2.4</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2.4</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366750">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Canada</a:t>
                      </a:r>
                    </a:p>
                  </a:txBody>
                  <a:tcPr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2.5</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1.1</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1.2</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2.4</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2.4</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366750">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Eurozone</a:t>
                      </a:r>
                    </a:p>
                  </a:txBody>
                  <a:tcPr anchor="ctr" horzOverflow="overflow">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1.1</a:t>
                      </a:r>
                    </a:p>
                  </a:txBody>
                  <a:tcPr anchor="ctr">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1.9</a:t>
                      </a:r>
                    </a:p>
                  </a:txBody>
                  <a:tcPr anchor="ctr">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1.5</a:t>
                      </a:r>
                    </a:p>
                  </a:txBody>
                  <a:tcPr anchor="ctr">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1.2</a:t>
                      </a:r>
                    </a:p>
                  </a:txBody>
                  <a:tcPr anchor="ctr">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1.5</a:t>
                      </a:r>
                    </a:p>
                  </a:txBody>
                  <a:tcPr anchor="ctr">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noFill/>
                  </a:tcPr>
                </a:tc>
              </a:tr>
              <a:tr h="366750">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United Kingdom</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3.1</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2.2</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1.6</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0.2</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1.3</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6750">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China</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7.3</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6.9</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6.6</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6.2</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6.4</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6750">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Japan</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-0.1</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0.6</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0.5</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0.7</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1.0</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6750">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India</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7.2</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7.5</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7.5</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7.4</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7.7</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6750">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Brazil</a:t>
                      </a:r>
                    </a:p>
                  </a:txBody>
                  <a:tcPr anchor="ctr" horzOverflow="overflow">
                    <a:lnL w="12700" cmpd="sng">
                      <a:noFill/>
                      <a:prstDash val="solid"/>
                    </a:lnL>
                    <a:lnR w="12700" cmpd="sng">
                      <a:noFill/>
                      <a:prstDash val="soli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rgbClr r="0" g="0" b="0">
                        <a:alpha val="0"/>
                      </a:scrgbClr>
                    </a:solidFill>
                  </a:tcPr>
                </a:tc>
                <a:tc>
                  <a:txBody>
                    <a:bodyPr/>
                    <a:lstStyle/>
                    <a:p>
                      <a:pPr algn="r" fontAlgn="b"/>
                      <a:r>
                        <a:rPr lang="en-US" sz="1800" b="0" i="0" u="none" strike="noStrike" dirty="0">
                          <a:effectLst/>
                          <a:latin typeface="Arial"/>
                        </a:rPr>
                        <a:t>0.1</a:t>
                      </a:r>
                    </a:p>
                  </a:txBody>
                  <a:tcPr anchor="ctr">
                    <a:lnL w="12700" cmpd="sng">
                      <a:noFill/>
                      <a:prstDash val="solid"/>
                    </a:lnL>
                    <a:lnR w="12700" cmpd="sng">
                      <a:noFill/>
                      <a:prstDash val="solid"/>
                    </a:lnR>
                    <a:lnT>
                      <a:noFill/>
                    </a:lnT>
                    <a:lnB w="12700" cmpd="sng">
                      <a:noFill/>
                      <a:prstDash val="solid"/>
                    </a:lnB>
                    <a:lnTlToBr w="12700" cmpd="sng">
                      <a:noFill/>
                      <a:prstDash val="solid"/>
                    </a:lnTlToBr>
                    <a:lnBlToTr w="12700" cmpd="sng">
                      <a:noFill/>
                      <a:prstDash val="solid"/>
                    </a:lnBlToTr>
                  </a:tcPr>
                </a:tc>
                <a:tc>
                  <a:txBody>
                    <a:bodyPr/>
                    <a:lstStyle/>
                    <a:p>
                      <a:pPr algn="r" fontAlgn="b"/>
                      <a:r>
                        <a:rPr lang="en-US" sz="1800" b="0" i="0" u="none" strike="noStrike" dirty="0">
                          <a:effectLst/>
                          <a:latin typeface="Arial"/>
                        </a:rPr>
                        <a:t>-3.9</a:t>
                      </a:r>
                    </a:p>
                  </a:txBody>
                  <a:tcPr anchor="ctr">
                    <a:lnL w="12700" cmpd="sng">
                      <a:noFill/>
                      <a:prstDash val="solid"/>
                    </a:lnL>
                    <a:lnR w="12700" cmpd="sng">
                      <a:noFill/>
                      <a:prstDash val="solid"/>
                    </a:lnR>
                    <a:lnT>
                      <a:noFill/>
                    </a:lnT>
                    <a:lnB w="12700" cmpd="sng">
                      <a:noFill/>
                      <a:prstDash val="solid"/>
                    </a:lnB>
                    <a:lnTlToBr w="12700" cmpd="sng">
                      <a:noFill/>
                      <a:prstDash val="solid"/>
                    </a:lnTlToBr>
                    <a:lnBlToTr w="12700" cmpd="sng">
                      <a:noFill/>
                      <a:prstDash val="solid"/>
                    </a:lnBlToTr>
                  </a:tcPr>
                </a:tc>
                <a:tc>
                  <a:txBody>
                    <a:bodyPr/>
                    <a:lstStyle/>
                    <a:p>
                      <a:pPr algn="r" fontAlgn="b"/>
                      <a:r>
                        <a:rPr lang="en-US" sz="1800" b="0" i="0" u="none" strike="noStrike" dirty="0">
                          <a:effectLst/>
                          <a:latin typeface="Arial"/>
                        </a:rPr>
                        <a:t>-3.1</a:t>
                      </a:r>
                    </a:p>
                  </a:txBody>
                  <a:tcPr anchor="ctr">
                    <a:lnL w="12700" cmpd="sng">
                      <a:noFill/>
                      <a:prstDash val="solid"/>
                    </a:lnL>
                    <a:lnR w="12700" cmpd="sng">
                      <a:noFill/>
                      <a:prstDash val="solid"/>
                    </a:lnR>
                    <a:lnT>
                      <a:noFill/>
                    </a:lnT>
                    <a:lnB w="12700" cmpd="sng">
                      <a:noFill/>
                      <a:prstDash val="solid"/>
                    </a:lnB>
                    <a:lnTlToBr w="12700" cmpd="sng">
                      <a:noFill/>
                      <a:prstDash val="solid"/>
                    </a:lnTlToBr>
                    <a:lnBlToTr w="12700" cmpd="sng">
                      <a:noFill/>
                      <a:prstDash val="solid"/>
                    </a:lnBlToTr>
                  </a:tcPr>
                </a:tc>
                <a:tc>
                  <a:txBody>
                    <a:bodyPr/>
                    <a:lstStyle/>
                    <a:p>
                      <a:pPr algn="r" fontAlgn="b"/>
                      <a:r>
                        <a:rPr lang="en-US" sz="1800" b="0" i="0" u="none" strike="noStrike" dirty="0">
                          <a:effectLst/>
                          <a:latin typeface="Arial"/>
                        </a:rPr>
                        <a:t>-0.1</a:t>
                      </a:r>
                    </a:p>
                  </a:txBody>
                  <a:tcPr anchor="ctr">
                    <a:lnL w="12700" cmpd="sng">
                      <a:noFill/>
                      <a:prstDash val="solid"/>
                    </a:lnL>
                    <a:lnR>
                      <a:noFill/>
                    </a:lnR>
                    <a:lnT>
                      <a:noFill/>
                    </a:lnT>
                    <a:lnB w="12700" cmpd="sng">
                      <a:noFill/>
                      <a:prstDash val="solid"/>
                    </a:lnB>
                    <a:lnTlToBr w="12700" cmpd="sng">
                      <a:noFill/>
                      <a:prstDash val="solid"/>
                    </a:lnTlToBr>
                    <a:lnBlToTr w="12700" cmpd="sng">
                      <a:noFill/>
                      <a:prstDash val="solid"/>
                    </a:lnBlToTr>
                  </a:tcPr>
                </a:tc>
                <a:tc>
                  <a:txBody>
                    <a:bodyPr/>
                    <a:lstStyle/>
                    <a:p>
                      <a:pPr algn="r" fontAlgn="b"/>
                      <a:r>
                        <a:rPr lang="en-US" sz="1800" b="0" i="0" u="none" strike="noStrike" dirty="0">
                          <a:effectLst/>
                          <a:latin typeface="Arial"/>
                        </a:rPr>
                        <a:t>1.7</a:t>
                      </a: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66750">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Russia</a:t>
                      </a:r>
                    </a:p>
                  </a:txBody>
                  <a:tcPr anchor="ctr" horzOverflow="overflow">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0.7</a:t>
                      </a:r>
                    </a:p>
                  </a:txBody>
                  <a:tcPr anchor="ctr">
                    <a:lnL>
                      <a:noFill/>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dirty="0">
                          <a:effectLst/>
                          <a:latin typeface="Arial"/>
                        </a:rPr>
                        <a:t>-3.7</a:t>
                      </a:r>
                    </a:p>
                  </a:txBody>
                  <a:tcPr anchor="ctr">
                    <a:lnL>
                      <a:noFill/>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dirty="0">
                          <a:effectLst/>
                          <a:latin typeface="Arial"/>
                        </a:rPr>
                        <a:t>-1.4</a:t>
                      </a:r>
                    </a:p>
                  </a:txBody>
                  <a:tcPr anchor="ctr">
                    <a:lnL w="12700" cmpd="sng">
                      <a:noFill/>
                      <a:prstDash val="solid"/>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0.6</a:t>
                      </a:r>
                    </a:p>
                  </a:txBody>
                  <a:tcPr anchor="ctr">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1.7</a:t>
                      </a:r>
                    </a:p>
                  </a:txBody>
                  <a:tcPr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extLst>
      <p:ext uri="{BB962C8B-B14F-4D97-AF65-F5344CB8AC3E}">
        <p14:creationId xmlns:p14="http://schemas.microsoft.com/office/powerpoint/2010/main" val="610779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hlinkClick r:id="" action="ppaction://ole?verb=0"/>
          </p:cNvPr>
          <p:cNvGraphicFramePr>
            <a:graphicFrameLocks/>
          </p:cNvGraphicFramePr>
          <p:nvPr>
            <p:extLst>
              <p:ext uri="{D42A27DB-BD31-4B8C-83A1-F6EECF244321}">
                <p14:modId xmlns:p14="http://schemas.microsoft.com/office/powerpoint/2010/main" val="1174229915"/>
              </p:ext>
            </p:extLst>
          </p:nvPr>
        </p:nvGraphicFramePr>
        <p:xfrm>
          <a:off x="576263" y="1736812"/>
          <a:ext cx="8027987" cy="4213138"/>
        </p:xfrm>
        <a:graphic>
          <a:graphicData uri="http://schemas.openxmlformats.org/drawingml/2006/chart">
            <c:chart xmlns:c="http://schemas.openxmlformats.org/drawingml/2006/chart" xmlns:r="http://schemas.openxmlformats.org/officeDocument/2006/relationships" r:id="rId2"/>
          </a:graphicData>
        </a:graphic>
      </p:graphicFrame>
      <p:sp>
        <p:nvSpPr>
          <p:cNvPr id="70661" name="Rectangle 5"/>
          <p:cNvSpPr>
            <a:spLocks noGrp="1" noChangeArrowheads="1"/>
          </p:cNvSpPr>
          <p:nvPr>
            <p:ph type="title"/>
          </p:nvPr>
        </p:nvSpPr>
        <p:spPr/>
        <p:txBody>
          <a:bodyPr/>
          <a:lstStyle/>
          <a:p>
            <a:r>
              <a:rPr lang="en-US" dirty="0" smtClean="0"/>
              <a:t>Chinese debt is predominantly concentrated in loans between state entities</a:t>
            </a:r>
          </a:p>
        </p:txBody>
      </p:sp>
      <p:sp>
        <p:nvSpPr>
          <p:cNvPr id="16" name="Slide Number Placeholder 15"/>
          <p:cNvSpPr>
            <a:spLocks noGrp="1"/>
          </p:cNvSpPr>
          <p:nvPr>
            <p:ph type="sldNum" sz="quarter" idx="12"/>
          </p:nvPr>
        </p:nvSpPr>
        <p:spPr>
          <a:xfrm>
            <a:off x="6613525" y="6448425"/>
            <a:ext cx="2062163" cy="365125"/>
          </a:xfrm>
        </p:spPr>
        <p:txBody>
          <a:bodyPr/>
          <a:lstStyle/>
          <a:p>
            <a:fld id="{05CD1B2F-D747-443E-9EEA-1B543DAE91A7}" type="slidenum">
              <a:rPr lang="en-US" smtClean="0"/>
              <a:pPr/>
              <a:t>60</a:t>
            </a:fld>
            <a:endParaRPr lang="en-US" dirty="0"/>
          </a:p>
        </p:txBody>
      </p:sp>
      <p:sp>
        <p:nvSpPr>
          <p:cNvPr id="10"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8"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a:solidFill>
                  <a:srgbClr val="FFFFFF"/>
                </a:solidFill>
              </a:rPr>
              <a:t>P</a:t>
            </a:r>
            <a:r>
              <a:rPr lang="en-US" sz="1800" b="1" dirty="0" smtClean="0">
                <a:solidFill>
                  <a:srgbClr val="FFFFFF"/>
                </a:solidFill>
              </a:rPr>
              <a:t>ercent of total debt outstanding, 2014</a:t>
            </a:r>
            <a:endParaRPr lang="en-US" sz="1800" b="1" dirty="0">
              <a:solidFill>
                <a:srgbClr val="FFFFFF"/>
              </a:solidFill>
            </a:endParaRPr>
          </a:p>
        </p:txBody>
      </p:sp>
      <p:sp>
        <p:nvSpPr>
          <p:cNvPr id="9"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63" name="Rectangle 61"/>
          <p:cNvSpPr>
            <a:spLocks noGrp="1" noChangeArrowheads="1"/>
          </p:cNvSpPr>
          <p:nvPr>
            <p:ph type="title"/>
          </p:nvPr>
        </p:nvSpPr>
        <p:spPr/>
        <p:txBody>
          <a:bodyPr/>
          <a:lstStyle/>
          <a:p>
            <a:r>
              <a:rPr lang="en-US" dirty="0" smtClean="0"/>
              <a:t>China’s economic growth by sector</a:t>
            </a:r>
          </a:p>
        </p:txBody>
      </p:sp>
      <p:sp>
        <p:nvSpPr>
          <p:cNvPr id="14" name="Slide Number Placeholder 13"/>
          <p:cNvSpPr>
            <a:spLocks noGrp="1"/>
          </p:cNvSpPr>
          <p:nvPr>
            <p:ph type="sldNum" sz="quarter" idx="12"/>
          </p:nvPr>
        </p:nvSpPr>
        <p:spPr>
          <a:xfrm>
            <a:off x="6613525" y="6448425"/>
            <a:ext cx="2062163" cy="365125"/>
          </a:xfrm>
        </p:spPr>
        <p:txBody>
          <a:bodyPr/>
          <a:lstStyle/>
          <a:p>
            <a:fld id="{05CD1B2F-D747-443E-9EEA-1B543DAE91A7}" type="slidenum">
              <a:rPr lang="en-US" smtClean="0"/>
              <a:pPr/>
              <a:t>61</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graphicFrame>
        <p:nvGraphicFramePr>
          <p:cNvPr id="10" name="Content Placeholder 5"/>
          <p:cNvGraphicFramePr>
            <a:graphicFrameLocks/>
          </p:cNvGraphicFramePr>
          <p:nvPr>
            <p:extLst>
              <p:ext uri="{D42A27DB-BD31-4B8C-83A1-F6EECF244321}">
                <p14:modId xmlns:p14="http://schemas.microsoft.com/office/powerpoint/2010/main" val="3494964992"/>
              </p:ext>
            </p:extLst>
          </p:nvPr>
        </p:nvGraphicFramePr>
        <p:xfrm>
          <a:off x="466725" y="1484313"/>
          <a:ext cx="8210554" cy="3570286"/>
        </p:xfrm>
        <a:graphic>
          <a:graphicData uri="http://schemas.openxmlformats.org/drawingml/2006/table">
            <a:tbl>
              <a:tblPr firstRow="1" lastRow="1" bandRow="1">
                <a:tableStyleId>{4F348D8D-2592-4D36-8BCA-CF58A03317E7}</a:tableStyleId>
              </a:tblPr>
              <a:tblGrid>
                <a:gridCol w="3075942"/>
                <a:gridCol w="1283653"/>
                <a:gridCol w="1283653"/>
                <a:gridCol w="1283653"/>
                <a:gridCol w="1283653"/>
              </a:tblGrid>
              <a:tr h="497645">
                <a:tc gridSpan="5">
                  <a:txBody>
                    <a:bodyPr/>
                    <a:lstStyle/>
                    <a:p>
                      <a:r>
                        <a:rPr lang="en-US" sz="1800" b="1" i="0" dirty="0" smtClean="0">
                          <a:latin typeface="Arial"/>
                        </a:rPr>
                        <a:t>Real GDP and its components</a:t>
                      </a:r>
                      <a:endParaRPr lang="en-US" sz="1800" b="1" i="0" dirty="0">
                        <a:latin typeface="Arial"/>
                      </a:endParaRPr>
                    </a:p>
                  </a:txBody>
                  <a:tcPr marL="72000" marR="72000" marT="50400" marB="54000" anchor="ctr">
                    <a:lnL>
                      <a:noFill/>
                    </a:lnL>
                    <a:lnR>
                      <a:noFill/>
                    </a:lnR>
                    <a:lnT>
                      <a:noFill/>
                    </a:lnT>
                    <a:lnB w="19050">
                      <a:solidFill>
                        <a:schemeClr val="bg1"/>
                      </a:solidFill>
                    </a:lnB>
                    <a:lnTlToBr w="12700" cmpd="sng">
                      <a:noFill/>
                      <a:prstDash val="solid"/>
                    </a:lnTlToBr>
                    <a:lnBlToTr w="12700" cmpd="sng">
                      <a:noFill/>
                      <a:prstDash val="solid"/>
                    </a:lnBlToTr>
                    <a:solidFill>
                      <a:srgbClr val="707C8A"/>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459233">
                <a:tc>
                  <a:txBody>
                    <a:bodyPr/>
                    <a:lstStyle/>
                    <a:p>
                      <a:r>
                        <a:rPr lang="en-US" sz="1800" b="1" i="0" dirty="0" smtClean="0">
                          <a:solidFill>
                            <a:schemeClr val="tx1"/>
                          </a:solidFill>
                          <a:latin typeface="Arial"/>
                        </a:rPr>
                        <a:t>Percent change</a:t>
                      </a:r>
                      <a:endParaRPr lang="en-US" sz="1800" b="1" i="0" dirty="0">
                        <a:solidFill>
                          <a:schemeClr val="tx1"/>
                        </a:solidFill>
                        <a:latin typeface="Arial"/>
                      </a:endParaRPr>
                    </a:p>
                  </a:txBody>
                  <a:tcPr marL="72000" marR="72000" marT="54000" marB="54000" anchor="ctr">
                    <a:lnT w="19050">
                      <a:solidFill>
                        <a:schemeClr val="bg1"/>
                      </a:solidFill>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2015</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2016</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2017</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1" i="0" u="none" strike="noStrike" cap="none" normalizeH="0" baseline="0" dirty="0" smtClean="0">
                          <a:ln>
                            <a:noFill/>
                          </a:ln>
                          <a:solidFill>
                            <a:schemeClr val="tx1"/>
                          </a:solidFill>
                          <a:effectLst/>
                          <a:latin typeface="Arial" pitchFamily="34" charset="0"/>
                        </a:rPr>
                        <a:t>2018</a:t>
                      </a:r>
                    </a:p>
                  </a:txBody>
                  <a:tcPr anchor="ctr" horzOverflow="overflow">
                    <a:lnT w="19050" cap="flat" cmpd="sng" algn="ctr">
                      <a:solidFill>
                        <a:schemeClr val="bg1"/>
                      </a:solidFill>
                      <a:prstDash val="solid"/>
                      <a:round/>
                      <a:headEnd type="none" w="med" len="med"/>
                      <a:tailEnd type="none" w="med" len="med"/>
                    </a:lnT>
                    <a:lnB w="12700" cap="flat" cmpd="sng" algn="ctr">
                      <a:solidFill>
                        <a:srgbClr val="707C8A"/>
                      </a:solidFill>
                      <a:prstDash val="solid"/>
                      <a:round/>
                      <a:headEnd type="none" w="med" len="med"/>
                      <a:tailEnd type="none" w="med" len="med"/>
                    </a:lnB>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Real GDP</a:t>
                      </a:r>
                    </a:p>
                  </a:txBody>
                  <a:tcPr anchor="ctr" horzOverflow="overflow">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6.9</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6.6</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6.2</a:t>
                      </a:r>
                    </a:p>
                  </a:txBody>
                  <a:tcPr anchor="ctr">
                    <a:lnT w="12700" cap="flat" cmpd="sng" algn="ctr">
                      <a:solidFill>
                        <a:srgbClr val="707C8A"/>
                      </a:solidFill>
                      <a:prstDash val="solid"/>
                      <a:round/>
                      <a:headEnd type="none" w="med" len="med"/>
                      <a:tailEnd type="none" w="med" len="med"/>
                    </a:lnT>
                    <a:noFill/>
                  </a:tcPr>
                </a:tc>
                <a:tc>
                  <a:txBody>
                    <a:bodyPr/>
                    <a:lstStyle/>
                    <a:p>
                      <a:pPr algn="r" fontAlgn="b"/>
                      <a:r>
                        <a:rPr lang="en-US" sz="1800" b="0" i="0" u="none" strike="noStrike" dirty="0">
                          <a:effectLst/>
                          <a:latin typeface="Arial"/>
                        </a:rPr>
                        <a:t>6.4</a:t>
                      </a:r>
                    </a:p>
                  </a:txBody>
                  <a:tcPr anchor="ctr">
                    <a:lnT w="12700" cap="flat" cmpd="sng" algn="ctr">
                      <a:solidFill>
                        <a:srgbClr val="707C8A"/>
                      </a:solidFill>
                      <a:prstDash val="solid"/>
                      <a:round/>
                      <a:headEnd type="none" w="med" len="med"/>
                      <a:tailEnd type="none" w="med" len="med"/>
                    </a:lnT>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Private consumption</a:t>
                      </a:r>
                    </a:p>
                  </a:txBody>
                  <a:tcPr anchor="ctr" horzOverflow="overflow">
                    <a:noFill/>
                  </a:tcPr>
                </a:tc>
                <a:tc>
                  <a:txBody>
                    <a:bodyPr/>
                    <a:lstStyle/>
                    <a:p>
                      <a:pPr algn="r" fontAlgn="b"/>
                      <a:r>
                        <a:rPr lang="en-US" sz="1800" b="0" i="0" u="none" strike="noStrike" dirty="0">
                          <a:effectLst/>
                          <a:latin typeface="Arial"/>
                        </a:rPr>
                        <a:t>8.3</a:t>
                      </a:r>
                    </a:p>
                  </a:txBody>
                  <a:tcPr anchor="ctr">
                    <a:noFill/>
                  </a:tcPr>
                </a:tc>
                <a:tc>
                  <a:txBody>
                    <a:bodyPr/>
                    <a:lstStyle/>
                    <a:p>
                      <a:pPr algn="r" fontAlgn="b"/>
                      <a:r>
                        <a:rPr lang="en-US" sz="1800" b="0" i="0" u="none" strike="noStrike" dirty="0">
                          <a:effectLst/>
                          <a:latin typeface="Arial"/>
                        </a:rPr>
                        <a:t>7.1</a:t>
                      </a:r>
                    </a:p>
                  </a:txBody>
                  <a:tcPr anchor="ctr">
                    <a:noFill/>
                  </a:tcPr>
                </a:tc>
                <a:tc>
                  <a:txBody>
                    <a:bodyPr/>
                    <a:lstStyle/>
                    <a:p>
                      <a:pPr algn="r" fontAlgn="b"/>
                      <a:r>
                        <a:rPr lang="en-US" sz="1800" b="0" i="0" u="none" strike="noStrike" dirty="0">
                          <a:effectLst/>
                          <a:latin typeface="Arial"/>
                        </a:rPr>
                        <a:t>6.7</a:t>
                      </a:r>
                    </a:p>
                  </a:txBody>
                  <a:tcPr anchor="ctr">
                    <a:noFill/>
                  </a:tcPr>
                </a:tc>
                <a:tc>
                  <a:txBody>
                    <a:bodyPr/>
                    <a:lstStyle/>
                    <a:p>
                      <a:pPr algn="r" fontAlgn="b"/>
                      <a:r>
                        <a:rPr lang="en-US" sz="1800" b="0" i="0" u="none" strike="noStrike" dirty="0">
                          <a:effectLst/>
                          <a:latin typeface="Arial"/>
                        </a:rPr>
                        <a:t>5.9</a:t>
                      </a:r>
                    </a:p>
                  </a:txBody>
                  <a:tcPr anchor="c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Fixed investment</a:t>
                      </a:r>
                    </a:p>
                  </a:txBody>
                  <a:tcPr anchor="ctr" horzOverflow="overflow">
                    <a:noFill/>
                  </a:tcPr>
                </a:tc>
                <a:tc>
                  <a:txBody>
                    <a:bodyPr/>
                    <a:lstStyle/>
                    <a:p>
                      <a:pPr algn="r" fontAlgn="b"/>
                      <a:r>
                        <a:rPr lang="en-US" sz="1800" b="0" i="0" u="none" strike="noStrike" dirty="0">
                          <a:effectLst/>
                          <a:latin typeface="Arial"/>
                        </a:rPr>
                        <a:t>5.3</a:t>
                      </a:r>
                    </a:p>
                  </a:txBody>
                  <a:tcPr anchor="ctr">
                    <a:noFill/>
                  </a:tcPr>
                </a:tc>
                <a:tc>
                  <a:txBody>
                    <a:bodyPr/>
                    <a:lstStyle/>
                    <a:p>
                      <a:pPr algn="r" fontAlgn="b"/>
                      <a:r>
                        <a:rPr lang="en-US" sz="1800" b="0" i="0" u="none" strike="noStrike" dirty="0">
                          <a:effectLst/>
                          <a:latin typeface="Arial"/>
                        </a:rPr>
                        <a:t>4.0</a:t>
                      </a:r>
                    </a:p>
                  </a:txBody>
                  <a:tcPr anchor="ctr">
                    <a:noFill/>
                  </a:tcPr>
                </a:tc>
                <a:tc>
                  <a:txBody>
                    <a:bodyPr/>
                    <a:lstStyle/>
                    <a:p>
                      <a:pPr algn="r" fontAlgn="b"/>
                      <a:r>
                        <a:rPr lang="en-US" sz="1800" b="0" i="0" u="none" strike="noStrike" dirty="0">
                          <a:effectLst/>
                          <a:latin typeface="Arial"/>
                        </a:rPr>
                        <a:t>4.5</a:t>
                      </a:r>
                    </a:p>
                  </a:txBody>
                  <a:tcPr anchor="ctr">
                    <a:noFill/>
                  </a:tcPr>
                </a:tc>
                <a:tc>
                  <a:txBody>
                    <a:bodyPr/>
                    <a:lstStyle/>
                    <a:p>
                      <a:pPr algn="r" fontAlgn="b"/>
                      <a:r>
                        <a:rPr lang="en-US" sz="1800" b="0" i="0" u="none" strike="noStrike" dirty="0">
                          <a:effectLst/>
                          <a:latin typeface="Arial"/>
                        </a:rPr>
                        <a:t>5.2</a:t>
                      </a:r>
                    </a:p>
                  </a:txBody>
                  <a:tcPr anchor="c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Government consumption</a:t>
                      </a:r>
                    </a:p>
                  </a:txBody>
                  <a:tcPr anchor="ctr" horzOverflow="overflow">
                    <a:noFill/>
                  </a:tcPr>
                </a:tc>
                <a:tc>
                  <a:txBody>
                    <a:bodyPr/>
                    <a:lstStyle/>
                    <a:p>
                      <a:pPr algn="r" fontAlgn="b"/>
                      <a:r>
                        <a:rPr lang="en-US" sz="1800" b="0" i="0" u="none" strike="noStrike" dirty="0">
                          <a:effectLst/>
                          <a:latin typeface="Arial"/>
                        </a:rPr>
                        <a:t>6.1</a:t>
                      </a:r>
                    </a:p>
                  </a:txBody>
                  <a:tcPr anchor="ctr">
                    <a:noFill/>
                  </a:tcPr>
                </a:tc>
                <a:tc>
                  <a:txBody>
                    <a:bodyPr/>
                    <a:lstStyle/>
                    <a:p>
                      <a:pPr algn="r" fontAlgn="b"/>
                      <a:r>
                        <a:rPr lang="en-US" sz="1800" b="0" i="0" u="none" strike="noStrike" dirty="0">
                          <a:effectLst/>
                          <a:latin typeface="Arial"/>
                        </a:rPr>
                        <a:t>7.0</a:t>
                      </a:r>
                    </a:p>
                  </a:txBody>
                  <a:tcPr anchor="ctr">
                    <a:noFill/>
                  </a:tcPr>
                </a:tc>
                <a:tc>
                  <a:txBody>
                    <a:bodyPr/>
                    <a:lstStyle/>
                    <a:p>
                      <a:pPr algn="r" fontAlgn="b"/>
                      <a:r>
                        <a:rPr lang="en-US" sz="1800" b="0" i="0" u="none" strike="noStrike" dirty="0">
                          <a:effectLst/>
                          <a:latin typeface="Arial"/>
                        </a:rPr>
                        <a:t>7.1</a:t>
                      </a:r>
                    </a:p>
                  </a:txBody>
                  <a:tcPr anchor="ctr">
                    <a:noFill/>
                  </a:tcPr>
                </a:tc>
                <a:tc>
                  <a:txBody>
                    <a:bodyPr/>
                    <a:lstStyle/>
                    <a:p>
                      <a:pPr algn="r" fontAlgn="b"/>
                      <a:r>
                        <a:rPr lang="en-US" sz="1800" b="0" i="0" u="none" strike="noStrike" dirty="0">
                          <a:effectLst/>
                          <a:latin typeface="Arial"/>
                        </a:rPr>
                        <a:t>6.6</a:t>
                      </a:r>
                    </a:p>
                  </a:txBody>
                  <a:tcPr anchor="c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Exports</a:t>
                      </a:r>
                    </a:p>
                  </a:txBody>
                  <a:tcPr anchor="ctr" horzOverflow="overflow">
                    <a:lnB w="6350" cap="flat" cmpd="sng" algn="ctr">
                      <a:noFill/>
                      <a:prstDash val="solid"/>
                      <a:round/>
                      <a:headEnd type="none" w="med" len="med"/>
                      <a:tailEnd type="none" w="med" len="med"/>
                    </a:lnB>
                    <a:solidFill>
                      <a:scrgbClr r="0" g="0" b="0">
                        <a:alpha val="0"/>
                      </a:scrgbClr>
                    </a:solidFill>
                  </a:tcPr>
                </a:tc>
                <a:tc>
                  <a:txBody>
                    <a:bodyPr/>
                    <a:lstStyle/>
                    <a:p>
                      <a:pPr algn="r" fontAlgn="b"/>
                      <a:r>
                        <a:rPr lang="en-US" sz="1800" b="0" i="0" u="none" strike="noStrike" dirty="0">
                          <a:effectLst/>
                          <a:latin typeface="Arial"/>
                        </a:rPr>
                        <a:t>2.4</a:t>
                      </a:r>
                    </a:p>
                  </a:txBody>
                  <a:tcPr anchor="ctr"/>
                </a:tc>
                <a:tc>
                  <a:txBody>
                    <a:bodyPr/>
                    <a:lstStyle/>
                    <a:p>
                      <a:pPr algn="r" fontAlgn="b"/>
                      <a:r>
                        <a:rPr lang="en-US" sz="1800" b="0" i="0" u="none" strike="noStrike" dirty="0">
                          <a:effectLst/>
                          <a:latin typeface="Arial"/>
                        </a:rPr>
                        <a:t>3.2</a:t>
                      </a:r>
                    </a:p>
                  </a:txBody>
                  <a:tcPr anchor="ctr"/>
                </a:tc>
                <a:tc>
                  <a:txBody>
                    <a:bodyPr/>
                    <a:lstStyle/>
                    <a:p>
                      <a:pPr algn="r" fontAlgn="b"/>
                      <a:r>
                        <a:rPr lang="en-US" sz="1800" b="0" i="0" u="none" strike="noStrike" dirty="0">
                          <a:effectLst/>
                          <a:latin typeface="Arial"/>
                        </a:rPr>
                        <a:t>5.5</a:t>
                      </a:r>
                    </a:p>
                  </a:txBody>
                  <a:tcPr anchor="ctr">
                    <a:lnR>
                      <a:noFill/>
                    </a:lnR>
                  </a:tcPr>
                </a:tc>
                <a:tc>
                  <a:txBody>
                    <a:bodyPr/>
                    <a:lstStyle/>
                    <a:p>
                      <a:pPr algn="r" fontAlgn="b"/>
                      <a:r>
                        <a:rPr lang="en-US" sz="1800" b="0" i="0" u="none" strike="noStrike" dirty="0">
                          <a:effectLst/>
                          <a:latin typeface="Arial"/>
                        </a:rPr>
                        <a:t>6.0</a:t>
                      </a:r>
                    </a:p>
                  </a:txBody>
                  <a:tcPr anchor="ctr">
                    <a:lnL>
                      <a:noFill/>
                    </a:lnL>
                    <a:lnR>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435568">
                <a:tc>
                  <a:txBody>
                    <a:bodyPr/>
                    <a:lstStyle/>
                    <a:p>
                      <a:pPr marL="0" marR="0" lvl="0" indent="0" algn="l" defTabSz="914400" rtl="0" eaLnBrk="1" fontAlgn="base" latinLnBrk="0" hangingPunct="1">
                        <a:lnSpc>
                          <a:spcPct val="100000"/>
                        </a:lnSpc>
                        <a:spcBef>
                          <a:spcPct val="70000"/>
                        </a:spcBef>
                        <a:spcAft>
                          <a:spcPct val="0"/>
                        </a:spcAft>
                        <a:buClr>
                          <a:schemeClr val="accent2"/>
                        </a:buClr>
                        <a:buSzPct val="125000"/>
                        <a:buFontTx/>
                        <a:buNone/>
                        <a:tabLst/>
                      </a:pPr>
                      <a:r>
                        <a:rPr kumimoji="0" lang="en-US" sz="1800" b="0" i="0" u="none" strike="noStrike" cap="none" normalizeH="0" baseline="0" dirty="0" smtClean="0">
                          <a:ln>
                            <a:noFill/>
                          </a:ln>
                          <a:solidFill>
                            <a:schemeClr val="tx1"/>
                          </a:solidFill>
                          <a:effectLst/>
                          <a:latin typeface="Arial" pitchFamily="34" charset="0"/>
                        </a:rPr>
                        <a:t>Imports</a:t>
                      </a:r>
                    </a:p>
                  </a:txBody>
                  <a:tcPr anchor="ctr" horzOverflow="overflow">
                    <a:lnL>
                      <a:noFill/>
                    </a:lnL>
                    <a:lnR>
                      <a:noFill/>
                    </a:lnR>
                    <a:lnT w="6350" cap="flat" cmpd="sng" algn="ctr">
                      <a:noFill/>
                      <a:prstDash val="solid"/>
                      <a:round/>
                      <a:headEnd type="none" w="med" len="med"/>
                      <a:tailEnd type="none" w="med" len="med"/>
                    </a:lnT>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2.8</a:t>
                      </a:r>
                    </a:p>
                  </a:txBody>
                  <a:tcPr anchor="ctr">
                    <a:lnL>
                      <a:noFill/>
                    </a:lnL>
                    <a:lnB w="12700" cap="flat" cmpd="sng" algn="ctr">
                      <a:solidFill>
                        <a:srgbClr val="707C8A"/>
                      </a:solidFill>
                      <a:prstDash val="solid"/>
                      <a:round/>
                      <a:headEnd type="none" w="med" len="med"/>
                      <a:tailEnd type="none" w="med" len="med"/>
                    </a:lnB>
                  </a:tcPr>
                </a:tc>
                <a:tc>
                  <a:txBody>
                    <a:bodyPr/>
                    <a:lstStyle/>
                    <a:p>
                      <a:pPr algn="r" fontAlgn="b"/>
                      <a:r>
                        <a:rPr lang="en-US" sz="1800" b="0" i="0" u="none" strike="noStrike" dirty="0">
                          <a:effectLst/>
                          <a:latin typeface="Arial"/>
                        </a:rPr>
                        <a:t>0.5</a:t>
                      </a:r>
                    </a:p>
                  </a:txBody>
                  <a:tcPr anchor="ctr">
                    <a:lnR>
                      <a:noFill/>
                    </a:lnR>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3.9</a:t>
                      </a:r>
                    </a:p>
                  </a:txBody>
                  <a:tcPr anchor="ctr">
                    <a:lnL>
                      <a:noFill/>
                    </a:lnL>
                    <a:lnR>
                      <a:noFill/>
                    </a:lnR>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effectLst/>
                          <a:latin typeface="Arial"/>
                        </a:rPr>
                        <a:t>4.7</a:t>
                      </a:r>
                    </a:p>
                  </a:txBody>
                  <a:tcPr anchor="ctr">
                    <a:lnL>
                      <a:noFill/>
                    </a:lnL>
                    <a:lnR>
                      <a:noFill/>
                    </a:lnR>
                    <a:lnT w="6350" cap="flat" cmpd="sng" algn="ctr">
                      <a:noFill/>
                      <a:prstDash val="solid"/>
                      <a:round/>
                      <a:headEnd type="none" w="med" len="med"/>
                      <a:tailEnd type="none" w="med" len="med"/>
                    </a:lnT>
                    <a:lnB w="12700" cap="flat" cmpd="sng" algn="ctr">
                      <a:solidFill>
                        <a:srgbClr val="707C8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a:hlinkClick r:id="" action="ppaction://ole?verb=0"/>
          </p:cNvPr>
          <p:cNvGraphicFramePr>
            <a:graphicFrameLocks/>
          </p:cNvGraphicFramePr>
          <p:nvPr>
            <p:extLst>
              <p:ext uri="{D42A27DB-BD31-4B8C-83A1-F6EECF244321}">
                <p14:modId xmlns:p14="http://schemas.microsoft.com/office/powerpoint/2010/main" val="1613638493"/>
              </p:ext>
            </p:extLst>
          </p:nvPr>
        </p:nvGraphicFramePr>
        <p:xfrm>
          <a:off x="576263" y="1849438"/>
          <a:ext cx="8027987" cy="4089400"/>
        </p:xfrm>
        <a:graphic>
          <a:graphicData uri="http://schemas.openxmlformats.org/drawingml/2006/chart">
            <c:chart xmlns:c="http://schemas.openxmlformats.org/drawingml/2006/chart" xmlns:r="http://schemas.openxmlformats.org/officeDocument/2006/relationships" r:id="rId2"/>
          </a:graphicData>
        </a:graphic>
      </p:graphicFrame>
      <p:sp>
        <p:nvSpPr>
          <p:cNvPr id="62468" name="Rectangle 6"/>
          <p:cNvSpPr>
            <a:spLocks noGrp="1" noChangeArrowheads="1"/>
          </p:cNvSpPr>
          <p:nvPr>
            <p:ph type="title"/>
          </p:nvPr>
        </p:nvSpPr>
        <p:spPr/>
        <p:txBody>
          <a:bodyPr/>
          <a:lstStyle/>
          <a:p>
            <a:r>
              <a:rPr lang="en-US" dirty="0" smtClean="0"/>
              <a:t>China’s economic growth will downshift in the long run</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62</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 and industrial production</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p:txBody>
          <a:bodyPr/>
          <a:lstStyle/>
          <a:p>
            <a:r>
              <a:rPr lang="en-US" dirty="0"/>
              <a:t>India is outpacing China in economic growth</a:t>
            </a:r>
            <a:endParaRPr lang="en-US" dirty="0" smtClean="0"/>
          </a:p>
        </p:txBody>
      </p:sp>
      <p:sp>
        <p:nvSpPr>
          <p:cNvPr id="112643" name="Rectangle 5"/>
          <p:cNvSpPr>
            <a:spLocks noGrp="1" noChangeArrowheads="1"/>
          </p:cNvSpPr>
          <p:nvPr>
            <p:ph idx="1"/>
          </p:nvPr>
        </p:nvSpPr>
        <p:spPr/>
        <p:txBody>
          <a:bodyPr/>
          <a:lstStyle/>
          <a:p>
            <a:pPr lvl="0"/>
            <a:r>
              <a:rPr lang="en-US" dirty="0"/>
              <a:t>India’s </a:t>
            </a:r>
            <a:r>
              <a:rPr lang="en-US" dirty="0" smtClean="0"/>
              <a:t>robust growth is led </a:t>
            </a:r>
            <a:r>
              <a:rPr lang="en-US" dirty="0"/>
              <a:t>by </a:t>
            </a:r>
            <a:r>
              <a:rPr lang="en-US" dirty="0" smtClean="0"/>
              <a:t>consumer spending and services. </a:t>
            </a:r>
            <a:endParaRPr lang="en-US" dirty="0"/>
          </a:p>
          <a:p>
            <a:pPr lvl="0"/>
            <a:r>
              <a:rPr lang="en-US" dirty="0"/>
              <a:t>Foreign direct investment and government infrastructure projects are driving capital spending; local private investment remains weak.</a:t>
            </a:r>
          </a:p>
          <a:p>
            <a:r>
              <a:rPr lang="en-US" dirty="0"/>
              <a:t>Brexit could </a:t>
            </a:r>
            <a:r>
              <a:rPr lang="en-US" dirty="0" smtClean="0"/>
              <a:t>mildly hurt India </a:t>
            </a:r>
            <a:r>
              <a:rPr lang="en-US" dirty="0"/>
              <a:t>if global risk aversion leads to reduced foreign direct and portfolio investment.</a:t>
            </a:r>
          </a:p>
          <a:p>
            <a:pPr lvl="0"/>
            <a:r>
              <a:rPr lang="en-US" dirty="0"/>
              <a:t>The Reserve Bank of India is expected to hold its policy rate at 6.50% to restrain inflation. Consumer prices rose </a:t>
            </a:r>
            <a:r>
              <a:rPr lang="en-US" dirty="0" smtClean="0"/>
              <a:t>6.10% year on year </a:t>
            </a:r>
            <a:r>
              <a:rPr lang="en-US" dirty="0"/>
              <a:t>in </a:t>
            </a:r>
            <a:r>
              <a:rPr lang="en-US" dirty="0" smtClean="0"/>
              <a:t>July.</a:t>
            </a:r>
            <a:endParaRPr lang="en-US" dirty="0"/>
          </a:p>
          <a:p>
            <a:pPr lvl="0"/>
            <a:r>
              <a:rPr lang="en-US" dirty="0" smtClean="0"/>
              <a:t>The goods and services tax (GST) is expected to take effect in late 2017. By reducing logistics costs and double taxation, the GST will improve manufacturing competitiveness and accelerate development of India’s e-commerce industry.</a:t>
            </a:r>
            <a:endParaRPr lang="en-US" dirty="0"/>
          </a:p>
          <a:p>
            <a:pPr lvl="0"/>
            <a:r>
              <a:rPr lang="en-US" dirty="0" smtClean="0"/>
              <a:t>Other policy </a:t>
            </a:r>
            <a:r>
              <a:rPr lang="en-US" dirty="0"/>
              <a:t>reforms will move forward slowly. Much remains to be done to open markets, upgrade infrastructure, and raise productivity. </a:t>
            </a:r>
          </a:p>
        </p:txBody>
      </p:sp>
      <p:sp>
        <p:nvSpPr>
          <p:cNvPr id="2" name="Slide Number Placeholder 1"/>
          <p:cNvSpPr>
            <a:spLocks noGrp="1"/>
          </p:cNvSpPr>
          <p:nvPr>
            <p:ph type="sldNum" sz="quarter" idx="12"/>
          </p:nvPr>
        </p:nvSpPr>
        <p:spPr>
          <a:xfrm>
            <a:off x="6613525" y="6448425"/>
            <a:ext cx="2062163" cy="365125"/>
          </a:xfrm>
        </p:spPr>
        <p:txBody>
          <a:bodyPr/>
          <a:lstStyle/>
          <a:p>
            <a:fld id="{C1654822-CBA3-4BDF-80A9-3FE33B17E59A}" type="slidenum">
              <a:rPr lang="en-US" smtClean="0"/>
              <a:pPr/>
              <a:t>63</a:t>
            </a:fld>
            <a:endParaRPr lang="en-US" dirty="0"/>
          </a:p>
        </p:txBody>
      </p:sp>
      <p:sp>
        <p:nvSpPr>
          <p:cNvPr id="6"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Rectangle 13"/>
          <p:cNvSpPr>
            <a:spLocks noGrp="1" noChangeArrowheads="1"/>
          </p:cNvSpPr>
          <p:nvPr>
            <p:ph type="title"/>
          </p:nvPr>
        </p:nvSpPr>
        <p:spPr/>
        <p:txBody>
          <a:bodyPr/>
          <a:lstStyle/>
          <a:p>
            <a:r>
              <a:rPr lang="en-US" dirty="0" smtClean="0"/>
              <a:t>India outlook summary</a:t>
            </a:r>
          </a:p>
        </p:txBody>
      </p:sp>
      <p:sp>
        <p:nvSpPr>
          <p:cNvPr id="30" name="Slide Number Placeholder 29"/>
          <p:cNvSpPr>
            <a:spLocks noGrp="1"/>
          </p:cNvSpPr>
          <p:nvPr>
            <p:ph type="sldNum" sz="quarter" idx="12"/>
          </p:nvPr>
        </p:nvSpPr>
        <p:spPr>
          <a:xfrm>
            <a:off x="6613525" y="6448425"/>
            <a:ext cx="2062163" cy="365125"/>
          </a:xfrm>
        </p:spPr>
        <p:txBody>
          <a:bodyPr/>
          <a:lstStyle/>
          <a:p>
            <a:fld id="{05CD1B2F-D747-443E-9EEA-1B543DAE91A7}" type="slidenum">
              <a:rPr lang="en-US" smtClean="0"/>
              <a:pPr/>
              <a:t>64</a:t>
            </a:fld>
            <a:endParaRPr lang="en-US" dirty="0"/>
          </a:p>
        </p:txBody>
      </p:sp>
      <p:sp>
        <p:nvSpPr>
          <p:cNvPr id="20"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16" name="Text Box 2"/>
          <p:cNvSpPr txBox="1">
            <a:spLocks noChangeArrowheads="1"/>
          </p:cNvSpPr>
          <p:nvPr/>
        </p:nvSpPr>
        <p:spPr bwMode="auto">
          <a:xfrm>
            <a:off x="466725" y="6227600"/>
            <a:ext cx="2282676" cy="153888"/>
          </a:xfrm>
          <a:prstGeom prst="rect">
            <a:avLst/>
          </a:prstGeom>
          <a:noFill/>
          <a:ln w="9525">
            <a:noFill/>
            <a:miter lim="800000"/>
            <a:headEnd/>
            <a:tailEnd/>
          </a:ln>
        </p:spPr>
        <p:txBody>
          <a:bodyPr wrap="none" lIns="0" tIns="0" rIns="0" bIns="0">
            <a:spAutoFit/>
          </a:bodyPr>
          <a:lstStyle/>
          <a:p>
            <a:r>
              <a:rPr lang="en-US" sz="1000" dirty="0" smtClean="0"/>
              <a:t>*Annual </a:t>
            </a:r>
            <a:r>
              <a:rPr lang="en-US" sz="1000" dirty="0"/>
              <a:t>average, **Billions of US dollars</a:t>
            </a:r>
          </a:p>
        </p:txBody>
      </p:sp>
      <p:graphicFrame>
        <p:nvGraphicFramePr>
          <p:cNvPr id="17" name="Object 3"/>
          <p:cNvGraphicFramePr>
            <a:graphicFrameLocks noChangeAspect="1"/>
          </p:cNvGraphicFramePr>
          <p:nvPr>
            <p:extLst>
              <p:ext uri="{D42A27DB-BD31-4B8C-83A1-F6EECF244321}">
                <p14:modId xmlns:p14="http://schemas.microsoft.com/office/powerpoint/2010/main" val="1760640923"/>
              </p:ext>
            </p:extLst>
          </p:nvPr>
        </p:nvGraphicFramePr>
        <p:xfrm>
          <a:off x="4968043" y="4149080"/>
          <a:ext cx="3780670" cy="1915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422570246"/>
              </p:ext>
            </p:extLst>
          </p:nvPr>
        </p:nvGraphicFramePr>
        <p:xfrm>
          <a:off x="395288" y="4224518"/>
          <a:ext cx="3744664" cy="1793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3156782743"/>
              </p:ext>
            </p:extLst>
          </p:nvPr>
        </p:nvGraphicFramePr>
        <p:xfrm>
          <a:off x="395288" y="1628800"/>
          <a:ext cx="3780668" cy="1908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Object 10"/>
          <p:cNvGraphicFramePr>
            <a:graphicFrameLocks noChangeAspect="1"/>
          </p:cNvGraphicFramePr>
          <p:nvPr>
            <p:extLst>
              <p:ext uri="{D42A27DB-BD31-4B8C-83A1-F6EECF244321}">
                <p14:modId xmlns:p14="http://schemas.microsoft.com/office/powerpoint/2010/main" val="1526517080"/>
              </p:ext>
            </p:extLst>
          </p:nvPr>
        </p:nvGraphicFramePr>
        <p:xfrm>
          <a:off x="4946647" y="1628800"/>
          <a:ext cx="380206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xtboxInfographicTitleBar"/>
          <p:cNvSpPr/>
          <p:nvPr/>
        </p:nvSpPr>
        <p:spPr>
          <a:xfrm>
            <a:off x="395288"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Real GDP growth (%, fiscal years)</a:t>
            </a:r>
          </a:p>
        </p:txBody>
      </p:sp>
      <p:sp>
        <p:nvSpPr>
          <p:cNvPr id="25" name="txtboxInfographicTitleBar"/>
          <p:cNvSpPr/>
          <p:nvPr/>
        </p:nvSpPr>
        <p:spPr>
          <a:xfrm>
            <a:off x="395288"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Exchange rate per US dollar*</a:t>
            </a:r>
          </a:p>
        </p:txBody>
      </p:sp>
      <p:sp>
        <p:nvSpPr>
          <p:cNvPr id="26" name="txtboxInfographicBorder"/>
          <p:cNvSpPr/>
          <p:nvPr/>
        </p:nvSpPr>
        <p:spPr>
          <a:xfrm>
            <a:off x="395345"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 name="txtboxInfographicTitleBar"/>
          <p:cNvSpPr/>
          <p:nvPr/>
        </p:nvSpPr>
        <p:spPr>
          <a:xfrm>
            <a:off x="4955925" y="1341438"/>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Consumer price inflation (%)</a:t>
            </a:r>
          </a:p>
        </p:txBody>
      </p:sp>
      <p:sp>
        <p:nvSpPr>
          <p:cNvPr id="28" name="txtboxInfographicBorder"/>
          <p:cNvSpPr/>
          <p:nvPr/>
        </p:nvSpPr>
        <p:spPr>
          <a:xfrm>
            <a:off x="4955790"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txtboxInfographicTitleBar"/>
          <p:cNvSpPr/>
          <p:nvPr/>
        </p:nvSpPr>
        <p:spPr>
          <a:xfrm>
            <a:off x="4955925" y="3905870"/>
            <a:ext cx="3792688" cy="252500"/>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FFFFFF"/>
                </a:solidFill>
              </a:rPr>
              <a:t>Current-account balance**</a:t>
            </a:r>
          </a:p>
        </p:txBody>
      </p:sp>
      <p:sp>
        <p:nvSpPr>
          <p:cNvPr id="31" name="txtboxInfographicBorder"/>
          <p:cNvSpPr/>
          <p:nvPr/>
        </p:nvSpPr>
        <p:spPr>
          <a:xfrm>
            <a:off x="4968044" y="3907266"/>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txtboxInfographicBorder"/>
          <p:cNvSpPr/>
          <p:nvPr/>
        </p:nvSpPr>
        <p:spPr>
          <a:xfrm>
            <a:off x="395345" y="1342834"/>
            <a:ext cx="3792674" cy="2195320"/>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txtBoxSourceLine"/>
          <p:cNvSpPr txBox="1"/>
          <p:nvPr/>
        </p:nvSpPr>
        <p:spPr>
          <a:xfrm>
            <a:off x="384562"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2" name="txtBoxSourceLine"/>
          <p:cNvSpPr txBox="1"/>
          <p:nvPr/>
        </p:nvSpPr>
        <p:spPr>
          <a:xfrm>
            <a:off x="4955137" y="3342059"/>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23" name="txtBoxSourceLine"/>
          <p:cNvSpPr txBox="1"/>
          <p:nvPr/>
        </p:nvSpPr>
        <p:spPr>
          <a:xfrm>
            <a:off x="391685"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
        <p:nvSpPr>
          <p:cNvPr id="33" name="txtBoxSourceLine"/>
          <p:cNvSpPr txBox="1"/>
          <p:nvPr/>
        </p:nvSpPr>
        <p:spPr>
          <a:xfrm>
            <a:off x="4959857" y="5915766"/>
            <a:ext cx="3794332" cy="182880"/>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597275" algn="r"/>
              </a:tabLst>
            </a:pPr>
            <a:r>
              <a:rPr lang="en-US" sz="800" b="0" dirty="0">
                <a:latin typeface="Arial"/>
              </a:rPr>
              <a:t>Source: </a:t>
            </a:r>
            <a:r>
              <a:rPr lang="en-US" sz="800" dirty="0"/>
              <a:t>IHS	© </a:t>
            </a:r>
            <a:r>
              <a:rPr lang="en-US" sz="800" dirty="0" smtClean="0"/>
              <a:t>2016 IHS</a:t>
            </a:r>
            <a:endParaRPr lang="en-US" sz="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9"/>
          <p:cNvSpPr>
            <a:spLocks noGrp="1" noChangeArrowheads="1"/>
          </p:cNvSpPr>
          <p:nvPr>
            <p:ph type="title"/>
          </p:nvPr>
        </p:nvSpPr>
        <p:spPr/>
        <p:txBody>
          <a:bodyPr/>
          <a:lstStyle/>
          <a:p>
            <a:r>
              <a:rPr lang="en-US" dirty="0" smtClean="0"/>
              <a:t>The Middle East and North Africa</a:t>
            </a:r>
          </a:p>
        </p:txBody>
      </p:sp>
      <p:sp>
        <p:nvSpPr>
          <p:cNvPr id="115715" name="Rectangle 10"/>
          <p:cNvSpPr>
            <a:spLocks noGrp="1" noChangeArrowheads="1"/>
          </p:cNvSpPr>
          <p:nvPr>
            <p:ph idx="1"/>
          </p:nvPr>
        </p:nvSpPr>
        <p:spPr/>
        <p:txBody>
          <a:bodyPr/>
          <a:lstStyle/>
          <a:p>
            <a:r>
              <a:rPr lang="en-US" dirty="0"/>
              <a:t>The drop in oil prices, regional political instability, and war with the Islamic State are restraining economic growth.</a:t>
            </a:r>
          </a:p>
          <a:p>
            <a:r>
              <a:rPr lang="en-US" dirty="0"/>
              <a:t>The region shifted from current-account surpluses to deficits in 2015; a return to surplus is expected in 2017 as oil prices recover.</a:t>
            </a:r>
          </a:p>
          <a:p>
            <a:r>
              <a:rPr lang="en-US" dirty="0"/>
              <a:t>Lower oil prices are hurting Iran, Kuwait, Iraq, Saudi Arabia, the UAE, and Libya, but are helping Jordan, Lebanon, Morocco, and Tunisia.</a:t>
            </a:r>
          </a:p>
          <a:p>
            <a:r>
              <a:rPr lang="en-US" dirty="0" smtClean="0"/>
              <a:t>Whereas </a:t>
            </a:r>
            <a:r>
              <a:rPr lang="en-US" dirty="0"/>
              <a:t>Saudi Arabia, Kuwait, and the UAE have substantial reserves, the finances of Iran, Libya, and Algeria are strained.</a:t>
            </a:r>
          </a:p>
          <a:p>
            <a:r>
              <a:rPr lang="en-US" dirty="0"/>
              <a:t>The end of sanctions is raising Iran’s oil exports and economic growth.</a:t>
            </a:r>
          </a:p>
          <a:p>
            <a:r>
              <a:rPr lang="en-US" dirty="0"/>
              <a:t>Egypt’s economy is expanding, but political and security risks remain. </a:t>
            </a:r>
          </a:p>
          <a:p>
            <a:r>
              <a:rPr lang="en-US" dirty="0"/>
              <a:t>Addressing job growth, economic diversification, and competitiveness will be critical to regional stability in the long run.</a:t>
            </a:r>
          </a:p>
        </p:txBody>
      </p:sp>
      <p:sp>
        <p:nvSpPr>
          <p:cNvPr id="2" name="Slide Number Placeholder 1"/>
          <p:cNvSpPr>
            <a:spLocks noGrp="1"/>
          </p:cNvSpPr>
          <p:nvPr>
            <p:ph type="sldNum" sz="quarter" idx="12"/>
          </p:nvPr>
        </p:nvSpPr>
        <p:spPr>
          <a:xfrm>
            <a:off x="6613525" y="6448425"/>
            <a:ext cx="2062163" cy="365125"/>
          </a:xfrm>
        </p:spPr>
        <p:txBody>
          <a:bodyPr/>
          <a:lstStyle/>
          <a:p>
            <a:fld id="{C1654822-CBA3-4BDF-80A9-3FE33B17E59A}" type="slidenum">
              <a:rPr lang="en-US" smtClean="0"/>
              <a:pPr/>
              <a:t>65</a:t>
            </a:fld>
            <a:endParaRPr lang="en-US" dirty="0"/>
          </a:p>
        </p:txBody>
      </p:sp>
      <p:sp>
        <p:nvSpPr>
          <p:cNvPr id="7"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extLst>
              <p:ext uri="{D42A27DB-BD31-4B8C-83A1-F6EECF244321}">
                <p14:modId xmlns:p14="http://schemas.microsoft.com/office/powerpoint/2010/main" val="2773423349"/>
              </p:ext>
            </p:extLst>
          </p:nvPr>
        </p:nvGraphicFramePr>
        <p:xfrm>
          <a:off x="576263" y="1849438"/>
          <a:ext cx="8027987"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68612" name="Rectangle 4"/>
          <p:cNvSpPr>
            <a:spLocks noGrp="1" noChangeArrowheads="1"/>
          </p:cNvSpPr>
          <p:nvPr>
            <p:ph type="title"/>
          </p:nvPr>
        </p:nvSpPr>
        <p:spPr/>
        <p:txBody>
          <a:bodyPr/>
          <a:lstStyle/>
          <a:p>
            <a:r>
              <a:rPr lang="en-US" dirty="0" smtClean="0"/>
              <a:t>Real GDP growth in the Middle East and North Africa</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66</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title"/>
          </p:nvPr>
        </p:nvSpPr>
        <p:spPr/>
        <p:txBody>
          <a:bodyPr/>
          <a:lstStyle/>
          <a:p>
            <a:r>
              <a:rPr lang="en-US" dirty="0"/>
              <a:t>Sub-Saharan Africa depends on commodity exports</a:t>
            </a:r>
            <a:endParaRPr lang="en-US" dirty="0" smtClean="0"/>
          </a:p>
        </p:txBody>
      </p:sp>
      <p:sp>
        <p:nvSpPr>
          <p:cNvPr id="118787" name="Rectangle 7"/>
          <p:cNvSpPr>
            <a:spLocks noGrp="1" noChangeArrowheads="1"/>
          </p:cNvSpPr>
          <p:nvPr>
            <p:ph idx="1"/>
          </p:nvPr>
        </p:nvSpPr>
        <p:spPr/>
        <p:txBody>
          <a:bodyPr/>
          <a:lstStyle/>
          <a:p>
            <a:r>
              <a:rPr lang="en-US" dirty="0"/>
              <a:t>Weak commodity prices and the slowdown in China are hurting export revenues, foreign investment, and economic growth. </a:t>
            </a:r>
          </a:p>
          <a:p>
            <a:r>
              <a:rPr lang="en-US" dirty="0"/>
              <a:t>South Africa will struggle with large fiscal and current-account deficits and a challenging business environment.</a:t>
            </a:r>
          </a:p>
          <a:p>
            <a:r>
              <a:rPr lang="en-US" dirty="0" smtClean="0"/>
              <a:t>In Nigeria, terrorism by Boko Haram and attacks on </a:t>
            </a:r>
            <a:r>
              <a:rPr lang="en-US" dirty="0"/>
              <a:t>oil facilities </a:t>
            </a:r>
            <a:r>
              <a:rPr lang="en-US" dirty="0" smtClean="0"/>
              <a:t>could threaten foreign direct investment and the economy. The </a:t>
            </a:r>
            <a:r>
              <a:rPr lang="en-US" dirty="0"/>
              <a:t>naira has plummeted </a:t>
            </a:r>
            <a:r>
              <a:rPr lang="en-US" dirty="0" smtClean="0"/>
              <a:t>following the end of peg </a:t>
            </a:r>
            <a:r>
              <a:rPr lang="en-US" dirty="0"/>
              <a:t>to the US dollar.</a:t>
            </a:r>
          </a:p>
          <a:p>
            <a:r>
              <a:rPr lang="en-US" dirty="0"/>
              <a:t>Poor infrastructure (especially power generation), political instability, and corruption remain obstacles to economic development.</a:t>
            </a:r>
          </a:p>
          <a:p>
            <a:r>
              <a:rPr lang="en-US" dirty="0"/>
              <a:t>In the long run, expanding domestic markets, growing middle-class populations, and regional integration will support economic growth.</a:t>
            </a:r>
          </a:p>
          <a:p>
            <a:r>
              <a:rPr lang="en-US" dirty="0"/>
              <a:t>Several countries have strong growth prospects, including Kenya, Mozambique, Ethiopia, Liberia, Uganda, Ghana, and Tanzania.</a:t>
            </a:r>
          </a:p>
        </p:txBody>
      </p:sp>
      <p:sp>
        <p:nvSpPr>
          <p:cNvPr id="12"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67</a:t>
            </a:fld>
            <a:endParaRPr lang="en-US" dirty="0"/>
          </a:p>
        </p:txBody>
      </p:sp>
      <p:sp>
        <p:nvSpPr>
          <p:cNvPr id="6"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extLst>
              <p:ext uri="{D42A27DB-BD31-4B8C-83A1-F6EECF244321}">
                <p14:modId xmlns:p14="http://schemas.microsoft.com/office/powerpoint/2010/main" val="1809497118"/>
              </p:ext>
            </p:extLst>
          </p:nvPr>
        </p:nvGraphicFramePr>
        <p:xfrm>
          <a:off x="576263" y="1849438"/>
          <a:ext cx="8027987"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69636" name="Rectangle 6"/>
          <p:cNvSpPr>
            <a:spLocks noGrp="1" noChangeArrowheads="1"/>
          </p:cNvSpPr>
          <p:nvPr>
            <p:ph type="title"/>
          </p:nvPr>
        </p:nvSpPr>
        <p:spPr/>
        <p:txBody>
          <a:bodyPr/>
          <a:lstStyle/>
          <a:p>
            <a:r>
              <a:rPr lang="en-US" dirty="0" smtClean="0"/>
              <a:t>Real GDP growth in sub-Saharan Africa </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68</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a:spLocks noGrp="1" noChangeArrowheads="1"/>
          </p:cNvSpPr>
          <p:nvPr>
            <p:ph type="title"/>
          </p:nvPr>
        </p:nvSpPr>
        <p:spPr/>
        <p:txBody>
          <a:bodyPr/>
          <a:lstStyle/>
          <a:p>
            <a:r>
              <a:rPr lang="en-US" dirty="0" smtClean="0"/>
              <a:t>Summary</a:t>
            </a:r>
          </a:p>
        </p:txBody>
      </p:sp>
      <p:sp>
        <p:nvSpPr>
          <p:cNvPr id="119811" name="Rectangle 7"/>
          <p:cNvSpPr>
            <a:spLocks noGrp="1" noChangeArrowheads="1"/>
          </p:cNvSpPr>
          <p:nvPr>
            <p:ph idx="1"/>
          </p:nvPr>
        </p:nvSpPr>
        <p:spPr/>
        <p:txBody>
          <a:bodyPr/>
          <a:lstStyle/>
          <a:p>
            <a:pPr lvl="0"/>
            <a:r>
              <a:rPr lang="en-US" dirty="0"/>
              <a:t>Europe’s growth will be restrained by the UK vote to exit the European Union, leaving global economic growth below 3% through 2017.</a:t>
            </a:r>
          </a:p>
          <a:p>
            <a:r>
              <a:rPr lang="en-US" dirty="0" smtClean="0"/>
              <a:t>Emerging </a:t>
            </a:r>
            <a:r>
              <a:rPr lang="en-US" dirty="0"/>
              <a:t>markets </a:t>
            </a:r>
            <a:r>
              <a:rPr lang="en-US" dirty="0" smtClean="0"/>
              <a:t>will rebound but will </a:t>
            </a:r>
            <a:r>
              <a:rPr lang="en-US" dirty="0"/>
              <a:t>not regain the peak growth rates of the 2000s.</a:t>
            </a:r>
          </a:p>
          <a:p>
            <a:r>
              <a:rPr lang="en-US" dirty="0"/>
              <a:t>The US economy is fundamentally strong; consumer spending and homebuilding will drive growth.</a:t>
            </a:r>
          </a:p>
          <a:p>
            <a:r>
              <a:rPr lang="en-US" dirty="0"/>
              <a:t>The Asia-Pacific region will make the strongest contribution to global economic growth.</a:t>
            </a:r>
          </a:p>
          <a:p>
            <a:r>
              <a:rPr lang="en-US" dirty="0" smtClean="0"/>
              <a:t>Risks </a:t>
            </a:r>
            <a:r>
              <a:rPr lang="en-US" dirty="0"/>
              <a:t>abound, including financial-market turbulence, China’s rising debt and excess capacity, conflicts in the Middle East and Africa, high Eurozone debt burdens, and stagnation in developed countries.</a:t>
            </a:r>
          </a:p>
        </p:txBody>
      </p:sp>
      <p:sp>
        <p:nvSpPr>
          <p:cNvPr id="14" name="Slide Number Placeholder 16"/>
          <p:cNvSpPr>
            <a:spLocks noGrp="1"/>
          </p:cNvSpPr>
          <p:nvPr>
            <p:ph type="sldNum" sz="quarter" idx="12"/>
          </p:nvPr>
        </p:nvSpPr>
        <p:spPr>
          <a:xfrm>
            <a:off x="6613525" y="6448425"/>
            <a:ext cx="2062163" cy="365125"/>
          </a:xfrm>
        </p:spPr>
        <p:txBody>
          <a:bodyPr/>
          <a:lstStyle/>
          <a:p>
            <a:fld id="{05CD1B2F-D747-443E-9EEA-1B543DAE91A7}" type="slidenum">
              <a:rPr lang="en-US" smtClean="0"/>
              <a:pPr/>
              <a:t>69</a:t>
            </a:fld>
            <a:endParaRPr lang="en-US" dirty="0"/>
          </a:p>
        </p:txBody>
      </p:sp>
      <p:sp>
        <p:nvSpPr>
          <p:cNvPr id="7"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a:hlinkClick r:id="" action="ppaction://ole?verb=0"/>
          </p:cNvPr>
          <p:cNvGraphicFramePr>
            <a:graphicFrameLocks/>
          </p:cNvGraphicFramePr>
          <p:nvPr>
            <p:extLst>
              <p:ext uri="{D42A27DB-BD31-4B8C-83A1-F6EECF244321}">
                <p14:modId xmlns:p14="http://schemas.microsoft.com/office/powerpoint/2010/main" val="3005029603"/>
              </p:ext>
            </p:extLst>
          </p:nvPr>
        </p:nvGraphicFramePr>
        <p:xfrm>
          <a:off x="576263" y="1849438"/>
          <a:ext cx="8027987"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7172" name="Rectangle 4"/>
          <p:cNvSpPr>
            <a:spLocks noGrp="1" noChangeArrowheads="1"/>
          </p:cNvSpPr>
          <p:nvPr>
            <p:ph type="title"/>
          </p:nvPr>
        </p:nvSpPr>
        <p:spPr/>
        <p:txBody>
          <a:bodyPr/>
          <a:lstStyle/>
          <a:p>
            <a:r>
              <a:rPr lang="en-US" dirty="0" smtClean="0"/>
              <a:t>The United States will outpace the Eurozone and Japan in real GDP growth</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7</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Economics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a:hlinkClick r:id="" action="ppaction://ole?verb=0"/>
          </p:cNvPr>
          <p:cNvGraphicFramePr>
            <a:graphicFrameLocks/>
          </p:cNvGraphicFramePr>
          <p:nvPr>
            <p:extLst>
              <p:ext uri="{D42A27DB-BD31-4B8C-83A1-F6EECF244321}">
                <p14:modId xmlns:p14="http://schemas.microsoft.com/office/powerpoint/2010/main" val="2154139628"/>
              </p:ext>
            </p:extLst>
          </p:nvPr>
        </p:nvGraphicFramePr>
        <p:xfrm>
          <a:off x="576263" y="1849438"/>
          <a:ext cx="8027987"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8196" name="Rectangle 6"/>
          <p:cNvSpPr>
            <a:spLocks noGrp="1" noChangeArrowheads="1"/>
          </p:cNvSpPr>
          <p:nvPr>
            <p:ph type="title"/>
          </p:nvPr>
        </p:nvSpPr>
        <p:spPr/>
        <p:txBody>
          <a:bodyPr/>
          <a:lstStyle/>
          <a:p>
            <a:r>
              <a:rPr lang="en-US" dirty="0" smtClean="0"/>
              <a:t>Real GDP growth in key emerging markets: Recessions in Russia and Brazil are abating</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8</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p:cNvGraphicFramePr>
          <p:nvPr>
            <p:extLst>
              <p:ext uri="{D42A27DB-BD31-4B8C-83A1-F6EECF244321}">
                <p14:modId xmlns:p14="http://schemas.microsoft.com/office/powerpoint/2010/main" val="1581783376"/>
              </p:ext>
            </p:extLst>
          </p:nvPr>
        </p:nvGraphicFramePr>
        <p:xfrm>
          <a:off x="576262" y="1849438"/>
          <a:ext cx="8027988" cy="4100512"/>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Rectangle 4"/>
          <p:cNvSpPr>
            <a:spLocks noGrp="1" noChangeArrowheads="1"/>
          </p:cNvSpPr>
          <p:nvPr>
            <p:ph type="title"/>
          </p:nvPr>
        </p:nvSpPr>
        <p:spPr/>
        <p:txBody>
          <a:bodyPr/>
          <a:lstStyle/>
          <a:p>
            <a:r>
              <a:rPr lang="en-US" dirty="0" smtClean="0"/>
              <a:t>The era of rapid growth in world trade has ended</a:t>
            </a:r>
          </a:p>
        </p:txBody>
      </p:sp>
      <p:sp>
        <p:nvSpPr>
          <p:cNvPr id="15" name="Slide Number Placeholder 14"/>
          <p:cNvSpPr>
            <a:spLocks noGrp="1"/>
          </p:cNvSpPr>
          <p:nvPr>
            <p:ph type="sldNum" sz="quarter" idx="12"/>
          </p:nvPr>
        </p:nvSpPr>
        <p:spPr>
          <a:xfrm>
            <a:off x="6613525" y="6448425"/>
            <a:ext cx="2062163" cy="365125"/>
          </a:xfrm>
        </p:spPr>
        <p:txBody>
          <a:bodyPr/>
          <a:lstStyle/>
          <a:p>
            <a:fld id="{05CD1B2F-D747-443E-9EEA-1B543DAE91A7}" type="slidenum">
              <a:rPr lang="en-US" smtClean="0"/>
              <a:pPr/>
              <a:t>9</a:t>
            </a:fld>
            <a:endParaRPr lang="en-US" dirty="0"/>
          </a:p>
        </p:txBody>
      </p:sp>
      <p:sp>
        <p:nvSpPr>
          <p:cNvPr id="9" name="Footer Placeholder 4"/>
          <p:cNvSpPr>
            <a:spLocks noGrp="1"/>
          </p:cNvSpPr>
          <p:nvPr>
            <p:ph type="ftr" sz="quarter" idx="13"/>
          </p:nvPr>
        </p:nvSpPr>
        <p:spPr>
          <a:xfrm>
            <a:off x="468313" y="188913"/>
            <a:ext cx="7775575" cy="215900"/>
          </a:xfrm>
        </p:spPr>
        <p:txBody>
          <a:bodyPr/>
          <a:lstStyle>
            <a:lvl1pPr algn="r" rtl="0" fontAlgn="base">
              <a:spcBef>
                <a:spcPct val="0"/>
              </a:spcBef>
              <a:spcAft>
                <a:spcPct val="0"/>
              </a:spcAft>
              <a:defRPr lang="en-US" sz="800" kern="1200" dirty="0">
                <a:solidFill>
                  <a:srgbClr val="495965"/>
                </a:solidFill>
                <a:latin typeface="Arial" pitchFamily="34" charset="0"/>
                <a:ea typeface="ＭＳ Ｐゴシック" charset="-128"/>
                <a:cs typeface="+mn-cs"/>
              </a:defRPr>
            </a:lvl1pPr>
          </a:lstStyle>
          <a:p>
            <a:r>
              <a:rPr lang="en-US" smtClean="0"/>
              <a:t>US Economic Outlook / August 2016</a:t>
            </a:r>
            <a:endParaRPr lang="en-US" dirty="0"/>
          </a:p>
        </p:txBody>
      </p:sp>
      <p:sp>
        <p:nvSpPr>
          <p:cNvPr id="7" name="txtboxInfographicTitleBar"/>
          <p:cNvSpPr/>
          <p:nvPr/>
        </p:nvSpPr>
        <p:spPr>
          <a:xfrm>
            <a:off x="467431" y="1484312"/>
            <a:ext cx="8208911" cy="365126"/>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dirty="0" smtClean="0">
                <a:solidFill>
                  <a:srgbClr val="FFFFFF"/>
                </a:solidFill>
              </a:rPr>
              <a:t>Real GDP and trade</a:t>
            </a:r>
            <a:endParaRPr lang="en-US" sz="1800" b="1" dirty="0">
              <a:solidFill>
                <a:srgbClr val="FFFFFF"/>
              </a:solidFill>
            </a:endParaRPr>
          </a:p>
        </p:txBody>
      </p:sp>
      <p:sp>
        <p:nvSpPr>
          <p:cNvPr id="8" name="txtboxInfographicBorder"/>
          <p:cNvSpPr/>
          <p:nvPr/>
        </p:nvSpPr>
        <p:spPr>
          <a:xfrm>
            <a:off x="467545" y="1485708"/>
            <a:ext cx="8208911" cy="4751578"/>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txtBoxSourceLine"/>
          <p:cNvSpPr txBox="1"/>
          <p:nvPr/>
        </p:nvSpPr>
        <p:spPr>
          <a:xfrm>
            <a:off x="466725" y="5949950"/>
            <a:ext cx="8210550" cy="287338"/>
          </a:xfrm>
          <a:prstGeom prst="rect">
            <a:avLst/>
          </a:prstGeom>
        </p:spPr>
        <p:txBody>
          <a:bodyPr vert="horz" lIns="76200" tIns="76200" rIns="76200" bIns="76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7999413" algn="r"/>
              </a:tabLst>
            </a:pPr>
            <a:r>
              <a:rPr lang="en-US" sz="1000" b="0" dirty="0">
                <a:latin typeface="Arial"/>
              </a:rPr>
              <a:t>Source: </a:t>
            </a:r>
            <a:r>
              <a:rPr lang="en-US" sz="1000" dirty="0"/>
              <a:t>IHS	© </a:t>
            </a:r>
            <a:r>
              <a:rPr lang="en-US" sz="1000" dirty="0" smtClean="0"/>
              <a:t>2016 IHS</a:t>
            </a:r>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HS General Use Template_2015.2">
  <a:themeElements>
    <a:clrScheme name="2015 Brand Refresh">
      <a:dk1>
        <a:sysClr val="windowText" lastClr="000000"/>
      </a:dk1>
      <a:lt1>
        <a:sysClr val="window" lastClr="FFFFFF"/>
      </a:lt1>
      <a:dk2>
        <a:srgbClr val="0066B3"/>
      </a:dk2>
      <a:lt2>
        <a:srgbClr val="F1F2F2"/>
      </a:lt2>
      <a:accent1>
        <a:srgbClr val="0066B3"/>
      </a:accent1>
      <a:accent2>
        <a:srgbClr val="A1DBE4"/>
      </a:accent2>
      <a:accent3>
        <a:srgbClr val="96BC33"/>
      </a:accent3>
      <a:accent4>
        <a:srgbClr val="ECEE9A"/>
      </a:accent4>
      <a:accent5>
        <a:srgbClr val="E98756"/>
      </a:accent5>
      <a:accent6>
        <a:srgbClr val="FDBA4D"/>
      </a:accent6>
      <a:hlink>
        <a:srgbClr val="0066B3"/>
      </a:hlink>
      <a:folHlink>
        <a:srgbClr val="103C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07C8A"/>
        </a:solidFill>
        <a:ln>
          <a:noFill/>
        </a:ln>
      </a:spPr>
      <a:bodyPr lIns="72000" rIns="72000" rtlCol="0" anchor="ctr"/>
      <a:lstStyle>
        <a:defPPr algn="ctr">
          <a:defRPr sz="16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707C8A"/>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orporate blue">
      <a:srgbClr val="0066B3"/>
    </a:custClr>
    <a:custClr name="Grey 2">
      <a:srgbClr val="A1ABB2"/>
    </a:custClr>
    <a:custClr name="Blue 4">
      <a:srgbClr val="103C68"/>
    </a:custClr>
    <a:custClr name="Green 2">
      <a:srgbClr val="BED158"/>
    </a:custClr>
    <a:custClr name="Blue 2">
      <a:srgbClr val="00A9CB"/>
    </a:custClr>
    <a:custClr name="Orange 2">
      <a:srgbClr val="FDBA4D"/>
    </a:custClr>
    <a:custClr name="CLF Purple">
      <a:srgbClr val="4B254C"/>
    </a:custClr>
    <a:custClr name="Red 3">
      <a:srgbClr val="F7BFAD"/>
    </a:custClr>
    <a:custClr name="CLF Burnt Orange">
      <a:srgbClr val="C84623"/>
    </a:custClr>
    <a:custClr name="Blue 3">
      <a:srgbClr val="A1DBE4"/>
    </a:custClr>
    <a:custClr name="CLF Dark Green 2">
      <a:srgbClr val="265B3F"/>
    </a:custClr>
    <a:custClr name="CLF Light Yellow">
      <a:srgbClr val="FFD200"/>
    </a:custClr>
    <a:custClr name="Grey 1">
      <a:srgbClr val="707C8A"/>
    </a:custClr>
    <a:custClr name="Grey 3">
      <a:srgbClr val="D8DCDB"/>
    </a:custClr>
    <a:custClr name="Green 1">
      <a:srgbClr val="96BC33"/>
    </a:custClr>
    <a:custClr name="Orange 1">
      <a:srgbClr val="F7941D"/>
    </a:custClr>
    <a:custClr name="Red 1">
      <a:srgbClr val="F04E23"/>
    </a:custClr>
    <a:custClr name="Orange 3">
      <a:srgbClr val="FFDD7F"/>
    </a:custClr>
    <a:custClr name="Green 3">
      <a:srgbClr val="ECEE9A"/>
    </a:custClr>
    <a:custClr name="Corporate grey">
      <a:srgbClr val="F1F2F2"/>
    </a:custClr>
    <a:custClr name="Red 2">
      <a:srgbClr val="E98756"/>
    </a:custClr>
    <a:custClr name="Blue 1">
      <a:srgbClr val="0091AC"/>
    </a:custClr>
    <a:custClr name="Light Land Fill">
      <a:srgbClr val="F2F1EC"/>
    </a:custClr>
    <a:custClr name="Land Fill">
      <a:srgbClr val="D3D2C2"/>
    </a:custClr>
    <a:custClr name="Dark Land Fill">
      <a:srgbClr val="A8A89D"/>
    </a:custClr>
    <a:custClr name="Land Borders">
      <a:srgbClr val="6D6E67"/>
    </a:custClr>
    <a:custClr name="Sea Fill">
      <a:srgbClr val="D1DFE7"/>
    </a:custClr>
    <a:custClr name="Sea Text">
      <a:srgbClr val="467082"/>
    </a:custClr>
    <a:custClr name="Countries Text">
      <a:srgbClr val="606A70"/>
    </a:custClr>
    <a:custClr name="Cities/Towns Text">
      <a:srgbClr val="231F20"/>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B57210F382474EAFD9C41028CB78ED" ma:contentTypeVersion="3" ma:contentTypeDescription="Create a new document." ma:contentTypeScope="" ma:versionID="f458f59ff63aa0fe003c67b351f05b28">
  <xsd:schema xmlns:xsd="http://www.w3.org/2001/XMLSchema" xmlns:xs="http://www.w3.org/2001/XMLSchema" xmlns:p="http://schemas.microsoft.com/office/2006/metadata/properties" xmlns:ns2="3e540f4b-6c5a-49b9-8bb9-83fe4d8f8b5d" targetNamespace="http://schemas.microsoft.com/office/2006/metadata/properties" ma:root="true" ma:fieldsID="61b8e2890d383e9d361f580f56184666" ns2:_="">
    <xsd:import namespace="3e540f4b-6c5a-49b9-8bb9-83fe4d8f8b5d"/>
    <xsd:element name="properties">
      <xsd:complexType>
        <xsd:sequence>
          <xsd:element name="documentManagement">
            <xsd:complexType>
              <xsd:all>
                <xsd:element ref="ns2:Order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540f4b-6c5a-49b9-8bb9-83fe4d8f8b5d" elementFormDefault="qualified">
    <xsd:import namespace="http://schemas.microsoft.com/office/2006/documentManagement/types"/>
    <xsd:import namespace="http://schemas.microsoft.com/office/infopath/2007/PartnerControls"/>
    <xsd:element name="Ordering" ma:index="8" nillable="true" ma:displayName="Ordering" ma:internalName="Ordering"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rdering xmlns="3e540f4b-6c5a-49b9-8bb9-83fe4d8f8b5d" xsi:nil="true"/>
  </documentManagement>
</p:properties>
</file>

<file path=customXml/itemProps1.xml><?xml version="1.0" encoding="utf-8"?>
<ds:datastoreItem xmlns:ds="http://schemas.openxmlformats.org/officeDocument/2006/customXml" ds:itemID="{9BA0F03A-0768-490F-9134-70971CA213E5}">
  <ds:schemaRefs>
    <ds:schemaRef ds:uri="http://schemas.microsoft.com/sharepoint/v3/contenttype/forms"/>
  </ds:schemaRefs>
</ds:datastoreItem>
</file>

<file path=customXml/itemProps2.xml><?xml version="1.0" encoding="utf-8"?>
<ds:datastoreItem xmlns:ds="http://schemas.openxmlformats.org/officeDocument/2006/customXml" ds:itemID="{9E967270-CADD-496A-BE8F-0AA9E4CBF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540f4b-6c5a-49b9-8bb9-83fe4d8f8b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1B5C4C-B30E-42E6-AC32-8FBE72055ECE}">
  <ds:schemaRefs>
    <ds:schemaRef ds:uri="http://schemas.microsoft.com/office/2006/documentManagement/types"/>
    <ds:schemaRef ds:uri="http://www.w3.org/XML/1998/namespace"/>
    <ds:schemaRef ds:uri="http://purl.org/dc/terms/"/>
    <ds:schemaRef ds:uri="http://purl.org/dc/dcmitype/"/>
    <ds:schemaRef ds:uri="3e540f4b-6c5a-49b9-8bb9-83fe4d8f8b5d"/>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IHS General Use Template_2015.2</Template>
  <TotalTime>1430</TotalTime>
  <Words>4359</Words>
  <Application>Microsoft Office PowerPoint</Application>
  <PresentationFormat>On-screen Show (4:3)</PresentationFormat>
  <Paragraphs>788</Paragraphs>
  <Slides>70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ＭＳ Ｐゴシック</vt:lpstr>
      <vt:lpstr>Arial</vt:lpstr>
      <vt:lpstr>Calibri</vt:lpstr>
      <vt:lpstr>IHS General Use Template_2015.2</vt:lpstr>
      <vt:lpstr>World Economic Outlook</vt:lpstr>
      <vt:lpstr>Global economic growth remains subdued</vt:lpstr>
      <vt:lpstr>Markit manufacturing PMIs send mixed signals</vt:lpstr>
      <vt:lpstr>Emerging markets will lead a pickup in global growth</vt:lpstr>
      <vt:lpstr>Asia-Pacific (excluding Japan) will achieve the fastest growth in real GDP</vt:lpstr>
      <vt:lpstr>Real GDP growth in major economies: August forecast</vt:lpstr>
      <vt:lpstr>The United States will outpace the Eurozone and Japan in real GDP growth</vt:lpstr>
      <vt:lpstr>Real GDP growth in key emerging markets: Recessions in Russia and Brazil are abating</vt:lpstr>
      <vt:lpstr>The era of rapid growth in world trade has ended</vt:lpstr>
      <vt:lpstr>Why has growth in world trade slowed?</vt:lpstr>
      <vt:lpstr>European and Japanese central banks will keep policy interest rates low for several more years </vt:lpstr>
      <vt:lpstr>Policy interest rates in key emerging markets respond to inflation and exchange-rate pressures</vt:lpstr>
      <vt:lpstr>Industrial materials prices have rebounded since mid-January but remain low</vt:lpstr>
      <vt:lpstr>The global crude-oil market returns to balance</vt:lpstr>
      <vt:lpstr>Crude-oil prices will gradually recover</vt:lpstr>
      <vt:lpstr>Consumer price inflation varies widely</vt:lpstr>
      <vt:lpstr>The drop in oil prices has erased the Middle East’s current-account surplus</vt:lpstr>
      <vt:lpstr>A widening US trade deficit will contribute to a retreat in the dollar’s real exchange value in 2017‒20</vt:lpstr>
      <vt:lpstr>Exchange rates per US dollar</vt:lpstr>
      <vt:lpstr>The euro will depreciate further against the US dollar before recovering</vt:lpstr>
      <vt:lpstr>After a disappointing first half, US economic growth is picking up in the second half of 2016 </vt:lpstr>
      <vt:lpstr>Real GDP growth will pick up, but job growth will slow</vt:lpstr>
      <vt:lpstr>US economic growth by sector</vt:lpstr>
      <vt:lpstr>Canada’s energy sector is holding back growth </vt:lpstr>
      <vt:lpstr>Canada’s real GDP and industrial production growth</vt:lpstr>
      <vt:lpstr>Canada outlook summary</vt:lpstr>
      <vt:lpstr>Canada’s economic growth by sector</vt:lpstr>
      <vt:lpstr>Mexico’s economic outlook</vt:lpstr>
      <vt:lpstr>Mexico outlook summary</vt:lpstr>
      <vt:lpstr>Economic performance varies across South America</vt:lpstr>
      <vt:lpstr>Real GDP growth in South America</vt:lpstr>
      <vt:lpstr>Brazil’s recession is abating; recovery is not in sight </vt:lpstr>
      <vt:lpstr>Brazil outlook summary</vt:lpstr>
      <vt:lpstr>Brazil’s economic growth by sector</vt:lpstr>
      <vt:lpstr>Eurozone sentiment indexes are relatively stable </vt:lpstr>
      <vt:lpstr>Western Europe stays on a slow growth path</vt:lpstr>
      <vt:lpstr>Real GDP growth in Western Europe</vt:lpstr>
      <vt:lpstr>Real GDP growth in Western Europe</vt:lpstr>
      <vt:lpstr>Ten-year Eurozone government bond yields remain low</vt:lpstr>
      <vt:lpstr>Despite a pickup, consumer price inflation will stay subdued across Western Europe</vt:lpstr>
      <vt:lpstr>With inflation below target, the European Central Bank will keep its policy rate near zero until 2019</vt:lpstr>
      <vt:lpstr>The United Kingdom’s outlook is clouded by the vote to exit the European Union</vt:lpstr>
      <vt:lpstr>Factors shaping the UK outlook after a vote to leave the European Union</vt:lpstr>
      <vt:lpstr>British sterling will depreciate further until the terms of Brexit are clarified</vt:lpstr>
      <vt:lpstr>UK outlook summary</vt:lpstr>
      <vt:lpstr>UK economic growth by sector</vt:lpstr>
      <vt:lpstr>Emerging Europe: Varying risks and growth prospects</vt:lpstr>
      <vt:lpstr>Real GDP growth in Emerging Europe</vt:lpstr>
      <vt:lpstr>Russia’s recession is beginning to subside</vt:lpstr>
      <vt:lpstr>Russia outlook summary</vt:lpstr>
      <vt:lpstr>Japan’s economy travels a slow growth path</vt:lpstr>
      <vt:lpstr>Japan’s outlook summary</vt:lpstr>
      <vt:lpstr>Asia-Pacific will lead all regions in growth</vt:lpstr>
      <vt:lpstr>Real GDP growth in Asia-Pacific</vt:lpstr>
      <vt:lpstr>Real GDP growth in Asia-Pacific</vt:lpstr>
      <vt:lpstr>China’s economic slowdown will continue in 2017 </vt:lpstr>
      <vt:lpstr>China outlook summary</vt:lpstr>
      <vt:lpstr>China’s fixed investment has decelerated; retail sales and industrial output growth is steady</vt:lpstr>
      <vt:lpstr>China’s lending flows remain elevated in 2016, leading to rapid debt accumulation</vt:lpstr>
      <vt:lpstr>Chinese debt is predominantly concentrated in loans between state entities</vt:lpstr>
      <vt:lpstr>China’s economic growth by sector</vt:lpstr>
      <vt:lpstr>China’s economic growth will downshift in the long run</vt:lpstr>
      <vt:lpstr>India is outpacing China in economic growth</vt:lpstr>
      <vt:lpstr>India outlook summary</vt:lpstr>
      <vt:lpstr>The Middle East and North Africa</vt:lpstr>
      <vt:lpstr>Real GDP growth in the Middle East and North Africa</vt:lpstr>
      <vt:lpstr>Sub-Saharan Africa depends on commodity exports</vt:lpstr>
      <vt:lpstr>Real GDP growth in sub-Saharan Africa </vt:lpstr>
      <vt:lpstr>Summary</vt:lpstr>
      <vt:lpstr>PowerPoint Presentation</vt:lpstr>
    </vt:vector>
  </TitlesOfParts>
  <Company>IHS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IHS General Use template</dc:title>
  <dc:creator>Perry, Tracey</dc:creator>
  <cp:lastModifiedBy>N, Gomathi (Cognizant)</cp:lastModifiedBy>
  <cp:revision>150</cp:revision>
  <cp:lastPrinted>2016-05-24T13:32:13Z</cp:lastPrinted>
  <dcterms:created xsi:type="dcterms:W3CDTF">2015-09-17T20:55:05Z</dcterms:created>
  <dcterms:modified xsi:type="dcterms:W3CDTF">2016-10-26T09:45:56Z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0x010100EFB57210F382474EAFD9C41028CB78ED</vt:lpwstr>
  </property>
  <property fmtid="{D5CDD505-2E9C-101B-9397-08002B2CF9AE}" pid="3" name="Offisync_ServerID">
    <vt:lpwstr>4c14fbaa-e118-4c03-a0c6-15a5fee77a0a</vt:lpwstr>
  </property>
  <property fmtid="{D5CDD505-2E9C-101B-9397-08002B2CF9AE}" pid="4" name="Offisync_UpdateToken">
    <vt:lpwstr>3</vt:lpwstr>
  </property>
  <property fmtid="{D5CDD505-2E9C-101B-9397-08002B2CF9AE}" pid="5" name="Jive_LatestUserAccountName">
    <vt:lpwstr>GXB33009</vt:lpwstr>
  </property>
  <property fmtid="{D5CDD505-2E9C-101B-9397-08002B2CF9AE}" pid="6" name="Offisync_ProviderInitializationData">
    <vt:lpwstr>https://mysource.ihs.com</vt:lpwstr>
  </property>
  <property fmtid="{D5CDD505-2E9C-101B-9397-08002B2CF9AE}" pid="7" name="Offisync_UniqueId">
    <vt:lpwstr>24519</vt:lpwstr>
  </property>
  <property fmtid="{D5CDD505-2E9C-101B-9397-08002B2CF9AE}" pid="8" name="Jive_VersionGuid">
    <vt:lpwstr>e1e5dae6-9b43-4a7c-8455-b1eb215adb39</vt:lpwstr>
  </property>
  <property fmtid="{D5CDD505-2E9C-101B-9397-08002B2CF9AE}" pid="9" name="Jive_ModifiedButNotPublished">
    <vt:lpwstr>True</vt:lpwstr>
  </property>
</Properties>
</file>